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3.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4.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5.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6.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17.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18.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19.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20.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21.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notesSlides/notesSlide22.xml" ContentType="application/vnd.openxmlformats-officedocument.presentationml.notesSlide+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notesSlides/notesSlide23.xml" ContentType="application/vnd.openxmlformats-officedocument.presentationml.notesSlide+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notesSlides/notesSlide24.xml" ContentType="application/vnd.openxmlformats-officedocument.presentationml.notesSlide+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notesSlides/notesSlide25.xml" ContentType="application/vnd.openxmlformats-officedocument.presentationml.notesSlide+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notesSlides/notesSlide26.xml" ContentType="application/vnd.openxmlformats-officedocument.presentationml.notesSlide+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notesSlides/notesSlide27.xml" ContentType="application/vnd.openxmlformats-officedocument.presentationml.notesSlide+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notesSlides/notesSlide28.xml" ContentType="application/vnd.openxmlformats-officedocument.presentationml.notesSlide+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notesSlides/notesSlide29.xml" ContentType="application/vnd.openxmlformats-officedocument.presentationml.notesSlide+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notesSlides/notesSlide30.xml" ContentType="application/vnd.openxmlformats-officedocument.presentationml.notesSlide+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notesSlides/notesSlide31.xml" ContentType="application/vnd.openxmlformats-officedocument.presentationml.notesSlide+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notesSlides/notesSlide32.xml" ContentType="application/vnd.openxmlformats-officedocument.presentationml.notesSlide+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notesSlides/notesSlide33.xml" ContentType="application/vnd.openxmlformats-officedocument.presentationml.notesSlide+xml"/>
  <Override PartName="/ppt/diagrams/data44.xml" ContentType="application/vnd.openxmlformats-officedocument.drawingml.diagramData+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notesSlides/notesSlide34.xml" ContentType="application/vnd.openxmlformats-officedocument.presentationml.notesSlide+xml"/>
  <Override PartName="/ppt/diagrams/data45.xml" ContentType="application/vnd.openxmlformats-officedocument.drawingml.diagramData+xml"/>
  <Override PartName="/ppt/diagrams/layout45.xml" ContentType="application/vnd.openxmlformats-officedocument.drawingml.diagramLayout+xml"/>
  <Override PartName="/ppt/diagrams/quickStyle45.xml" ContentType="application/vnd.openxmlformats-officedocument.drawingml.diagramStyle+xml"/>
  <Override PartName="/ppt/diagrams/colors45.xml" ContentType="application/vnd.openxmlformats-officedocument.drawingml.diagramColors+xml"/>
  <Override PartName="/ppt/diagrams/drawing45.xml" ContentType="application/vnd.ms-office.drawingml.diagramDrawing+xml"/>
  <Override PartName="/ppt/notesSlides/notesSlide35.xml" ContentType="application/vnd.openxmlformats-officedocument.presentationml.notesSlide+xml"/>
  <Override PartName="/ppt/diagrams/data46.xml" ContentType="application/vnd.openxmlformats-officedocument.drawingml.diagramData+xml"/>
  <Override PartName="/ppt/diagrams/layout46.xml" ContentType="application/vnd.openxmlformats-officedocument.drawingml.diagramLayout+xml"/>
  <Override PartName="/ppt/diagrams/quickStyle46.xml" ContentType="application/vnd.openxmlformats-officedocument.drawingml.diagramStyle+xml"/>
  <Override PartName="/ppt/diagrams/colors46.xml" ContentType="application/vnd.openxmlformats-officedocument.drawingml.diagramColors+xml"/>
  <Override PartName="/ppt/diagrams/drawing4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4040" r:id="rId1"/>
  </p:sldMasterIdLst>
  <p:notesMasterIdLst>
    <p:notesMasterId r:id="rId40"/>
  </p:notesMasterIdLst>
  <p:handoutMasterIdLst>
    <p:handoutMasterId r:id="rId41"/>
  </p:handoutMasterIdLst>
  <p:sldIdLst>
    <p:sldId id="281" r:id="rId2"/>
    <p:sldId id="371" r:id="rId3"/>
    <p:sldId id="373" r:id="rId4"/>
    <p:sldId id="420" r:id="rId5"/>
    <p:sldId id="418" r:id="rId6"/>
    <p:sldId id="379" r:id="rId7"/>
    <p:sldId id="380" r:id="rId8"/>
    <p:sldId id="381" r:id="rId9"/>
    <p:sldId id="416" r:id="rId10"/>
    <p:sldId id="383" r:id="rId11"/>
    <p:sldId id="385" r:id="rId12"/>
    <p:sldId id="387" r:id="rId13"/>
    <p:sldId id="389" r:id="rId14"/>
    <p:sldId id="390" r:id="rId15"/>
    <p:sldId id="391" r:id="rId16"/>
    <p:sldId id="392" r:id="rId17"/>
    <p:sldId id="393" r:id="rId18"/>
    <p:sldId id="395" r:id="rId19"/>
    <p:sldId id="396" r:id="rId20"/>
    <p:sldId id="415" r:id="rId21"/>
    <p:sldId id="401" r:id="rId22"/>
    <p:sldId id="398" r:id="rId23"/>
    <p:sldId id="399" r:id="rId24"/>
    <p:sldId id="400" r:id="rId25"/>
    <p:sldId id="404" r:id="rId26"/>
    <p:sldId id="402" r:id="rId27"/>
    <p:sldId id="421" r:id="rId28"/>
    <p:sldId id="405" r:id="rId29"/>
    <p:sldId id="406" r:id="rId30"/>
    <p:sldId id="407" r:id="rId31"/>
    <p:sldId id="408" r:id="rId32"/>
    <p:sldId id="410" r:id="rId33"/>
    <p:sldId id="411" r:id="rId34"/>
    <p:sldId id="412" r:id="rId35"/>
    <p:sldId id="413" r:id="rId36"/>
    <p:sldId id="414" r:id="rId37"/>
    <p:sldId id="422" r:id="rId38"/>
    <p:sldId id="297" r:id="rId39"/>
  </p:sldIdLst>
  <p:sldSz cx="9906000" cy="6858000" type="A4"/>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guide id="3" pos="3120">
          <p15:clr>
            <a:srgbClr val="A4A3A4"/>
          </p15:clr>
        </p15:guide>
      </p15:sldGuideLst>
    </p:ext>
    <p:ext uri="{2D200454-40CA-4A62-9FC3-DE9A4176ACB9}">
      <p15:notesGuideLst xmlns:p15="http://schemas.microsoft.com/office/powerpoint/2012/main">
        <p15:guide id="1" orient="horz" pos="3087">
          <p15:clr>
            <a:srgbClr val="000000"/>
          </p15:clr>
        </p15:guide>
        <p15:guide id="2" pos="2122">
          <p15:clr>
            <a:srgbClr val="000000"/>
          </p15:clr>
        </p15:guide>
        <p15:guide id="3" orient="horz" pos="3108">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90" roundtripDataSignature="AMtx7mjsvKyZuiR2SOidS/NmOJjvyKqzP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47" autoAdjust="0"/>
    <p:restoredTop sz="93741" autoAdjust="0"/>
  </p:normalViewPr>
  <p:slideViewPr>
    <p:cSldViewPr snapToGrid="0">
      <p:cViewPr varScale="1">
        <p:scale>
          <a:sx n="68" d="100"/>
          <a:sy n="68" d="100"/>
        </p:scale>
        <p:origin x="1440" y="48"/>
      </p:cViewPr>
      <p:guideLst>
        <p:guide orient="horz" pos="2160"/>
        <p:guide pos="2880"/>
        <p:guide pos="3120"/>
      </p:guideLst>
    </p:cSldViewPr>
  </p:slideViewPr>
  <p:outlineViewPr>
    <p:cViewPr>
      <p:scale>
        <a:sx n="33" d="100"/>
        <a:sy n="33" d="100"/>
      </p:scale>
      <p:origin x="0" y="-78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00" d="100"/>
          <a:sy n="100" d="100"/>
        </p:scale>
        <p:origin x="0" y="0"/>
      </p:cViewPr>
      <p:guideLst>
        <p:guide orient="horz" pos="3087"/>
        <p:guide pos="2122"/>
        <p:guide orient="horz" pos="31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90"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 Id="rId9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62C61F-AEB5-483F-8640-2FAFC80C1228}" type="doc">
      <dgm:prSet loTypeId="urn:microsoft.com/office/officeart/2005/8/layout/chevron2" loCatId="list" qsTypeId="urn:microsoft.com/office/officeart/2005/8/quickstyle/simple4" qsCatId="simple" csTypeId="urn:microsoft.com/office/officeart/2005/8/colors/accent1_4" csCatId="accent1" phldr="1"/>
      <dgm:spPr/>
    </dgm:pt>
    <dgm:pt modelId="{8FBA31E2-05BC-44D3-8EE5-AB7901EF1B30}">
      <dgm:prSet phldrT="[Text]"/>
      <dgm:spPr/>
      <dgm:t>
        <a:bodyPr/>
        <a:lstStyle/>
        <a:p>
          <a:r>
            <a:rPr lang="en-US" dirty="0">
              <a:latin typeface="Times New Roman" panose="02020603050405020304" pitchFamily="18" charset="0"/>
              <a:cs typeface="Times New Roman" panose="02020603050405020304" pitchFamily="18" charset="0"/>
            </a:rPr>
            <a:t>I</a:t>
          </a:r>
        </a:p>
      </dgm:t>
    </dgm:pt>
    <dgm:pt modelId="{3C9DFED2-F423-4A98-A272-8AB65E473545}" type="parTrans" cxnId="{51E9225D-5677-4A89-9C74-A741C297D5BE}">
      <dgm:prSet/>
      <dgm:spPr/>
      <dgm:t>
        <a:bodyPr/>
        <a:lstStyle/>
        <a:p>
          <a:endParaRPr lang="en-US"/>
        </a:p>
      </dgm:t>
    </dgm:pt>
    <dgm:pt modelId="{D1BBB081-EC00-4C9E-A2A1-CC88FA04C39F}" type="sibTrans" cxnId="{51E9225D-5677-4A89-9C74-A741C297D5BE}">
      <dgm:prSet/>
      <dgm:spPr/>
      <dgm:t>
        <a:bodyPr/>
        <a:lstStyle/>
        <a:p>
          <a:endParaRPr lang="en-US"/>
        </a:p>
      </dgm:t>
    </dgm:pt>
    <dgm:pt modelId="{A40D4D12-1E91-4F2F-B14D-9220CD732FFC}">
      <dgm:prSet phldrT="[Text]"/>
      <dgm:spPr/>
      <dgm:t>
        <a:bodyPr/>
        <a:lstStyle/>
        <a:p>
          <a:r>
            <a:rPr lang="en-US" dirty="0">
              <a:latin typeface="Times New Roman" panose="02020603050405020304" pitchFamily="18" charset="0"/>
              <a:cs typeface="Times New Roman" panose="02020603050405020304" pitchFamily="18" charset="0"/>
            </a:rPr>
            <a:t>II</a:t>
          </a:r>
        </a:p>
      </dgm:t>
    </dgm:pt>
    <dgm:pt modelId="{7CFCD596-AEC3-4864-9AE3-DD166E5905FB}" type="parTrans" cxnId="{F2936620-EC9A-4B1C-8A53-DBC9AEED5655}">
      <dgm:prSet/>
      <dgm:spPr/>
      <dgm:t>
        <a:bodyPr/>
        <a:lstStyle/>
        <a:p>
          <a:endParaRPr lang="en-US"/>
        </a:p>
      </dgm:t>
    </dgm:pt>
    <dgm:pt modelId="{BFDBB948-0D69-4C96-8D23-CB0AA721C780}" type="sibTrans" cxnId="{F2936620-EC9A-4B1C-8A53-DBC9AEED5655}">
      <dgm:prSet/>
      <dgm:spPr/>
      <dgm:t>
        <a:bodyPr/>
        <a:lstStyle/>
        <a:p>
          <a:endParaRPr lang="en-US"/>
        </a:p>
      </dgm:t>
    </dgm:pt>
    <dgm:pt modelId="{1311E0F7-2D68-427B-AC6D-8B7F2ADA0166}">
      <dgm:prSet phldrT="[Text]"/>
      <dgm:spPr/>
      <dgm:t>
        <a:bodyPr/>
        <a:lstStyle/>
        <a:p>
          <a:r>
            <a:rPr lang="en-US" dirty="0">
              <a:latin typeface="Times New Roman" panose="02020603050405020304" pitchFamily="18" charset="0"/>
              <a:cs typeface="Times New Roman" panose="02020603050405020304" pitchFamily="18" charset="0"/>
            </a:rPr>
            <a:t>III</a:t>
          </a:r>
        </a:p>
      </dgm:t>
    </dgm:pt>
    <dgm:pt modelId="{7B99968A-BE1E-4B91-8BF6-14C2F4EA113E}" type="parTrans" cxnId="{EAE0D81D-6741-485E-B6BB-278C3220F7F7}">
      <dgm:prSet/>
      <dgm:spPr/>
      <dgm:t>
        <a:bodyPr/>
        <a:lstStyle/>
        <a:p>
          <a:endParaRPr lang="en-US"/>
        </a:p>
      </dgm:t>
    </dgm:pt>
    <dgm:pt modelId="{A80C6B37-26BB-4DB3-A640-EA4D6043BB69}" type="sibTrans" cxnId="{EAE0D81D-6741-485E-B6BB-278C3220F7F7}">
      <dgm:prSet/>
      <dgm:spPr/>
      <dgm:t>
        <a:bodyPr/>
        <a:lstStyle/>
        <a:p>
          <a:endParaRPr lang="en-US"/>
        </a:p>
      </dgm:t>
    </dgm:pt>
    <dgm:pt modelId="{2EEC0F6F-06B2-49C3-B169-68CBAC688B56}">
      <dgm:prSet/>
      <dgm:spPr/>
      <dgm:t>
        <a:bodyPr/>
        <a:lstStyle/>
        <a:p>
          <a:pPr algn="ctr">
            <a:buNone/>
          </a:pPr>
          <a:r>
            <a:rPr lang="fr-FR" b="1" dirty="0">
              <a:latin typeface="Times New Roman" panose="02020603050405020304" pitchFamily="18" charset="0"/>
              <a:cs typeface="Times New Roman" panose="02020603050405020304" pitchFamily="18" charset="0"/>
            </a:rPr>
            <a:t>KHÁI QUÁT VỀ ĐẦU TƯ CÔNG </a:t>
          </a:r>
          <a:endParaRPr lang="en-US" dirty="0"/>
        </a:p>
      </dgm:t>
    </dgm:pt>
    <dgm:pt modelId="{BF9651E8-2CAD-4FEC-829B-40BA2716E6A3}" type="parTrans" cxnId="{0ECDC40E-654D-47F7-B790-D7387B8E5C3F}">
      <dgm:prSet/>
      <dgm:spPr/>
      <dgm:t>
        <a:bodyPr/>
        <a:lstStyle/>
        <a:p>
          <a:endParaRPr lang="en-US"/>
        </a:p>
      </dgm:t>
    </dgm:pt>
    <dgm:pt modelId="{46757247-5FB6-45E1-95C9-3535C838D6BE}" type="sibTrans" cxnId="{0ECDC40E-654D-47F7-B790-D7387B8E5C3F}">
      <dgm:prSet/>
      <dgm:spPr/>
      <dgm:t>
        <a:bodyPr/>
        <a:lstStyle/>
        <a:p>
          <a:endParaRPr lang="en-US"/>
        </a:p>
      </dgm:t>
    </dgm:pt>
    <dgm:pt modelId="{6530B811-7BB9-4082-B277-41424138C188}">
      <dgm:prSet/>
      <dgm:spPr/>
      <dgm:t>
        <a:bodyPr/>
        <a:lstStyle/>
        <a:p>
          <a:pPr algn="ctr">
            <a:buNone/>
          </a:pPr>
          <a:r>
            <a:rPr lang="vi-VN" b="1" dirty="0">
              <a:latin typeface="Times New Roman" panose="02020603050405020304" pitchFamily="18" charset="0"/>
              <a:cs typeface="Times New Roman" panose="02020603050405020304" pitchFamily="18" charset="0"/>
            </a:rPr>
            <a:t>QU</a:t>
          </a:r>
          <a:r>
            <a:rPr lang="en-US" b="1" dirty="0">
              <a:latin typeface="Times New Roman" panose="02020603050405020304" pitchFamily="18" charset="0"/>
              <a:cs typeface="Times New Roman" panose="02020603050405020304" pitchFamily="18" charset="0"/>
            </a:rPr>
            <a:t>Y</a:t>
          </a:r>
          <a:r>
            <a:rPr lang="vi-VN" b="1" dirty="0">
              <a:latin typeface="Times New Roman" panose="02020603050405020304" pitchFamily="18" charset="0"/>
              <a:cs typeface="Times New Roman" panose="02020603050405020304" pitchFamily="18" charset="0"/>
            </a:rPr>
            <a:t> TRÌNH PHÂN BỔ VÀ TỔN</a:t>
          </a:r>
          <a:r>
            <a:rPr lang="en-US" b="1" dirty="0">
              <a:latin typeface="Times New Roman" panose="02020603050405020304" pitchFamily="18" charset="0"/>
              <a:cs typeface="Times New Roman" panose="02020603050405020304" pitchFamily="18" charset="0"/>
            </a:rPr>
            <a:t>G</a:t>
          </a:r>
          <a:endParaRPr lang="en-US" dirty="0">
            <a:latin typeface="Times New Roman" panose="02020603050405020304" pitchFamily="18" charset="0"/>
            <a:cs typeface="Times New Roman" panose="02020603050405020304" pitchFamily="18" charset="0"/>
          </a:endParaRPr>
        </a:p>
      </dgm:t>
    </dgm:pt>
    <dgm:pt modelId="{AE528767-264C-4B4B-857D-1312F7CD864D}" type="parTrans" cxnId="{F6F7886A-8E60-4762-9EB7-DC2071C9FDDD}">
      <dgm:prSet/>
      <dgm:spPr/>
      <dgm:t>
        <a:bodyPr/>
        <a:lstStyle/>
        <a:p>
          <a:endParaRPr lang="en-US"/>
        </a:p>
      </dgm:t>
    </dgm:pt>
    <dgm:pt modelId="{AFAC3A38-D47A-495D-9EEB-E2B745F593D0}" type="sibTrans" cxnId="{F6F7886A-8E60-4762-9EB7-DC2071C9FDDD}">
      <dgm:prSet/>
      <dgm:spPr/>
      <dgm:t>
        <a:bodyPr/>
        <a:lstStyle/>
        <a:p>
          <a:endParaRPr lang="en-US"/>
        </a:p>
      </dgm:t>
    </dgm:pt>
    <dgm:pt modelId="{10B23944-A91F-4EA1-A079-D0FDD222D649}">
      <dgm:prSet/>
      <dgm:spPr/>
      <dgm:t>
        <a:bodyPr/>
        <a:lstStyle/>
        <a:p>
          <a:pPr algn="ctr">
            <a:buNone/>
          </a:pPr>
          <a:r>
            <a:rPr lang="vi-VN" b="1" dirty="0">
              <a:latin typeface="Times New Roman" panose="02020603050405020304" pitchFamily="18" charset="0"/>
              <a:cs typeface="Times New Roman" panose="02020603050405020304" pitchFamily="18" charset="0"/>
            </a:rPr>
            <a:t>GIÁM SÁT HOẠT ĐỘNG</a:t>
          </a:r>
          <a:endParaRPr lang="en-US" dirty="0">
            <a:latin typeface="Times New Roman" panose="02020603050405020304" pitchFamily="18" charset="0"/>
            <a:cs typeface="Times New Roman" panose="02020603050405020304" pitchFamily="18" charset="0"/>
          </a:endParaRPr>
        </a:p>
      </dgm:t>
    </dgm:pt>
    <dgm:pt modelId="{E30FB9D1-9505-4DF1-95B4-B701FD998D38}" type="parTrans" cxnId="{2751A09A-4E4B-42BB-90EF-1BD669256E01}">
      <dgm:prSet/>
      <dgm:spPr/>
      <dgm:t>
        <a:bodyPr/>
        <a:lstStyle/>
        <a:p>
          <a:endParaRPr lang="en-US"/>
        </a:p>
      </dgm:t>
    </dgm:pt>
    <dgm:pt modelId="{B1650680-2B18-4590-99AF-07E80DC79D45}" type="sibTrans" cxnId="{2751A09A-4E4B-42BB-90EF-1BD669256E01}">
      <dgm:prSet/>
      <dgm:spPr/>
      <dgm:t>
        <a:bodyPr/>
        <a:lstStyle/>
        <a:p>
          <a:endParaRPr lang="en-US"/>
        </a:p>
      </dgm:t>
    </dgm:pt>
    <dgm:pt modelId="{57C112E1-D29D-44BA-9142-CFF815A73841}">
      <dgm:prSet/>
      <dgm:spPr/>
      <dgm:t>
        <a:bodyPr/>
        <a:lstStyle/>
        <a:p>
          <a:pPr algn="ctr">
            <a:buNone/>
          </a:pPr>
          <a:r>
            <a:rPr lang="vi-VN" b="1" dirty="0">
              <a:latin typeface="Times New Roman" panose="02020603050405020304" pitchFamily="18" charset="0"/>
              <a:cs typeface="Times New Roman" panose="02020603050405020304" pitchFamily="18" charset="0"/>
            </a:rPr>
            <a:t>ĐẦU TƯ CÔNG </a:t>
          </a:r>
          <a:endParaRPr lang="en-US" dirty="0">
            <a:latin typeface="Times New Roman" panose="02020603050405020304" pitchFamily="18" charset="0"/>
            <a:cs typeface="Times New Roman" panose="02020603050405020304" pitchFamily="18" charset="0"/>
          </a:endParaRPr>
        </a:p>
      </dgm:t>
    </dgm:pt>
    <dgm:pt modelId="{8C997857-D59B-448F-B3CD-CC9556E60830}" type="parTrans" cxnId="{374DF0DE-9F95-489A-BFB4-185487CB7FD5}">
      <dgm:prSet/>
      <dgm:spPr/>
      <dgm:t>
        <a:bodyPr/>
        <a:lstStyle/>
        <a:p>
          <a:endParaRPr lang="en-US"/>
        </a:p>
      </dgm:t>
    </dgm:pt>
    <dgm:pt modelId="{B686E366-74C6-40A1-A4D5-317CBBD0B4F1}" type="sibTrans" cxnId="{374DF0DE-9F95-489A-BFB4-185487CB7FD5}">
      <dgm:prSet/>
      <dgm:spPr/>
      <dgm:t>
        <a:bodyPr/>
        <a:lstStyle/>
        <a:p>
          <a:endParaRPr lang="en-US"/>
        </a:p>
      </dgm:t>
    </dgm:pt>
    <dgm:pt modelId="{C4A47B9B-0F3C-4D83-841B-C8D3FCFE94B3}">
      <dgm:prSet/>
      <dgm:spPr/>
      <dgm:t>
        <a:bodyPr/>
        <a:lstStyle/>
        <a:p>
          <a:pPr algn="ctr">
            <a:buNone/>
          </a:pPr>
          <a:r>
            <a:rPr lang="vi-VN" b="1" dirty="0">
              <a:latin typeface="Times New Roman" panose="02020603050405020304" pitchFamily="18" charset="0"/>
              <a:cs typeface="Times New Roman" panose="02020603050405020304" pitchFamily="18" charset="0"/>
            </a:rPr>
            <a:t>HỢP KẾ HOẠCH ĐẦU TƯ </a:t>
          </a:r>
          <a:r>
            <a:rPr lang="en-US" b="1" dirty="0">
              <a:latin typeface="Times New Roman" panose="02020603050405020304" pitchFamily="18" charset="0"/>
              <a:cs typeface="Times New Roman" panose="02020603050405020304" pitchFamily="18" charset="0"/>
            </a:rPr>
            <a:t>CÔNG</a:t>
          </a:r>
          <a:endParaRPr lang="en-US" dirty="0">
            <a:latin typeface="Times New Roman" panose="02020603050405020304" pitchFamily="18" charset="0"/>
            <a:cs typeface="Times New Roman" panose="02020603050405020304" pitchFamily="18" charset="0"/>
          </a:endParaRPr>
        </a:p>
      </dgm:t>
    </dgm:pt>
    <dgm:pt modelId="{DA357926-A0BF-44B7-A2E2-2A62B461C0FC}" type="parTrans" cxnId="{B09C1FB8-C2EB-41B4-8060-C307FDB60647}">
      <dgm:prSet/>
      <dgm:spPr/>
      <dgm:t>
        <a:bodyPr/>
        <a:lstStyle/>
        <a:p>
          <a:endParaRPr lang="en-US"/>
        </a:p>
      </dgm:t>
    </dgm:pt>
    <dgm:pt modelId="{BBFF78A1-9131-4CA9-B3EC-5C8164B702E8}" type="sibTrans" cxnId="{B09C1FB8-C2EB-41B4-8060-C307FDB60647}">
      <dgm:prSet/>
      <dgm:spPr/>
      <dgm:t>
        <a:bodyPr/>
        <a:lstStyle/>
        <a:p>
          <a:endParaRPr lang="en-US"/>
        </a:p>
      </dgm:t>
    </dgm:pt>
    <dgm:pt modelId="{E3A06009-540C-4FE2-A9AA-5D0CF8732183}" type="pres">
      <dgm:prSet presAssocID="{5462C61F-AEB5-483F-8640-2FAFC80C1228}" presName="linearFlow" presStyleCnt="0">
        <dgm:presLayoutVars>
          <dgm:dir/>
          <dgm:animLvl val="lvl"/>
          <dgm:resizeHandles val="exact"/>
        </dgm:presLayoutVars>
      </dgm:prSet>
      <dgm:spPr/>
    </dgm:pt>
    <dgm:pt modelId="{94C467D1-A481-4D2E-A23A-2C496512DC3E}" type="pres">
      <dgm:prSet presAssocID="{8FBA31E2-05BC-44D3-8EE5-AB7901EF1B30}" presName="composite" presStyleCnt="0"/>
      <dgm:spPr/>
    </dgm:pt>
    <dgm:pt modelId="{08736581-AE83-43E7-BD56-D37F4B05EE33}" type="pres">
      <dgm:prSet presAssocID="{8FBA31E2-05BC-44D3-8EE5-AB7901EF1B30}" presName="parentText" presStyleLbl="alignNode1" presStyleIdx="0" presStyleCnt="3">
        <dgm:presLayoutVars>
          <dgm:chMax val="1"/>
          <dgm:bulletEnabled val="1"/>
        </dgm:presLayoutVars>
      </dgm:prSet>
      <dgm:spPr/>
      <dgm:t>
        <a:bodyPr/>
        <a:lstStyle/>
        <a:p>
          <a:endParaRPr lang="en-US"/>
        </a:p>
      </dgm:t>
    </dgm:pt>
    <dgm:pt modelId="{55D615F0-ED7E-45D3-BC3F-3963F2D45F7E}" type="pres">
      <dgm:prSet presAssocID="{8FBA31E2-05BC-44D3-8EE5-AB7901EF1B30}" presName="descendantText" presStyleLbl="alignAcc1" presStyleIdx="0" presStyleCnt="3">
        <dgm:presLayoutVars>
          <dgm:bulletEnabled val="1"/>
        </dgm:presLayoutVars>
      </dgm:prSet>
      <dgm:spPr/>
      <dgm:t>
        <a:bodyPr/>
        <a:lstStyle/>
        <a:p>
          <a:endParaRPr lang="en-US"/>
        </a:p>
      </dgm:t>
    </dgm:pt>
    <dgm:pt modelId="{C7FEFD4D-8947-4D85-A8FF-7F6759A4BFFC}" type="pres">
      <dgm:prSet presAssocID="{D1BBB081-EC00-4C9E-A2A1-CC88FA04C39F}" presName="sp" presStyleCnt="0"/>
      <dgm:spPr/>
    </dgm:pt>
    <dgm:pt modelId="{D7B84FC0-F74F-41F5-B19D-654BC960FDEC}" type="pres">
      <dgm:prSet presAssocID="{A40D4D12-1E91-4F2F-B14D-9220CD732FFC}" presName="composite" presStyleCnt="0"/>
      <dgm:spPr/>
    </dgm:pt>
    <dgm:pt modelId="{3FC20104-497C-442C-BB2E-B5196781053D}" type="pres">
      <dgm:prSet presAssocID="{A40D4D12-1E91-4F2F-B14D-9220CD732FFC}" presName="parentText" presStyleLbl="alignNode1" presStyleIdx="1" presStyleCnt="3">
        <dgm:presLayoutVars>
          <dgm:chMax val="1"/>
          <dgm:bulletEnabled val="1"/>
        </dgm:presLayoutVars>
      </dgm:prSet>
      <dgm:spPr/>
      <dgm:t>
        <a:bodyPr/>
        <a:lstStyle/>
        <a:p>
          <a:endParaRPr lang="en-US"/>
        </a:p>
      </dgm:t>
    </dgm:pt>
    <dgm:pt modelId="{0F636EF2-6AA3-45E3-A9FA-836B608188CC}" type="pres">
      <dgm:prSet presAssocID="{A40D4D12-1E91-4F2F-B14D-9220CD732FFC}" presName="descendantText" presStyleLbl="alignAcc1" presStyleIdx="1" presStyleCnt="3" custScaleY="121377">
        <dgm:presLayoutVars>
          <dgm:bulletEnabled val="1"/>
        </dgm:presLayoutVars>
      </dgm:prSet>
      <dgm:spPr/>
      <dgm:t>
        <a:bodyPr/>
        <a:lstStyle/>
        <a:p>
          <a:endParaRPr lang="en-US"/>
        </a:p>
      </dgm:t>
    </dgm:pt>
    <dgm:pt modelId="{0E68A37C-DC08-4F0F-9919-04AD2B3D3F25}" type="pres">
      <dgm:prSet presAssocID="{BFDBB948-0D69-4C96-8D23-CB0AA721C780}" presName="sp" presStyleCnt="0"/>
      <dgm:spPr/>
    </dgm:pt>
    <dgm:pt modelId="{BF9A9694-A9A5-41F0-83AD-A81F6D52AC21}" type="pres">
      <dgm:prSet presAssocID="{1311E0F7-2D68-427B-AC6D-8B7F2ADA0166}" presName="composite" presStyleCnt="0"/>
      <dgm:spPr/>
    </dgm:pt>
    <dgm:pt modelId="{405FEA63-A4C1-4C7A-B215-7364DAB11883}" type="pres">
      <dgm:prSet presAssocID="{1311E0F7-2D68-427B-AC6D-8B7F2ADA0166}" presName="parentText" presStyleLbl="alignNode1" presStyleIdx="2" presStyleCnt="3">
        <dgm:presLayoutVars>
          <dgm:chMax val="1"/>
          <dgm:bulletEnabled val="1"/>
        </dgm:presLayoutVars>
      </dgm:prSet>
      <dgm:spPr/>
      <dgm:t>
        <a:bodyPr/>
        <a:lstStyle/>
        <a:p>
          <a:endParaRPr lang="en-US"/>
        </a:p>
      </dgm:t>
    </dgm:pt>
    <dgm:pt modelId="{355E64F2-76E2-4D3C-82DA-1E494710E7BB}" type="pres">
      <dgm:prSet presAssocID="{1311E0F7-2D68-427B-AC6D-8B7F2ADA0166}" presName="descendantText" presStyleLbl="alignAcc1" presStyleIdx="2" presStyleCnt="3">
        <dgm:presLayoutVars>
          <dgm:bulletEnabled val="1"/>
        </dgm:presLayoutVars>
      </dgm:prSet>
      <dgm:spPr/>
      <dgm:t>
        <a:bodyPr/>
        <a:lstStyle/>
        <a:p>
          <a:endParaRPr lang="en-US"/>
        </a:p>
      </dgm:t>
    </dgm:pt>
  </dgm:ptLst>
  <dgm:cxnLst>
    <dgm:cxn modelId="{CA9C5F72-7E84-458D-AEF1-6B5D62F6D3E0}" type="presOf" srcId="{A40D4D12-1E91-4F2F-B14D-9220CD732FFC}" destId="{3FC20104-497C-442C-BB2E-B5196781053D}" srcOrd="0" destOrd="0" presId="urn:microsoft.com/office/officeart/2005/8/layout/chevron2"/>
    <dgm:cxn modelId="{51E9225D-5677-4A89-9C74-A741C297D5BE}" srcId="{5462C61F-AEB5-483F-8640-2FAFC80C1228}" destId="{8FBA31E2-05BC-44D3-8EE5-AB7901EF1B30}" srcOrd="0" destOrd="0" parTransId="{3C9DFED2-F423-4A98-A272-8AB65E473545}" sibTransId="{D1BBB081-EC00-4C9E-A2A1-CC88FA04C39F}"/>
    <dgm:cxn modelId="{7BFBA28F-9384-4FB2-AD4B-D039E8700DAB}" type="presOf" srcId="{6530B811-7BB9-4082-B277-41424138C188}" destId="{0F636EF2-6AA3-45E3-A9FA-836B608188CC}" srcOrd="0" destOrd="0" presId="urn:microsoft.com/office/officeart/2005/8/layout/chevron2"/>
    <dgm:cxn modelId="{F6F7886A-8E60-4762-9EB7-DC2071C9FDDD}" srcId="{A40D4D12-1E91-4F2F-B14D-9220CD732FFC}" destId="{6530B811-7BB9-4082-B277-41424138C188}" srcOrd="0" destOrd="0" parTransId="{AE528767-264C-4B4B-857D-1312F7CD864D}" sibTransId="{AFAC3A38-D47A-495D-9EEB-E2B745F593D0}"/>
    <dgm:cxn modelId="{86751FFC-C491-4C0D-A98D-29A1CB50ADDB}" type="presOf" srcId="{1311E0F7-2D68-427B-AC6D-8B7F2ADA0166}" destId="{405FEA63-A4C1-4C7A-B215-7364DAB11883}" srcOrd="0" destOrd="0" presId="urn:microsoft.com/office/officeart/2005/8/layout/chevron2"/>
    <dgm:cxn modelId="{2751A09A-4E4B-42BB-90EF-1BD669256E01}" srcId="{1311E0F7-2D68-427B-AC6D-8B7F2ADA0166}" destId="{10B23944-A91F-4EA1-A079-D0FDD222D649}" srcOrd="0" destOrd="0" parTransId="{E30FB9D1-9505-4DF1-95B4-B701FD998D38}" sibTransId="{B1650680-2B18-4590-99AF-07E80DC79D45}"/>
    <dgm:cxn modelId="{9EEB27D1-F402-49D9-A694-632810D0B8A8}" type="presOf" srcId="{10B23944-A91F-4EA1-A079-D0FDD222D649}" destId="{355E64F2-76E2-4D3C-82DA-1E494710E7BB}" srcOrd="0" destOrd="0" presId="urn:microsoft.com/office/officeart/2005/8/layout/chevron2"/>
    <dgm:cxn modelId="{BEA3B0D4-D07E-46E0-8D2E-F948BAAC3B93}" type="presOf" srcId="{5462C61F-AEB5-483F-8640-2FAFC80C1228}" destId="{E3A06009-540C-4FE2-A9AA-5D0CF8732183}" srcOrd="0" destOrd="0" presId="urn:microsoft.com/office/officeart/2005/8/layout/chevron2"/>
    <dgm:cxn modelId="{B09C1FB8-C2EB-41B4-8060-C307FDB60647}" srcId="{A40D4D12-1E91-4F2F-B14D-9220CD732FFC}" destId="{C4A47B9B-0F3C-4D83-841B-C8D3FCFE94B3}" srcOrd="1" destOrd="0" parTransId="{DA357926-A0BF-44B7-A2E2-2A62B461C0FC}" sibTransId="{BBFF78A1-9131-4CA9-B3EC-5C8164B702E8}"/>
    <dgm:cxn modelId="{F2936620-EC9A-4B1C-8A53-DBC9AEED5655}" srcId="{5462C61F-AEB5-483F-8640-2FAFC80C1228}" destId="{A40D4D12-1E91-4F2F-B14D-9220CD732FFC}" srcOrd="1" destOrd="0" parTransId="{7CFCD596-AEC3-4864-9AE3-DD166E5905FB}" sibTransId="{BFDBB948-0D69-4C96-8D23-CB0AA721C780}"/>
    <dgm:cxn modelId="{FF2DE7C8-0B43-4886-B4B9-12E35140F209}" type="presOf" srcId="{8FBA31E2-05BC-44D3-8EE5-AB7901EF1B30}" destId="{08736581-AE83-43E7-BD56-D37F4B05EE33}" srcOrd="0" destOrd="0" presId="urn:microsoft.com/office/officeart/2005/8/layout/chevron2"/>
    <dgm:cxn modelId="{95770ACD-1D06-4D6C-BA43-D9E315CB5932}" type="presOf" srcId="{2EEC0F6F-06B2-49C3-B169-68CBAC688B56}" destId="{55D615F0-ED7E-45D3-BC3F-3963F2D45F7E}" srcOrd="0" destOrd="0" presId="urn:microsoft.com/office/officeart/2005/8/layout/chevron2"/>
    <dgm:cxn modelId="{0ECDC40E-654D-47F7-B790-D7387B8E5C3F}" srcId="{8FBA31E2-05BC-44D3-8EE5-AB7901EF1B30}" destId="{2EEC0F6F-06B2-49C3-B169-68CBAC688B56}" srcOrd="0" destOrd="0" parTransId="{BF9651E8-2CAD-4FEC-829B-40BA2716E6A3}" sibTransId="{46757247-5FB6-45E1-95C9-3535C838D6BE}"/>
    <dgm:cxn modelId="{2D373492-5570-4D6A-BF95-ACD688B9CD6F}" type="presOf" srcId="{57C112E1-D29D-44BA-9142-CFF815A73841}" destId="{355E64F2-76E2-4D3C-82DA-1E494710E7BB}" srcOrd="0" destOrd="1" presId="urn:microsoft.com/office/officeart/2005/8/layout/chevron2"/>
    <dgm:cxn modelId="{D7104E00-B170-48D7-AB4E-835EFE5A5567}" type="presOf" srcId="{C4A47B9B-0F3C-4D83-841B-C8D3FCFE94B3}" destId="{0F636EF2-6AA3-45E3-A9FA-836B608188CC}" srcOrd="0" destOrd="1" presId="urn:microsoft.com/office/officeart/2005/8/layout/chevron2"/>
    <dgm:cxn modelId="{EAE0D81D-6741-485E-B6BB-278C3220F7F7}" srcId="{5462C61F-AEB5-483F-8640-2FAFC80C1228}" destId="{1311E0F7-2D68-427B-AC6D-8B7F2ADA0166}" srcOrd="2" destOrd="0" parTransId="{7B99968A-BE1E-4B91-8BF6-14C2F4EA113E}" sibTransId="{A80C6B37-26BB-4DB3-A640-EA4D6043BB69}"/>
    <dgm:cxn modelId="{374DF0DE-9F95-489A-BFB4-185487CB7FD5}" srcId="{1311E0F7-2D68-427B-AC6D-8B7F2ADA0166}" destId="{57C112E1-D29D-44BA-9142-CFF815A73841}" srcOrd="1" destOrd="0" parTransId="{8C997857-D59B-448F-B3CD-CC9556E60830}" sibTransId="{B686E366-74C6-40A1-A4D5-317CBBD0B4F1}"/>
    <dgm:cxn modelId="{F0D94A4B-EE25-4F41-9409-25FB5F533688}" type="presParOf" srcId="{E3A06009-540C-4FE2-A9AA-5D0CF8732183}" destId="{94C467D1-A481-4D2E-A23A-2C496512DC3E}" srcOrd="0" destOrd="0" presId="urn:microsoft.com/office/officeart/2005/8/layout/chevron2"/>
    <dgm:cxn modelId="{DF7F314E-F124-447B-978D-B76A0CF2E995}" type="presParOf" srcId="{94C467D1-A481-4D2E-A23A-2C496512DC3E}" destId="{08736581-AE83-43E7-BD56-D37F4B05EE33}" srcOrd="0" destOrd="0" presId="urn:microsoft.com/office/officeart/2005/8/layout/chevron2"/>
    <dgm:cxn modelId="{1017762F-E0A7-4379-A5D1-2B5F7D9B43CA}" type="presParOf" srcId="{94C467D1-A481-4D2E-A23A-2C496512DC3E}" destId="{55D615F0-ED7E-45D3-BC3F-3963F2D45F7E}" srcOrd="1" destOrd="0" presId="urn:microsoft.com/office/officeart/2005/8/layout/chevron2"/>
    <dgm:cxn modelId="{C3206C9A-68CB-4473-87D5-235D88F30CD6}" type="presParOf" srcId="{E3A06009-540C-4FE2-A9AA-5D0CF8732183}" destId="{C7FEFD4D-8947-4D85-A8FF-7F6759A4BFFC}" srcOrd="1" destOrd="0" presId="urn:microsoft.com/office/officeart/2005/8/layout/chevron2"/>
    <dgm:cxn modelId="{6B3CC04F-52FB-410F-BB60-C4D456F160A3}" type="presParOf" srcId="{E3A06009-540C-4FE2-A9AA-5D0CF8732183}" destId="{D7B84FC0-F74F-41F5-B19D-654BC960FDEC}" srcOrd="2" destOrd="0" presId="urn:microsoft.com/office/officeart/2005/8/layout/chevron2"/>
    <dgm:cxn modelId="{CF72332F-38E0-4E5B-B521-2E221ABA8D9B}" type="presParOf" srcId="{D7B84FC0-F74F-41F5-B19D-654BC960FDEC}" destId="{3FC20104-497C-442C-BB2E-B5196781053D}" srcOrd="0" destOrd="0" presId="urn:microsoft.com/office/officeart/2005/8/layout/chevron2"/>
    <dgm:cxn modelId="{203E5637-7B21-445C-A3F0-F084C9DD14D7}" type="presParOf" srcId="{D7B84FC0-F74F-41F5-B19D-654BC960FDEC}" destId="{0F636EF2-6AA3-45E3-A9FA-836B608188CC}" srcOrd="1" destOrd="0" presId="urn:microsoft.com/office/officeart/2005/8/layout/chevron2"/>
    <dgm:cxn modelId="{89B33B95-4CDC-4684-9A1C-A9519539A660}" type="presParOf" srcId="{E3A06009-540C-4FE2-A9AA-5D0CF8732183}" destId="{0E68A37C-DC08-4F0F-9919-04AD2B3D3F25}" srcOrd="3" destOrd="0" presId="urn:microsoft.com/office/officeart/2005/8/layout/chevron2"/>
    <dgm:cxn modelId="{1EAB8642-EBB5-4C30-9E67-0F3A055034C1}" type="presParOf" srcId="{E3A06009-540C-4FE2-A9AA-5D0CF8732183}" destId="{BF9A9694-A9A5-41F0-83AD-A81F6D52AC21}" srcOrd="4" destOrd="0" presId="urn:microsoft.com/office/officeart/2005/8/layout/chevron2"/>
    <dgm:cxn modelId="{3EF91CD6-5AE0-4E15-88C3-89B61E1C3DF5}" type="presParOf" srcId="{BF9A9694-A9A5-41F0-83AD-A81F6D52AC21}" destId="{405FEA63-A4C1-4C7A-B215-7364DAB11883}" srcOrd="0" destOrd="0" presId="urn:microsoft.com/office/officeart/2005/8/layout/chevron2"/>
    <dgm:cxn modelId="{F5EAE01D-EDCE-4FFF-AF7A-B815CD33CC8D}" type="presParOf" srcId="{BF9A9694-A9A5-41F0-83AD-A81F6D52AC21}" destId="{355E64F2-76E2-4D3C-82DA-1E494710E7B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A388901-527A-41F9-95D3-07640D3EFDF0}"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5DBBD82F-5E01-4CA1-83BF-99E5149E7082}">
      <dgm:prSet phldrT="[Text]" custT="1"/>
      <dgm:spPr/>
      <dgm:t>
        <a:bodyPr/>
        <a:lstStyle/>
        <a:p>
          <a:r>
            <a:rPr lang="vi-VN" sz="2400" b="1" dirty="0">
              <a:latin typeface="Times New Roman "/>
            </a:rPr>
            <a:t>Chủ tịch Ủy ban nhân dân cấp tỉnh</a:t>
          </a:r>
          <a:endParaRPr lang="en-US" sz="2400" dirty="0">
            <a:latin typeface="Times New Roman "/>
          </a:endParaRPr>
        </a:p>
      </dgm:t>
    </dgm:pt>
    <dgm:pt modelId="{A56A59EB-B795-4228-9B3E-D11CBCF617C8}" type="parTrans" cxnId="{9AC2432E-7336-481A-BBAA-E3E799020B38}">
      <dgm:prSet/>
      <dgm:spPr/>
      <dgm:t>
        <a:bodyPr/>
        <a:lstStyle/>
        <a:p>
          <a:endParaRPr lang="en-US"/>
        </a:p>
      </dgm:t>
    </dgm:pt>
    <dgm:pt modelId="{A1AD9DB7-49EE-4C9C-AE77-5AC49074B53D}" type="sibTrans" cxnId="{9AC2432E-7336-481A-BBAA-E3E799020B38}">
      <dgm:prSet/>
      <dgm:spPr/>
      <dgm:t>
        <a:bodyPr/>
        <a:lstStyle/>
        <a:p>
          <a:endParaRPr lang="en-US"/>
        </a:p>
      </dgm:t>
    </dgm:pt>
    <dgm:pt modelId="{99AF6E1E-E38C-42D0-AA79-4BA811323BD6}">
      <dgm:prSet phldrT="[Text]" custT="1"/>
      <dgm:spPr/>
      <dgm:t>
        <a:bodyPr/>
        <a:lstStyle/>
        <a:p>
          <a:r>
            <a:rPr lang="vi-VN" sz="2400" b="0" dirty="0">
              <a:latin typeface="+mj-lt"/>
            </a:rPr>
            <a:t>Chương trình đầu tư công đã được Hội đồng nhân dân cấp tỉnh quyết định chủ trương đầu tư;</a:t>
          </a:r>
          <a:endParaRPr lang="en-US" sz="2400" b="0" dirty="0">
            <a:latin typeface="+mj-lt"/>
          </a:endParaRPr>
        </a:p>
      </dgm:t>
    </dgm:pt>
    <dgm:pt modelId="{7B31B186-DFB5-41A2-A483-790753D4FECA}" type="parTrans" cxnId="{16154829-B5E1-4A29-A736-75C25B6E5B78}">
      <dgm:prSet/>
      <dgm:spPr/>
      <dgm:t>
        <a:bodyPr/>
        <a:lstStyle/>
        <a:p>
          <a:endParaRPr lang="en-US"/>
        </a:p>
      </dgm:t>
    </dgm:pt>
    <dgm:pt modelId="{45541F49-6DB9-4EC4-BEF1-341422ECC8EA}" type="sibTrans" cxnId="{16154829-B5E1-4A29-A736-75C25B6E5B78}">
      <dgm:prSet/>
      <dgm:spPr/>
      <dgm:t>
        <a:bodyPr/>
        <a:lstStyle/>
        <a:p>
          <a:endParaRPr lang="en-US"/>
        </a:p>
      </dgm:t>
    </dgm:pt>
    <dgm:pt modelId="{D312D379-B862-4D65-9A1D-0525CB622263}">
      <dgm:prSet phldrT="[Text]" custT="1"/>
      <dgm:spPr/>
      <dgm:t>
        <a:bodyPr/>
        <a:lstStyle/>
        <a:p>
          <a:r>
            <a:rPr lang="vi-VN" sz="2400" b="1" dirty="0">
              <a:latin typeface="+mj-lt"/>
            </a:rPr>
            <a:t>Chủ tịch Ủy ban nhân dân cấp huyện, cấp xã </a:t>
          </a:r>
          <a:endParaRPr lang="en-US" sz="2400" dirty="0">
            <a:latin typeface="+mj-lt"/>
          </a:endParaRPr>
        </a:p>
      </dgm:t>
    </dgm:pt>
    <dgm:pt modelId="{4B580905-EAC4-456D-A20F-3349EC2C5715}" type="parTrans" cxnId="{501B1402-5DCD-4AE2-AB2F-0CFB669EE56D}">
      <dgm:prSet/>
      <dgm:spPr/>
      <dgm:t>
        <a:bodyPr/>
        <a:lstStyle/>
        <a:p>
          <a:endParaRPr lang="en-US"/>
        </a:p>
      </dgm:t>
    </dgm:pt>
    <dgm:pt modelId="{A84CDF91-135A-4EA1-A7B9-D71355D75067}" type="sibTrans" cxnId="{501B1402-5DCD-4AE2-AB2F-0CFB669EE56D}">
      <dgm:prSet/>
      <dgm:spPr/>
      <dgm:t>
        <a:bodyPr/>
        <a:lstStyle/>
        <a:p>
          <a:endParaRPr lang="en-US"/>
        </a:p>
      </dgm:t>
    </dgm:pt>
    <dgm:pt modelId="{6C8F2426-9653-4641-B6DE-0C1D839C9D86}">
      <dgm:prSet phldrT="[Text]" custT="1"/>
      <dgm:spPr/>
      <dgm:t>
        <a:bodyPr/>
        <a:lstStyle/>
        <a:p>
          <a:r>
            <a:rPr lang="vi-VN" sz="2400" b="0" dirty="0">
              <a:latin typeface="+mj-lt"/>
            </a:rPr>
            <a:t>Chương trình đầu tư công đã được Hội đồng nhân dân cùng cấp quyết định chủ trương đầu tư;</a:t>
          </a:r>
          <a:endParaRPr lang="en-US" sz="2400" b="0" dirty="0">
            <a:latin typeface="+mj-lt"/>
          </a:endParaRPr>
        </a:p>
      </dgm:t>
    </dgm:pt>
    <dgm:pt modelId="{2C272183-A21D-4FC1-A75C-CD1F0F27CA5F}" type="parTrans" cxnId="{8598F9BF-015E-46E1-ABAA-60BAD34C22BA}">
      <dgm:prSet/>
      <dgm:spPr/>
      <dgm:t>
        <a:bodyPr/>
        <a:lstStyle/>
        <a:p>
          <a:endParaRPr lang="en-US"/>
        </a:p>
      </dgm:t>
    </dgm:pt>
    <dgm:pt modelId="{480F6251-C5D9-4DA0-94C3-1BF9223BBD87}" type="sibTrans" cxnId="{8598F9BF-015E-46E1-ABAA-60BAD34C22BA}">
      <dgm:prSet/>
      <dgm:spPr/>
      <dgm:t>
        <a:bodyPr/>
        <a:lstStyle/>
        <a:p>
          <a:endParaRPr lang="en-US"/>
        </a:p>
      </dgm:t>
    </dgm:pt>
    <dgm:pt modelId="{F0C1AE7D-0D0C-47A5-89F8-FC18120B50B9}">
      <dgm:prSet phldrT="[Text]" custT="1"/>
      <dgm:spPr/>
      <dgm:t>
        <a:bodyPr/>
        <a:lstStyle/>
        <a:p>
          <a:r>
            <a:rPr lang="vi-VN" sz="2400" b="0" dirty="0">
              <a:latin typeface="+mj-lt"/>
            </a:rPr>
            <a:t>Dự án nhóm A, nhóm B, nhóm C do cấp tỉnh quản lý, trừ dự án quy định tại điểm c khoản 1 Điều này.</a:t>
          </a:r>
          <a:endParaRPr lang="en-US" sz="2400" b="0" dirty="0">
            <a:latin typeface="+mj-lt"/>
          </a:endParaRPr>
        </a:p>
      </dgm:t>
    </dgm:pt>
    <dgm:pt modelId="{D4B3093D-E4C2-44C2-9DCA-00585627E16F}" type="parTrans" cxnId="{8F35F7B3-2264-4B17-864B-305D3F112F7A}">
      <dgm:prSet/>
      <dgm:spPr/>
      <dgm:t>
        <a:bodyPr/>
        <a:lstStyle/>
        <a:p>
          <a:endParaRPr lang="en-US"/>
        </a:p>
      </dgm:t>
    </dgm:pt>
    <dgm:pt modelId="{6E59B9EB-F068-480D-A6F1-34B538E68151}" type="sibTrans" cxnId="{8F35F7B3-2264-4B17-864B-305D3F112F7A}">
      <dgm:prSet/>
      <dgm:spPr/>
      <dgm:t>
        <a:bodyPr/>
        <a:lstStyle/>
        <a:p>
          <a:endParaRPr lang="en-US"/>
        </a:p>
      </dgm:t>
    </dgm:pt>
    <dgm:pt modelId="{36CD4DA2-83C9-4DCA-BFC0-3869237E660D}">
      <dgm:prSet custT="1"/>
      <dgm:spPr/>
      <dgm:t>
        <a:bodyPr/>
        <a:lstStyle/>
        <a:p>
          <a:r>
            <a:rPr lang="vi-VN" sz="2400" b="0" dirty="0">
              <a:latin typeface="+mj-lt"/>
            </a:rPr>
            <a:t>Dự án nhóm B, nhóm C do cấp mình quản lý, trừ dự án quy định tại điểm c khoản 1 Điều này.</a:t>
          </a:r>
          <a:endParaRPr lang="en-US" sz="2400" b="0" dirty="0">
            <a:latin typeface="+mj-lt"/>
          </a:endParaRPr>
        </a:p>
      </dgm:t>
    </dgm:pt>
    <dgm:pt modelId="{52943629-4CD1-4BEA-8555-82F5214A41F1}" type="parTrans" cxnId="{CF8BE55C-9A1C-4D57-BFEA-39EA760B65B5}">
      <dgm:prSet/>
      <dgm:spPr/>
      <dgm:t>
        <a:bodyPr/>
        <a:lstStyle/>
        <a:p>
          <a:endParaRPr lang="en-US"/>
        </a:p>
      </dgm:t>
    </dgm:pt>
    <dgm:pt modelId="{7A035168-66D3-4470-A84F-22BC7CF00F94}" type="sibTrans" cxnId="{CF8BE55C-9A1C-4D57-BFEA-39EA760B65B5}">
      <dgm:prSet/>
      <dgm:spPr/>
      <dgm:t>
        <a:bodyPr/>
        <a:lstStyle/>
        <a:p>
          <a:endParaRPr lang="en-US"/>
        </a:p>
      </dgm:t>
    </dgm:pt>
    <dgm:pt modelId="{E7F04898-6D70-44DF-ACFA-0371C7777E82}" type="pres">
      <dgm:prSet presAssocID="{7A388901-527A-41F9-95D3-07640D3EFDF0}" presName="linear" presStyleCnt="0">
        <dgm:presLayoutVars>
          <dgm:dir/>
          <dgm:animLvl val="lvl"/>
          <dgm:resizeHandles val="exact"/>
        </dgm:presLayoutVars>
      </dgm:prSet>
      <dgm:spPr/>
      <dgm:t>
        <a:bodyPr/>
        <a:lstStyle/>
        <a:p>
          <a:endParaRPr lang="en-US"/>
        </a:p>
      </dgm:t>
    </dgm:pt>
    <dgm:pt modelId="{C3041B2F-6CF4-4BDC-85F1-74E265D2E795}" type="pres">
      <dgm:prSet presAssocID="{5DBBD82F-5E01-4CA1-83BF-99E5149E7082}" presName="parentLin" presStyleCnt="0"/>
      <dgm:spPr/>
    </dgm:pt>
    <dgm:pt modelId="{E8AFE2BE-5BAD-4B8A-B4CE-15DF76881020}" type="pres">
      <dgm:prSet presAssocID="{5DBBD82F-5E01-4CA1-83BF-99E5149E7082}" presName="parentLeftMargin" presStyleLbl="node1" presStyleIdx="0" presStyleCnt="2"/>
      <dgm:spPr/>
      <dgm:t>
        <a:bodyPr/>
        <a:lstStyle/>
        <a:p>
          <a:endParaRPr lang="en-US"/>
        </a:p>
      </dgm:t>
    </dgm:pt>
    <dgm:pt modelId="{FD8E3BFB-BAEB-424F-B7B7-6C6679028642}" type="pres">
      <dgm:prSet presAssocID="{5DBBD82F-5E01-4CA1-83BF-99E5149E7082}" presName="parentText" presStyleLbl="node1" presStyleIdx="0" presStyleCnt="2" custScaleX="107629" custScaleY="45842" custLinFactNeighborX="20648" custLinFactNeighborY="-63453">
        <dgm:presLayoutVars>
          <dgm:chMax val="0"/>
          <dgm:bulletEnabled val="1"/>
        </dgm:presLayoutVars>
      </dgm:prSet>
      <dgm:spPr/>
      <dgm:t>
        <a:bodyPr/>
        <a:lstStyle/>
        <a:p>
          <a:endParaRPr lang="en-US"/>
        </a:p>
      </dgm:t>
    </dgm:pt>
    <dgm:pt modelId="{99BBF8AF-F921-4FDE-AC8A-EE226484930F}" type="pres">
      <dgm:prSet presAssocID="{5DBBD82F-5E01-4CA1-83BF-99E5149E7082}" presName="negativeSpace" presStyleCnt="0"/>
      <dgm:spPr/>
    </dgm:pt>
    <dgm:pt modelId="{47C3AA5A-F56B-4A9D-9E19-F532A53ADD89}" type="pres">
      <dgm:prSet presAssocID="{5DBBD82F-5E01-4CA1-83BF-99E5149E7082}" presName="childText" presStyleLbl="conFgAcc1" presStyleIdx="0" presStyleCnt="2" custLinFactNeighborX="-905" custLinFactNeighborY="6770">
        <dgm:presLayoutVars>
          <dgm:bulletEnabled val="1"/>
        </dgm:presLayoutVars>
      </dgm:prSet>
      <dgm:spPr/>
      <dgm:t>
        <a:bodyPr/>
        <a:lstStyle/>
        <a:p>
          <a:endParaRPr lang="en-US"/>
        </a:p>
      </dgm:t>
    </dgm:pt>
    <dgm:pt modelId="{EDBE7C5E-D34D-4C89-8ED8-3C443CD0CC1B}" type="pres">
      <dgm:prSet presAssocID="{A1AD9DB7-49EE-4C9C-AE77-5AC49074B53D}" presName="spaceBetweenRectangles" presStyleCnt="0"/>
      <dgm:spPr/>
    </dgm:pt>
    <dgm:pt modelId="{0C061909-4FC2-43D4-999D-E8B6EAA7DC93}" type="pres">
      <dgm:prSet presAssocID="{D312D379-B862-4D65-9A1D-0525CB622263}" presName="parentLin" presStyleCnt="0"/>
      <dgm:spPr/>
    </dgm:pt>
    <dgm:pt modelId="{88D35113-033E-44FE-BF16-83E63FB6F040}" type="pres">
      <dgm:prSet presAssocID="{D312D379-B862-4D65-9A1D-0525CB622263}" presName="parentLeftMargin" presStyleLbl="node1" presStyleIdx="0" presStyleCnt="2"/>
      <dgm:spPr/>
      <dgm:t>
        <a:bodyPr/>
        <a:lstStyle/>
        <a:p>
          <a:endParaRPr lang="en-US"/>
        </a:p>
      </dgm:t>
    </dgm:pt>
    <dgm:pt modelId="{AE3D7234-415F-4779-B7EF-1499296053F7}" type="pres">
      <dgm:prSet presAssocID="{D312D379-B862-4D65-9A1D-0525CB622263}" presName="parentText" presStyleLbl="node1" presStyleIdx="1" presStyleCnt="2" custScaleX="142356" custScaleY="68257" custLinFactNeighborX="-12626" custLinFactNeighborY="-9984">
        <dgm:presLayoutVars>
          <dgm:chMax val="0"/>
          <dgm:bulletEnabled val="1"/>
        </dgm:presLayoutVars>
      </dgm:prSet>
      <dgm:spPr/>
      <dgm:t>
        <a:bodyPr/>
        <a:lstStyle/>
        <a:p>
          <a:endParaRPr lang="en-US"/>
        </a:p>
      </dgm:t>
    </dgm:pt>
    <dgm:pt modelId="{641A85BD-0144-4EBB-BAFD-F57888951533}" type="pres">
      <dgm:prSet presAssocID="{D312D379-B862-4D65-9A1D-0525CB622263}" presName="negativeSpace" presStyleCnt="0"/>
      <dgm:spPr/>
    </dgm:pt>
    <dgm:pt modelId="{4D2D08EC-E36D-4EF4-89D2-FC6CD52B248B}" type="pres">
      <dgm:prSet presAssocID="{D312D379-B862-4D65-9A1D-0525CB622263}" presName="childText" presStyleLbl="conFgAcc1" presStyleIdx="1" presStyleCnt="2" custLinFactNeighborY="-29952">
        <dgm:presLayoutVars>
          <dgm:bulletEnabled val="1"/>
        </dgm:presLayoutVars>
      </dgm:prSet>
      <dgm:spPr/>
      <dgm:t>
        <a:bodyPr/>
        <a:lstStyle/>
        <a:p>
          <a:endParaRPr lang="en-US"/>
        </a:p>
      </dgm:t>
    </dgm:pt>
  </dgm:ptLst>
  <dgm:cxnLst>
    <dgm:cxn modelId="{8F35F7B3-2264-4B17-864B-305D3F112F7A}" srcId="{5DBBD82F-5E01-4CA1-83BF-99E5149E7082}" destId="{F0C1AE7D-0D0C-47A5-89F8-FC18120B50B9}" srcOrd="1" destOrd="0" parTransId="{D4B3093D-E4C2-44C2-9DCA-00585627E16F}" sibTransId="{6E59B9EB-F068-480D-A6F1-34B538E68151}"/>
    <dgm:cxn modelId="{A6571C36-75A1-45BC-AC2D-6679A9F933F1}" type="presOf" srcId="{99AF6E1E-E38C-42D0-AA79-4BA811323BD6}" destId="{47C3AA5A-F56B-4A9D-9E19-F532A53ADD89}" srcOrd="0" destOrd="0" presId="urn:microsoft.com/office/officeart/2005/8/layout/list1"/>
    <dgm:cxn modelId="{D96310DD-39D0-4A18-A121-77632272968D}" type="presOf" srcId="{36CD4DA2-83C9-4DCA-BFC0-3869237E660D}" destId="{4D2D08EC-E36D-4EF4-89D2-FC6CD52B248B}" srcOrd="0" destOrd="1" presId="urn:microsoft.com/office/officeart/2005/8/layout/list1"/>
    <dgm:cxn modelId="{8598F9BF-015E-46E1-ABAA-60BAD34C22BA}" srcId="{D312D379-B862-4D65-9A1D-0525CB622263}" destId="{6C8F2426-9653-4641-B6DE-0C1D839C9D86}" srcOrd="0" destOrd="0" parTransId="{2C272183-A21D-4FC1-A75C-CD1F0F27CA5F}" sibTransId="{480F6251-C5D9-4DA0-94C3-1BF9223BBD87}"/>
    <dgm:cxn modelId="{1CCB5395-549E-4D24-963A-72B458E3428D}" type="presOf" srcId="{7A388901-527A-41F9-95D3-07640D3EFDF0}" destId="{E7F04898-6D70-44DF-ACFA-0371C7777E82}" srcOrd="0" destOrd="0" presId="urn:microsoft.com/office/officeart/2005/8/layout/list1"/>
    <dgm:cxn modelId="{DF97A411-BA2E-4D79-853A-5CFD375C5A77}" type="presOf" srcId="{D312D379-B862-4D65-9A1D-0525CB622263}" destId="{AE3D7234-415F-4779-B7EF-1499296053F7}" srcOrd="1" destOrd="0" presId="urn:microsoft.com/office/officeart/2005/8/layout/list1"/>
    <dgm:cxn modelId="{9AC2432E-7336-481A-BBAA-E3E799020B38}" srcId="{7A388901-527A-41F9-95D3-07640D3EFDF0}" destId="{5DBBD82F-5E01-4CA1-83BF-99E5149E7082}" srcOrd="0" destOrd="0" parTransId="{A56A59EB-B795-4228-9B3E-D11CBCF617C8}" sibTransId="{A1AD9DB7-49EE-4C9C-AE77-5AC49074B53D}"/>
    <dgm:cxn modelId="{5628F2A7-C377-4451-9B03-C68F77269B4F}" type="presOf" srcId="{F0C1AE7D-0D0C-47A5-89F8-FC18120B50B9}" destId="{47C3AA5A-F56B-4A9D-9E19-F532A53ADD89}" srcOrd="0" destOrd="1" presId="urn:microsoft.com/office/officeart/2005/8/layout/list1"/>
    <dgm:cxn modelId="{16154829-B5E1-4A29-A736-75C25B6E5B78}" srcId="{5DBBD82F-5E01-4CA1-83BF-99E5149E7082}" destId="{99AF6E1E-E38C-42D0-AA79-4BA811323BD6}" srcOrd="0" destOrd="0" parTransId="{7B31B186-DFB5-41A2-A483-790753D4FECA}" sibTransId="{45541F49-6DB9-4EC4-BEF1-341422ECC8EA}"/>
    <dgm:cxn modelId="{39CC9F18-A736-4B66-A8DC-6C4C24184CB9}" type="presOf" srcId="{D312D379-B862-4D65-9A1D-0525CB622263}" destId="{88D35113-033E-44FE-BF16-83E63FB6F040}" srcOrd="0" destOrd="0" presId="urn:microsoft.com/office/officeart/2005/8/layout/list1"/>
    <dgm:cxn modelId="{501B1402-5DCD-4AE2-AB2F-0CFB669EE56D}" srcId="{7A388901-527A-41F9-95D3-07640D3EFDF0}" destId="{D312D379-B862-4D65-9A1D-0525CB622263}" srcOrd="1" destOrd="0" parTransId="{4B580905-EAC4-456D-A20F-3349EC2C5715}" sibTransId="{A84CDF91-135A-4EA1-A7B9-D71355D75067}"/>
    <dgm:cxn modelId="{B3E5895D-8DBF-4514-884F-BF7A1AE4F9DD}" type="presOf" srcId="{5DBBD82F-5E01-4CA1-83BF-99E5149E7082}" destId="{E8AFE2BE-5BAD-4B8A-B4CE-15DF76881020}" srcOrd="0" destOrd="0" presId="urn:microsoft.com/office/officeart/2005/8/layout/list1"/>
    <dgm:cxn modelId="{B0AEC166-98D6-4CE6-BF55-BFAC7DBE5E2A}" type="presOf" srcId="{5DBBD82F-5E01-4CA1-83BF-99E5149E7082}" destId="{FD8E3BFB-BAEB-424F-B7B7-6C6679028642}" srcOrd="1" destOrd="0" presId="urn:microsoft.com/office/officeart/2005/8/layout/list1"/>
    <dgm:cxn modelId="{8B42D2BD-1109-4E4A-B5B7-97527A421339}" type="presOf" srcId="{6C8F2426-9653-4641-B6DE-0C1D839C9D86}" destId="{4D2D08EC-E36D-4EF4-89D2-FC6CD52B248B}" srcOrd="0" destOrd="0" presId="urn:microsoft.com/office/officeart/2005/8/layout/list1"/>
    <dgm:cxn modelId="{CF8BE55C-9A1C-4D57-BFEA-39EA760B65B5}" srcId="{D312D379-B862-4D65-9A1D-0525CB622263}" destId="{36CD4DA2-83C9-4DCA-BFC0-3869237E660D}" srcOrd="1" destOrd="0" parTransId="{52943629-4CD1-4BEA-8555-82F5214A41F1}" sibTransId="{7A035168-66D3-4470-A84F-22BC7CF00F94}"/>
    <dgm:cxn modelId="{2C3477F7-D07D-4CDC-9287-21C73822CAAE}" type="presParOf" srcId="{E7F04898-6D70-44DF-ACFA-0371C7777E82}" destId="{C3041B2F-6CF4-4BDC-85F1-74E265D2E795}" srcOrd="0" destOrd="0" presId="urn:microsoft.com/office/officeart/2005/8/layout/list1"/>
    <dgm:cxn modelId="{79CE64AE-616A-4771-B3CD-F9BDA83E197D}" type="presParOf" srcId="{C3041B2F-6CF4-4BDC-85F1-74E265D2E795}" destId="{E8AFE2BE-5BAD-4B8A-B4CE-15DF76881020}" srcOrd="0" destOrd="0" presId="urn:microsoft.com/office/officeart/2005/8/layout/list1"/>
    <dgm:cxn modelId="{14F4C30E-350A-498A-A70C-7580BC0CA1CD}" type="presParOf" srcId="{C3041B2F-6CF4-4BDC-85F1-74E265D2E795}" destId="{FD8E3BFB-BAEB-424F-B7B7-6C6679028642}" srcOrd="1" destOrd="0" presId="urn:microsoft.com/office/officeart/2005/8/layout/list1"/>
    <dgm:cxn modelId="{01CBDE95-93CC-446F-8F27-B8EF79B22FB5}" type="presParOf" srcId="{E7F04898-6D70-44DF-ACFA-0371C7777E82}" destId="{99BBF8AF-F921-4FDE-AC8A-EE226484930F}" srcOrd="1" destOrd="0" presId="urn:microsoft.com/office/officeart/2005/8/layout/list1"/>
    <dgm:cxn modelId="{7AAF12FF-3DD0-4EBA-8B12-A04DCD73571D}" type="presParOf" srcId="{E7F04898-6D70-44DF-ACFA-0371C7777E82}" destId="{47C3AA5A-F56B-4A9D-9E19-F532A53ADD89}" srcOrd="2" destOrd="0" presId="urn:microsoft.com/office/officeart/2005/8/layout/list1"/>
    <dgm:cxn modelId="{F7045C81-571A-4A52-99D3-A382D771D281}" type="presParOf" srcId="{E7F04898-6D70-44DF-ACFA-0371C7777E82}" destId="{EDBE7C5E-D34D-4C89-8ED8-3C443CD0CC1B}" srcOrd="3" destOrd="0" presId="urn:microsoft.com/office/officeart/2005/8/layout/list1"/>
    <dgm:cxn modelId="{F9713CB5-0CB8-4763-AFD0-D6896B7342C0}" type="presParOf" srcId="{E7F04898-6D70-44DF-ACFA-0371C7777E82}" destId="{0C061909-4FC2-43D4-999D-E8B6EAA7DC93}" srcOrd="4" destOrd="0" presId="urn:microsoft.com/office/officeart/2005/8/layout/list1"/>
    <dgm:cxn modelId="{92B68F9D-B5BB-400F-BD17-640FDB4D32D3}" type="presParOf" srcId="{0C061909-4FC2-43D4-999D-E8B6EAA7DC93}" destId="{88D35113-033E-44FE-BF16-83E63FB6F040}" srcOrd="0" destOrd="0" presId="urn:microsoft.com/office/officeart/2005/8/layout/list1"/>
    <dgm:cxn modelId="{18482767-0844-43CD-B82F-FDC62B1E106C}" type="presParOf" srcId="{0C061909-4FC2-43D4-999D-E8B6EAA7DC93}" destId="{AE3D7234-415F-4779-B7EF-1499296053F7}" srcOrd="1" destOrd="0" presId="urn:microsoft.com/office/officeart/2005/8/layout/list1"/>
    <dgm:cxn modelId="{88C00A0F-0DAA-42BA-BCAD-45E5482C38C3}" type="presParOf" srcId="{E7F04898-6D70-44DF-ACFA-0371C7777E82}" destId="{641A85BD-0144-4EBB-BAFD-F57888951533}" srcOrd="5" destOrd="0" presId="urn:microsoft.com/office/officeart/2005/8/layout/list1"/>
    <dgm:cxn modelId="{01ABFD94-4369-475B-AFD2-92BEE1C50453}" type="presParOf" srcId="{E7F04898-6D70-44DF-ACFA-0371C7777E82}" destId="{4D2D08EC-E36D-4EF4-89D2-FC6CD52B248B}" srcOrd="6"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08015DD-A4BC-47AD-8358-8D4C43B98FCA}"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2BA3EB79-6E55-4F58-86E2-B1068DB35209}">
      <dgm:prSet phldrT="[Text]" custT="1"/>
      <dgm:spPr/>
      <dgm:t>
        <a:bodyPr/>
        <a:lstStyle/>
        <a:p>
          <a:r>
            <a:rPr lang="en-US" sz="2400" b="1" dirty="0" err="1">
              <a:latin typeface="Times New Roman "/>
            </a:rPr>
            <a:t>Nguyên</a:t>
          </a:r>
          <a:r>
            <a:rPr lang="en-US" sz="2400" b="1" dirty="0">
              <a:latin typeface="Times New Roman "/>
            </a:rPr>
            <a:t> </a:t>
          </a:r>
          <a:r>
            <a:rPr lang="en-US" sz="2400" b="1" dirty="0" err="1">
              <a:latin typeface="Times New Roman "/>
            </a:rPr>
            <a:t>tắc</a:t>
          </a:r>
          <a:r>
            <a:rPr lang="en-US" sz="2400" b="1" dirty="0">
              <a:latin typeface="Times New Roman "/>
            </a:rPr>
            <a:t> </a:t>
          </a:r>
          <a:r>
            <a:rPr lang="en-US" sz="2400" b="1" dirty="0" err="1">
              <a:latin typeface="Times New Roman "/>
            </a:rPr>
            <a:t>chung</a:t>
          </a:r>
          <a:endParaRPr lang="en-US" sz="2400" b="1" dirty="0">
            <a:latin typeface="Times New Roman "/>
          </a:endParaRPr>
        </a:p>
      </dgm:t>
    </dgm:pt>
    <dgm:pt modelId="{8F5F08E8-F6BB-438C-976F-EBD98F037173}" type="parTrans" cxnId="{C800E30A-764D-4486-9FCB-62AF2158AED0}">
      <dgm:prSet/>
      <dgm:spPr/>
      <dgm:t>
        <a:bodyPr/>
        <a:lstStyle/>
        <a:p>
          <a:endParaRPr lang="en-US"/>
        </a:p>
      </dgm:t>
    </dgm:pt>
    <dgm:pt modelId="{F85CD791-58F7-4DBE-87C2-5A51A87C07C3}" type="sibTrans" cxnId="{C800E30A-764D-4486-9FCB-62AF2158AED0}">
      <dgm:prSet/>
      <dgm:spPr/>
      <dgm:t>
        <a:bodyPr/>
        <a:lstStyle/>
        <a:p>
          <a:endParaRPr lang="en-US"/>
        </a:p>
      </dgm:t>
    </dgm:pt>
    <dgm:pt modelId="{E7E51DA9-D929-41DA-BDAB-64F92A3C4067}">
      <dgm:prSet phldrT="[Text]" custT="1"/>
      <dgm:spPr/>
      <dgm:t>
        <a:bodyPr/>
        <a:lstStyle/>
        <a:p>
          <a:pPr algn="just">
            <a:lnSpc>
              <a:spcPct val="100000"/>
            </a:lnSpc>
            <a:buFont typeface="Arial" panose="020B0604020202020204" pitchFamily="34" charset="0"/>
            <a:buChar char="•"/>
          </a:pPr>
          <a:r>
            <a:rPr lang="vi-VN" sz="2200" b="0" dirty="0">
              <a:latin typeface="Times New Roman "/>
            </a:rPr>
            <a:t>Theo quy định của Luật Ngân sách nhà nước, tỷ lệ điều tiết ngân sách nhà nước sẽ ổn định từ 3 năm đến 5 năm</a:t>
          </a:r>
          <a:r>
            <a:rPr lang="en-US" sz="2200" b="0" dirty="0">
              <a:latin typeface="Times New Roman "/>
            </a:rPr>
            <a:t>.</a:t>
          </a:r>
        </a:p>
      </dgm:t>
    </dgm:pt>
    <dgm:pt modelId="{9C1416D5-8050-4B11-94FB-45DC5DFF11BE}" type="parTrans" cxnId="{A60EBAB5-CC10-4FAE-8044-3942783F3263}">
      <dgm:prSet/>
      <dgm:spPr/>
      <dgm:t>
        <a:bodyPr/>
        <a:lstStyle/>
        <a:p>
          <a:endParaRPr lang="en-US"/>
        </a:p>
      </dgm:t>
    </dgm:pt>
    <dgm:pt modelId="{890A01AE-1FED-4E96-81B4-64F373C9B082}" type="sibTrans" cxnId="{A60EBAB5-CC10-4FAE-8044-3942783F3263}">
      <dgm:prSet/>
      <dgm:spPr/>
      <dgm:t>
        <a:bodyPr/>
        <a:lstStyle/>
        <a:p>
          <a:endParaRPr lang="en-US"/>
        </a:p>
      </dgm:t>
    </dgm:pt>
    <dgm:pt modelId="{01782D57-5CEC-4D08-A483-A744FB9528D8}">
      <dgm:prSet phldrT="[Text]" custT="1"/>
      <dgm:spPr/>
      <dgm:t>
        <a:bodyPr/>
        <a:lstStyle/>
        <a:p>
          <a:pPr algn="just">
            <a:lnSpc>
              <a:spcPct val="100000"/>
            </a:lnSpc>
            <a:buFont typeface="Arial" panose="020B0604020202020204" pitchFamily="34" charset="0"/>
            <a:buChar char="•"/>
          </a:pPr>
          <a:r>
            <a:rPr lang="vi-VN" sz="2200" b="0" dirty="0">
              <a:latin typeface="Times New Roman "/>
            </a:rPr>
            <a:t>Bảo đảm thực hiện có hiệu quả vốn đầu tư, tạo sức hấp dẫn nhằm thu hút các nguồn vốn khác để bảo đảm mục tiêu huy động cao nhất các nguồn vốn đầu tư trong toàn xã hội nhằm chuyển dịch cơ cấu kinh tế. </a:t>
          </a:r>
          <a:endParaRPr lang="en-US" sz="2200" b="0" dirty="0">
            <a:latin typeface="Times New Roman "/>
          </a:endParaRPr>
        </a:p>
      </dgm:t>
    </dgm:pt>
    <dgm:pt modelId="{2126260A-BD1D-45C6-BF01-06D0186E2DD9}" type="parTrans" cxnId="{05851542-A05B-4135-BACE-B1E5586542BB}">
      <dgm:prSet/>
      <dgm:spPr/>
      <dgm:t>
        <a:bodyPr/>
        <a:lstStyle/>
        <a:p>
          <a:endParaRPr lang="en-US"/>
        </a:p>
      </dgm:t>
    </dgm:pt>
    <dgm:pt modelId="{04FFEB50-E97C-43D7-B2F3-A6CDFA2D804C}" type="sibTrans" cxnId="{05851542-A05B-4135-BACE-B1E5586542BB}">
      <dgm:prSet/>
      <dgm:spPr/>
      <dgm:t>
        <a:bodyPr/>
        <a:lstStyle/>
        <a:p>
          <a:endParaRPr lang="en-US"/>
        </a:p>
      </dgm:t>
    </dgm:pt>
    <dgm:pt modelId="{CB10F8DC-03B4-4AA6-8C0C-33DA3C26FA32}">
      <dgm:prSet phldrT="[Text]" custT="1"/>
      <dgm:spPr/>
      <dgm:t>
        <a:bodyPr/>
        <a:lstStyle/>
        <a:p>
          <a:pPr algn="just">
            <a:lnSpc>
              <a:spcPct val="100000"/>
            </a:lnSpc>
            <a:buFont typeface="Arial" panose="020B0604020202020204" pitchFamily="34" charset="0"/>
            <a:buChar char="•"/>
          </a:pPr>
          <a:r>
            <a:rPr lang="vi-VN" sz="2200" b="0" dirty="0">
              <a:latin typeface="Times New Roman "/>
            </a:rPr>
            <a:t>Bảo đảm tính công bằng, công khai, hiệu quả, tạo tiền đề cho việc chuyển dịch cơ cấu kinh tế một cách hợp lý.</a:t>
          </a:r>
          <a:endParaRPr lang="en-US" sz="2200" b="0" dirty="0">
            <a:latin typeface="Times New Roman "/>
          </a:endParaRPr>
        </a:p>
      </dgm:t>
    </dgm:pt>
    <dgm:pt modelId="{AFE85512-C113-4EEE-B095-9428D871E5FE}" type="parTrans" cxnId="{ED9FB3BD-DED7-4EC1-B3F0-23ECDE56DA2A}">
      <dgm:prSet/>
      <dgm:spPr/>
      <dgm:t>
        <a:bodyPr/>
        <a:lstStyle/>
        <a:p>
          <a:endParaRPr lang="en-US"/>
        </a:p>
      </dgm:t>
    </dgm:pt>
    <dgm:pt modelId="{9186DB8B-C671-48E4-88EC-A82F2E5EA167}" type="sibTrans" cxnId="{ED9FB3BD-DED7-4EC1-B3F0-23ECDE56DA2A}">
      <dgm:prSet/>
      <dgm:spPr/>
      <dgm:t>
        <a:bodyPr/>
        <a:lstStyle/>
        <a:p>
          <a:endParaRPr lang="en-US"/>
        </a:p>
      </dgm:t>
    </dgm:pt>
    <dgm:pt modelId="{9AE1E5B7-8EDE-4C6C-8634-DA398452481D}">
      <dgm:prSet phldrT="[Text]" custT="1"/>
      <dgm:spPr/>
      <dgm:t>
        <a:bodyPr/>
        <a:lstStyle/>
        <a:p>
          <a:pPr algn="just">
            <a:lnSpc>
              <a:spcPct val="100000"/>
            </a:lnSpc>
            <a:buFont typeface="Arial" panose="020B0604020202020204" pitchFamily="34" charset="0"/>
            <a:buChar char="•"/>
          </a:pPr>
          <a:r>
            <a:rPr lang="vi-VN" sz="2200" b="0" dirty="0">
              <a:latin typeface="Times New Roman "/>
            </a:rPr>
            <a:t>Bám sát mục tiêu phát triển kinh tế - xã hội của đất nước, các dự án đầu tư phải phù hợp với quy hoạch của cấp có thẩm quyền phê duyệt, đồng thời phải được quản lý chặt chẽ theo Quy chế quản lý đầu tư và xây dựng hiện hành. </a:t>
          </a:r>
          <a:endParaRPr lang="en-US" sz="2200" b="0" dirty="0">
            <a:latin typeface="Times New Roman "/>
          </a:endParaRPr>
        </a:p>
      </dgm:t>
    </dgm:pt>
    <dgm:pt modelId="{77F3C174-81D1-438E-B2EA-D48735E896A3}" type="parTrans" cxnId="{F441C634-E56D-4210-B044-43D7B811F92A}">
      <dgm:prSet/>
      <dgm:spPr/>
      <dgm:t>
        <a:bodyPr/>
        <a:lstStyle/>
        <a:p>
          <a:endParaRPr lang="en-US"/>
        </a:p>
      </dgm:t>
    </dgm:pt>
    <dgm:pt modelId="{449B84A6-056D-46A1-8CB1-DDE60E0B1693}" type="sibTrans" cxnId="{F441C634-E56D-4210-B044-43D7B811F92A}">
      <dgm:prSet/>
      <dgm:spPr/>
      <dgm:t>
        <a:bodyPr/>
        <a:lstStyle/>
        <a:p>
          <a:endParaRPr lang="en-US"/>
        </a:p>
      </dgm:t>
    </dgm:pt>
    <dgm:pt modelId="{5F759D47-0E3B-4945-A2BD-8B5E8D7DB5B9}" type="pres">
      <dgm:prSet presAssocID="{708015DD-A4BC-47AD-8358-8D4C43B98FCA}" presName="linear" presStyleCnt="0">
        <dgm:presLayoutVars>
          <dgm:dir/>
          <dgm:animLvl val="lvl"/>
          <dgm:resizeHandles val="exact"/>
        </dgm:presLayoutVars>
      </dgm:prSet>
      <dgm:spPr/>
      <dgm:t>
        <a:bodyPr/>
        <a:lstStyle/>
        <a:p>
          <a:endParaRPr lang="en-US"/>
        </a:p>
      </dgm:t>
    </dgm:pt>
    <dgm:pt modelId="{AB6B1528-5958-4561-807B-77397D54F9D2}" type="pres">
      <dgm:prSet presAssocID="{2BA3EB79-6E55-4F58-86E2-B1068DB35209}" presName="parentLin" presStyleCnt="0"/>
      <dgm:spPr/>
    </dgm:pt>
    <dgm:pt modelId="{AF3DAE25-8B8C-40E3-9B28-C84CE92B981A}" type="pres">
      <dgm:prSet presAssocID="{2BA3EB79-6E55-4F58-86E2-B1068DB35209}" presName="parentLeftMargin" presStyleLbl="node1" presStyleIdx="0" presStyleCnt="1"/>
      <dgm:spPr/>
      <dgm:t>
        <a:bodyPr/>
        <a:lstStyle/>
        <a:p>
          <a:endParaRPr lang="en-US"/>
        </a:p>
      </dgm:t>
    </dgm:pt>
    <dgm:pt modelId="{20505279-2C95-47A7-B2DA-35B86DFB59D6}" type="pres">
      <dgm:prSet presAssocID="{2BA3EB79-6E55-4F58-86E2-B1068DB35209}" presName="parentText" presStyleLbl="node1" presStyleIdx="0" presStyleCnt="1" custScaleX="89523" custScaleY="33110" custLinFactNeighborX="49339" custLinFactNeighborY="-2317">
        <dgm:presLayoutVars>
          <dgm:chMax val="0"/>
          <dgm:bulletEnabled val="1"/>
        </dgm:presLayoutVars>
      </dgm:prSet>
      <dgm:spPr/>
      <dgm:t>
        <a:bodyPr/>
        <a:lstStyle/>
        <a:p>
          <a:endParaRPr lang="en-US"/>
        </a:p>
      </dgm:t>
    </dgm:pt>
    <dgm:pt modelId="{84914C72-D199-491D-963C-981972F11E74}" type="pres">
      <dgm:prSet presAssocID="{2BA3EB79-6E55-4F58-86E2-B1068DB35209}" presName="negativeSpace" presStyleCnt="0"/>
      <dgm:spPr/>
    </dgm:pt>
    <dgm:pt modelId="{785AF9BB-DC4A-44B7-B603-A19CEE596B9D}" type="pres">
      <dgm:prSet presAssocID="{2BA3EB79-6E55-4F58-86E2-B1068DB35209}" presName="childText" presStyleLbl="conFgAcc1" presStyleIdx="0" presStyleCnt="1" custLinFactNeighborX="-920" custLinFactNeighborY="-20491">
        <dgm:presLayoutVars>
          <dgm:bulletEnabled val="1"/>
        </dgm:presLayoutVars>
      </dgm:prSet>
      <dgm:spPr/>
      <dgm:t>
        <a:bodyPr/>
        <a:lstStyle/>
        <a:p>
          <a:endParaRPr lang="en-US"/>
        </a:p>
      </dgm:t>
    </dgm:pt>
  </dgm:ptLst>
  <dgm:cxnLst>
    <dgm:cxn modelId="{05851542-A05B-4135-BACE-B1E5586542BB}" srcId="{2BA3EB79-6E55-4F58-86E2-B1068DB35209}" destId="{01782D57-5CEC-4D08-A483-A744FB9528D8}" srcOrd="2" destOrd="0" parTransId="{2126260A-BD1D-45C6-BF01-06D0186E2DD9}" sibTransId="{04FFEB50-E97C-43D7-B2F3-A6CDFA2D804C}"/>
    <dgm:cxn modelId="{E094ED31-73FF-4EE3-A481-C9DD32D83288}" type="presOf" srcId="{01782D57-5CEC-4D08-A483-A744FB9528D8}" destId="{785AF9BB-DC4A-44B7-B603-A19CEE596B9D}" srcOrd="0" destOrd="2" presId="urn:microsoft.com/office/officeart/2005/8/layout/list1"/>
    <dgm:cxn modelId="{ABB564A6-46D2-44A3-8358-14EB6BB193B8}" type="presOf" srcId="{9AE1E5B7-8EDE-4C6C-8634-DA398452481D}" destId="{785AF9BB-DC4A-44B7-B603-A19CEE596B9D}" srcOrd="0" destOrd="1" presId="urn:microsoft.com/office/officeart/2005/8/layout/list1"/>
    <dgm:cxn modelId="{31B7B3F9-5343-4B0B-B510-7CD03D37120B}" type="presOf" srcId="{2BA3EB79-6E55-4F58-86E2-B1068DB35209}" destId="{AF3DAE25-8B8C-40E3-9B28-C84CE92B981A}" srcOrd="0" destOrd="0" presId="urn:microsoft.com/office/officeart/2005/8/layout/list1"/>
    <dgm:cxn modelId="{C800E30A-764D-4486-9FCB-62AF2158AED0}" srcId="{708015DD-A4BC-47AD-8358-8D4C43B98FCA}" destId="{2BA3EB79-6E55-4F58-86E2-B1068DB35209}" srcOrd="0" destOrd="0" parTransId="{8F5F08E8-F6BB-438C-976F-EBD98F037173}" sibTransId="{F85CD791-58F7-4DBE-87C2-5A51A87C07C3}"/>
    <dgm:cxn modelId="{3CF08399-3BE0-4B54-8CDD-E979637A701D}" type="presOf" srcId="{CB10F8DC-03B4-4AA6-8C0C-33DA3C26FA32}" destId="{785AF9BB-DC4A-44B7-B603-A19CEE596B9D}" srcOrd="0" destOrd="3" presId="urn:microsoft.com/office/officeart/2005/8/layout/list1"/>
    <dgm:cxn modelId="{F441C634-E56D-4210-B044-43D7B811F92A}" srcId="{2BA3EB79-6E55-4F58-86E2-B1068DB35209}" destId="{9AE1E5B7-8EDE-4C6C-8634-DA398452481D}" srcOrd="1" destOrd="0" parTransId="{77F3C174-81D1-438E-B2EA-D48735E896A3}" sibTransId="{449B84A6-056D-46A1-8CB1-DDE60E0B1693}"/>
    <dgm:cxn modelId="{BAF97112-743C-45AF-A879-D2A883221664}" type="presOf" srcId="{2BA3EB79-6E55-4F58-86E2-B1068DB35209}" destId="{20505279-2C95-47A7-B2DA-35B86DFB59D6}" srcOrd="1" destOrd="0" presId="urn:microsoft.com/office/officeart/2005/8/layout/list1"/>
    <dgm:cxn modelId="{ED9FB3BD-DED7-4EC1-B3F0-23ECDE56DA2A}" srcId="{2BA3EB79-6E55-4F58-86E2-B1068DB35209}" destId="{CB10F8DC-03B4-4AA6-8C0C-33DA3C26FA32}" srcOrd="3" destOrd="0" parTransId="{AFE85512-C113-4EEE-B095-9428D871E5FE}" sibTransId="{9186DB8B-C671-48E4-88EC-A82F2E5EA167}"/>
    <dgm:cxn modelId="{0E9070E3-5D3C-4975-9FB3-4B2BE30391CD}" type="presOf" srcId="{E7E51DA9-D929-41DA-BDAB-64F92A3C4067}" destId="{785AF9BB-DC4A-44B7-B603-A19CEE596B9D}" srcOrd="0" destOrd="0" presId="urn:microsoft.com/office/officeart/2005/8/layout/list1"/>
    <dgm:cxn modelId="{D5D6E2E0-9062-4D2E-94DB-CF3DFA70A7DA}" type="presOf" srcId="{708015DD-A4BC-47AD-8358-8D4C43B98FCA}" destId="{5F759D47-0E3B-4945-A2BD-8B5E8D7DB5B9}" srcOrd="0" destOrd="0" presId="urn:microsoft.com/office/officeart/2005/8/layout/list1"/>
    <dgm:cxn modelId="{A60EBAB5-CC10-4FAE-8044-3942783F3263}" srcId="{2BA3EB79-6E55-4F58-86E2-B1068DB35209}" destId="{E7E51DA9-D929-41DA-BDAB-64F92A3C4067}" srcOrd="0" destOrd="0" parTransId="{9C1416D5-8050-4B11-94FB-45DC5DFF11BE}" sibTransId="{890A01AE-1FED-4E96-81B4-64F373C9B082}"/>
    <dgm:cxn modelId="{7FE9C904-4560-43E3-97F0-3E65EA8D16CD}" type="presParOf" srcId="{5F759D47-0E3B-4945-A2BD-8B5E8D7DB5B9}" destId="{AB6B1528-5958-4561-807B-77397D54F9D2}" srcOrd="0" destOrd="0" presId="urn:microsoft.com/office/officeart/2005/8/layout/list1"/>
    <dgm:cxn modelId="{09581B8E-D31A-4598-8B68-7555500E47D5}" type="presParOf" srcId="{AB6B1528-5958-4561-807B-77397D54F9D2}" destId="{AF3DAE25-8B8C-40E3-9B28-C84CE92B981A}" srcOrd="0" destOrd="0" presId="urn:microsoft.com/office/officeart/2005/8/layout/list1"/>
    <dgm:cxn modelId="{1A45B19A-EB9C-481B-966F-6B7289EA7BFE}" type="presParOf" srcId="{AB6B1528-5958-4561-807B-77397D54F9D2}" destId="{20505279-2C95-47A7-B2DA-35B86DFB59D6}" srcOrd="1" destOrd="0" presId="urn:microsoft.com/office/officeart/2005/8/layout/list1"/>
    <dgm:cxn modelId="{0D7A3645-A8E8-4DE3-8676-0DF85785C639}" type="presParOf" srcId="{5F759D47-0E3B-4945-A2BD-8B5E8D7DB5B9}" destId="{84914C72-D199-491D-963C-981972F11E74}" srcOrd="1" destOrd="0" presId="urn:microsoft.com/office/officeart/2005/8/layout/list1"/>
    <dgm:cxn modelId="{B6C59E73-E21D-4321-B75E-7D5D39F3163F}" type="presParOf" srcId="{5F759D47-0E3B-4945-A2BD-8B5E8D7DB5B9}" destId="{785AF9BB-DC4A-44B7-B603-A19CEE596B9D}" srcOrd="2"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08015DD-A4BC-47AD-8358-8D4C43B98FCA}"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2BA3EB79-6E55-4F58-86E2-B1068DB35209}">
      <dgm:prSet phldrT="[Text]" custT="1"/>
      <dgm:spPr/>
      <dgm:t>
        <a:bodyPr/>
        <a:lstStyle/>
        <a:p>
          <a:pPr algn="l"/>
          <a:r>
            <a:rPr lang="en-US" sz="2400" b="1" dirty="0" err="1">
              <a:latin typeface="Times New Roman "/>
            </a:rPr>
            <a:t>Nguyên</a:t>
          </a:r>
          <a:r>
            <a:rPr lang="en-US" sz="2400" b="1" dirty="0">
              <a:latin typeface="Times New Roman "/>
            </a:rPr>
            <a:t> </a:t>
          </a:r>
          <a:r>
            <a:rPr lang="vi-VN" sz="2400" b="1" dirty="0" smtClean="0">
              <a:latin typeface="Times New Roman "/>
            </a:rPr>
            <a:t>tắc</a:t>
          </a:r>
          <a:r>
            <a:rPr lang="en-US" sz="2400" b="1" dirty="0" smtClean="0">
              <a:latin typeface="Times New Roman "/>
            </a:rPr>
            <a:t> </a:t>
          </a:r>
          <a:r>
            <a:rPr lang="en-US" sz="1800" i="1" dirty="0" smtClean="0">
              <a:latin typeface="Times New Roman "/>
            </a:rPr>
            <a:t>(đ</a:t>
          </a:r>
          <a:r>
            <a:rPr lang="vi-VN" sz="1800" i="1" dirty="0">
              <a:latin typeface="Times New Roman "/>
            </a:rPr>
            <a:t>ối với các tỉnh và thành phố trực thuộc Trung ương</a:t>
          </a:r>
          <a:r>
            <a:rPr lang="en-US" sz="1800" i="1" dirty="0">
              <a:latin typeface="Times New Roman "/>
            </a:rPr>
            <a:t>)</a:t>
          </a:r>
          <a:r>
            <a:rPr lang="vi-VN" sz="1800" i="1" dirty="0">
              <a:latin typeface="Times New Roman "/>
            </a:rPr>
            <a:t> </a:t>
          </a:r>
          <a:endParaRPr lang="en-US" sz="2400" b="1" i="1" dirty="0">
            <a:latin typeface="Times New Roman "/>
          </a:endParaRPr>
        </a:p>
      </dgm:t>
    </dgm:pt>
    <dgm:pt modelId="{8F5F08E8-F6BB-438C-976F-EBD98F037173}" type="parTrans" cxnId="{C800E30A-764D-4486-9FCB-62AF2158AED0}">
      <dgm:prSet/>
      <dgm:spPr/>
      <dgm:t>
        <a:bodyPr/>
        <a:lstStyle/>
        <a:p>
          <a:endParaRPr lang="en-US"/>
        </a:p>
      </dgm:t>
    </dgm:pt>
    <dgm:pt modelId="{F85CD791-58F7-4DBE-87C2-5A51A87C07C3}" type="sibTrans" cxnId="{C800E30A-764D-4486-9FCB-62AF2158AED0}">
      <dgm:prSet/>
      <dgm:spPr/>
      <dgm:t>
        <a:bodyPr/>
        <a:lstStyle/>
        <a:p>
          <a:endParaRPr lang="en-US"/>
        </a:p>
      </dgm:t>
    </dgm:pt>
    <dgm:pt modelId="{E7E51DA9-D929-41DA-BDAB-64F92A3C4067}">
      <dgm:prSet phldrT="[Text]" custT="1"/>
      <dgm:spPr/>
      <dgm:t>
        <a:bodyPr/>
        <a:lstStyle/>
        <a:p>
          <a:pPr algn="just"/>
          <a:r>
            <a:rPr lang="vi-VN" sz="2400" dirty="0" smtClean="0">
              <a:latin typeface="+mj-lt"/>
            </a:rPr>
            <a:t>Tốc </a:t>
          </a:r>
          <a:r>
            <a:rPr lang="vi-VN" sz="2400" dirty="0">
              <a:latin typeface="+mj-lt"/>
            </a:rPr>
            <a:t>độ tăng chi đầu tư phát triển từ nguồn ngân sách nhà nước trong cân đối (không bao gồm các nguồn được hỗ trợ có mục tiêu từ ngân sách Trung ương) của từng tỉnh, thành phố phải cao hơn tốc độ tăng chi thường xuyên và tăng hơn tốc độ tăng chi ngân sách của tỉnh, thành phố.</a:t>
          </a:r>
          <a:endParaRPr lang="en-US" sz="2400" b="0" dirty="0">
            <a:latin typeface="+mj-lt"/>
          </a:endParaRPr>
        </a:p>
      </dgm:t>
    </dgm:pt>
    <dgm:pt modelId="{890A01AE-1FED-4E96-81B4-64F373C9B082}" type="sibTrans" cxnId="{A60EBAB5-CC10-4FAE-8044-3942783F3263}">
      <dgm:prSet/>
      <dgm:spPr/>
      <dgm:t>
        <a:bodyPr/>
        <a:lstStyle/>
        <a:p>
          <a:endParaRPr lang="en-US"/>
        </a:p>
      </dgm:t>
    </dgm:pt>
    <dgm:pt modelId="{9C1416D5-8050-4B11-94FB-45DC5DFF11BE}" type="parTrans" cxnId="{A60EBAB5-CC10-4FAE-8044-3942783F3263}">
      <dgm:prSet/>
      <dgm:spPr/>
      <dgm:t>
        <a:bodyPr/>
        <a:lstStyle/>
        <a:p>
          <a:endParaRPr lang="en-US"/>
        </a:p>
      </dgm:t>
    </dgm:pt>
    <dgm:pt modelId="{2350B9FC-A92E-46D6-8240-83A8F746EBCB}">
      <dgm:prSet phldrT="[Text]" custT="1"/>
      <dgm:spPr/>
      <dgm:t>
        <a:bodyPr/>
        <a:lstStyle/>
        <a:p>
          <a:pPr algn="just"/>
          <a:r>
            <a:rPr lang="vi-VN" sz="2400" dirty="0" smtClean="0">
              <a:latin typeface="+mj-lt"/>
            </a:rPr>
            <a:t>Tổng mức chi đầu tư phát triển từ nguồn ngân sách nhà nước trong cân đối (không bao gồm các nguồn được hỗ trợ có mục tiêu từ ngân sách Trung ương) của từng tỉnh, thành phố năm sau phải cao hơn năm trước.</a:t>
          </a:r>
          <a:endParaRPr lang="en-US" sz="2400" b="0" dirty="0">
            <a:latin typeface="+mj-lt"/>
          </a:endParaRPr>
        </a:p>
      </dgm:t>
    </dgm:pt>
    <dgm:pt modelId="{0B32C3B7-85CC-42C4-B481-D26364CB1364}" type="parTrans" cxnId="{358EE77F-B11F-45D2-BF67-B02A820CDE51}">
      <dgm:prSet/>
      <dgm:spPr/>
      <dgm:t>
        <a:bodyPr/>
        <a:lstStyle/>
        <a:p>
          <a:endParaRPr lang="en-US"/>
        </a:p>
      </dgm:t>
    </dgm:pt>
    <dgm:pt modelId="{8358A7F1-6F03-4A3F-9C93-F3C6477BCEB7}" type="sibTrans" cxnId="{358EE77F-B11F-45D2-BF67-B02A820CDE51}">
      <dgm:prSet/>
      <dgm:spPr/>
      <dgm:t>
        <a:bodyPr/>
        <a:lstStyle/>
        <a:p>
          <a:endParaRPr lang="en-US"/>
        </a:p>
      </dgm:t>
    </dgm:pt>
    <dgm:pt modelId="{78DA5ED9-B7E7-40EF-8D98-5ED7645D0915}" type="pres">
      <dgm:prSet presAssocID="{708015DD-A4BC-47AD-8358-8D4C43B98FCA}" presName="linear" presStyleCnt="0">
        <dgm:presLayoutVars>
          <dgm:dir/>
          <dgm:animLvl val="lvl"/>
          <dgm:resizeHandles val="exact"/>
        </dgm:presLayoutVars>
      </dgm:prSet>
      <dgm:spPr/>
      <dgm:t>
        <a:bodyPr/>
        <a:lstStyle/>
        <a:p>
          <a:endParaRPr lang="en-US"/>
        </a:p>
      </dgm:t>
    </dgm:pt>
    <dgm:pt modelId="{212C95A5-ED08-49B4-88EC-89D0A2403349}" type="pres">
      <dgm:prSet presAssocID="{2BA3EB79-6E55-4F58-86E2-B1068DB35209}" presName="parentLin" presStyleCnt="0"/>
      <dgm:spPr/>
    </dgm:pt>
    <dgm:pt modelId="{458D5030-249B-42AF-82B1-386ED9DA98E5}" type="pres">
      <dgm:prSet presAssocID="{2BA3EB79-6E55-4F58-86E2-B1068DB35209}" presName="parentLeftMargin" presStyleLbl="node1" presStyleIdx="0" presStyleCnt="1"/>
      <dgm:spPr/>
      <dgm:t>
        <a:bodyPr/>
        <a:lstStyle/>
        <a:p>
          <a:endParaRPr lang="en-US"/>
        </a:p>
      </dgm:t>
    </dgm:pt>
    <dgm:pt modelId="{1A55C807-AD2C-4511-8AD5-C13A5E6A824F}" type="pres">
      <dgm:prSet presAssocID="{2BA3EB79-6E55-4F58-86E2-B1068DB35209}" presName="parentText" presStyleLbl="node1" presStyleIdx="0" presStyleCnt="1" custScaleX="714460" custScaleY="43569" custLinFactNeighborX="-39372" custLinFactNeighborY="-18655">
        <dgm:presLayoutVars>
          <dgm:chMax val="0"/>
          <dgm:bulletEnabled val="1"/>
        </dgm:presLayoutVars>
      </dgm:prSet>
      <dgm:spPr/>
      <dgm:t>
        <a:bodyPr/>
        <a:lstStyle/>
        <a:p>
          <a:endParaRPr lang="en-US"/>
        </a:p>
      </dgm:t>
    </dgm:pt>
    <dgm:pt modelId="{AD321099-A766-4DF5-8943-89E4320E4D63}" type="pres">
      <dgm:prSet presAssocID="{2BA3EB79-6E55-4F58-86E2-B1068DB35209}" presName="negativeSpace" presStyleCnt="0"/>
      <dgm:spPr/>
    </dgm:pt>
    <dgm:pt modelId="{896EC8CC-902F-44B8-9394-C5C66BC41C07}" type="pres">
      <dgm:prSet presAssocID="{2BA3EB79-6E55-4F58-86E2-B1068DB35209}" presName="childText" presStyleLbl="conFgAcc1" presStyleIdx="0" presStyleCnt="1" custLinFactNeighborX="-782" custLinFactNeighborY="-90172">
        <dgm:presLayoutVars>
          <dgm:bulletEnabled val="1"/>
        </dgm:presLayoutVars>
      </dgm:prSet>
      <dgm:spPr/>
      <dgm:t>
        <a:bodyPr/>
        <a:lstStyle/>
        <a:p>
          <a:endParaRPr lang="en-US"/>
        </a:p>
      </dgm:t>
    </dgm:pt>
  </dgm:ptLst>
  <dgm:cxnLst>
    <dgm:cxn modelId="{19158342-3C9B-4C78-A881-6D0790F2426C}" type="presOf" srcId="{2BA3EB79-6E55-4F58-86E2-B1068DB35209}" destId="{1A55C807-AD2C-4511-8AD5-C13A5E6A824F}" srcOrd="1" destOrd="0" presId="urn:microsoft.com/office/officeart/2005/8/layout/list1"/>
    <dgm:cxn modelId="{DAE4F977-8FC6-4224-85FB-12804099A520}" type="presOf" srcId="{2350B9FC-A92E-46D6-8240-83A8F746EBCB}" destId="{896EC8CC-902F-44B8-9394-C5C66BC41C07}" srcOrd="0" destOrd="1" presId="urn:microsoft.com/office/officeart/2005/8/layout/list1"/>
    <dgm:cxn modelId="{C800E30A-764D-4486-9FCB-62AF2158AED0}" srcId="{708015DD-A4BC-47AD-8358-8D4C43B98FCA}" destId="{2BA3EB79-6E55-4F58-86E2-B1068DB35209}" srcOrd="0" destOrd="0" parTransId="{8F5F08E8-F6BB-438C-976F-EBD98F037173}" sibTransId="{F85CD791-58F7-4DBE-87C2-5A51A87C07C3}"/>
    <dgm:cxn modelId="{C3C6E925-FD95-4F2A-8152-4C02F1D894F7}" type="presOf" srcId="{2BA3EB79-6E55-4F58-86E2-B1068DB35209}" destId="{458D5030-249B-42AF-82B1-386ED9DA98E5}" srcOrd="0" destOrd="0" presId="urn:microsoft.com/office/officeart/2005/8/layout/list1"/>
    <dgm:cxn modelId="{585EC08C-8C28-4161-B934-6EAA1566084D}" type="presOf" srcId="{708015DD-A4BC-47AD-8358-8D4C43B98FCA}" destId="{78DA5ED9-B7E7-40EF-8D98-5ED7645D0915}" srcOrd="0" destOrd="0" presId="urn:microsoft.com/office/officeart/2005/8/layout/list1"/>
    <dgm:cxn modelId="{358EE77F-B11F-45D2-BF67-B02A820CDE51}" srcId="{2BA3EB79-6E55-4F58-86E2-B1068DB35209}" destId="{2350B9FC-A92E-46D6-8240-83A8F746EBCB}" srcOrd="1" destOrd="0" parTransId="{0B32C3B7-85CC-42C4-B481-D26364CB1364}" sibTransId="{8358A7F1-6F03-4A3F-9C93-F3C6477BCEB7}"/>
    <dgm:cxn modelId="{8F52182C-8C1E-41C7-B757-CA22950E7D27}" type="presOf" srcId="{E7E51DA9-D929-41DA-BDAB-64F92A3C4067}" destId="{896EC8CC-902F-44B8-9394-C5C66BC41C07}" srcOrd="0" destOrd="0" presId="urn:microsoft.com/office/officeart/2005/8/layout/list1"/>
    <dgm:cxn modelId="{A60EBAB5-CC10-4FAE-8044-3942783F3263}" srcId="{2BA3EB79-6E55-4F58-86E2-B1068DB35209}" destId="{E7E51DA9-D929-41DA-BDAB-64F92A3C4067}" srcOrd="0" destOrd="0" parTransId="{9C1416D5-8050-4B11-94FB-45DC5DFF11BE}" sibTransId="{890A01AE-1FED-4E96-81B4-64F373C9B082}"/>
    <dgm:cxn modelId="{FA9D3628-EC83-48DD-A179-03655163F802}" type="presParOf" srcId="{78DA5ED9-B7E7-40EF-8D98-5ED7645D0915}" destId="{212C95A5-ED08-49B4-88EC-89D0A2403349}" srcOrd="0" destOrd="0" presId="urn:microsoft.com/office/officeart/2005/8/layout/list1"/>
    <dgm:cxn modelId="{867D3083-B442-46F1-808A-3F2B46971DB0}" type="presParOf" srcId="{212C95A5-ED08-49B4-88EC-89D0A2403349}" destId="{458D5030-249B-42AF-82B1-386ED9DA98E5}" srcOrd="0" destOrd="0" presId="urn:microsoft.com/office/officeart/2005/8/layout/list1"/>
    <dgm:cxn modelId="{2BAD6F08-5F86-452B-829E-314C52C4D0A3}" type="presParOf" srcId="{212C95A5-ED08-49B4-88EC-89D0A2403349}" destId="{1A55C807-AD2C-4511-8AD5-C13A5E6A824F}" srcOrd="1" destOrd="0" presId="urn:microsoft.com/office/officeart/2005/8/layout/list1"/>
    <dgm:cxn modelId="{EC2F5145-C178-454B-AE93-99F5A6A42E04}" type="presParOf" srcId="{78DA5ED9-B7E7-40EF-8D98-5ED7645D0915}" destId="{AD321099-A766-4DF5-8943-89E4320E4D63}" srcOrd="1" destOrd="0" presId="urn:microsoft.com/office/officeart/2005/8/layout/list1"/>
    <dgm:cxn modelId="{EB890C04-F7B3-4547-A65F-78E88B6A71F9}" type="presParOf" srcId="{78DA5ED9-B7E7-40EF-8D98-5ED7645D0915}" destId="{896EC8CC-902F-44B8-9394-C5C66BC41C07}" srcOrd="2"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24FE4A1-936D-4516-B29D-98D875785506}" type="doc">
      <dgm:prSet loTypeId="urn:microsoft.com/office/officeart/2005/8/layout/vProcess5" loCatId="process" qsTypeId="urn:microsoft.com/office/officeart/2005/8/quickstyle/simple4" qsCatId="simple" csTypeId="urn:microsoft.com/office/officeart/2005/8/colors/accent1_2" csCatId="accent1" phldr="1"/>
      <dgm:spPr/>
      <dgm:t>
        <a:bodyPr/>
        <a:lstStyle/>
        <a:p>
          <a:endParaRPr lang="en-US"/>
        </a:p>
      </dgm:t>
    </dgm:pt>
    <dgm:pt modelId="{36487463-674D-402B-AA76-97C7A4E58C47}">
      <dgm:prSet phldrT="[Text]" custT="1"/>
      <dgm:spPr/>
      <dgm:t>
        <a:bodyPr/>
        <a:lstStyle/>
        <a:p>
          <a:r>
            <a:rPr lang="vi-VN" sz="1800" b="1" dirty="0">
              <a:latin typeface="Times New Roman "/>
            </a:rPr>
            <a:t>Bước 1:</a:t>
          </a:r>
          <a:r>
            <a:rPr lang="vi-VN" sz="1800" dirty="0">
              <a:latin typeface="Times New Roman "/>
            </a:rPr>
            <a:t> Xác định các khoản chi có tính chất chung trong tổng vốn chi cho đầu tư xây dựng cơ bản từ nguồn ngân sách</a:t>
          </a:r>
          <a:endParaRPr lang="en-US" sz="1800" dirty="0">
            <a:latin typeface="Times New Roman "/>
          </a:endParaRPr>
        </a:p>
      </dgm:t>
    </dgm:pt>
    <dgm:pt modelId="{7B21E784-D0C1-4C95-895F-08936988D061}" type="parTrans" cxnId="{1C1D27BE-D27D-4426-9D92-E72F835D5032}">
      <dgm:prSet/>
      <dgm:spPr/>
      <dgm:t>
        <a:bodyPr/>
        <a:lstStyle/>
        <a:p>
          <a:endParaRPr lang="en-US"/>
        </a:p>
      </dgm:t>
    </dgm:pt>
    <dgm:pt modelId="{16090159-FBA3-4C76-9B90-866BA94D5EB8}" type="sibTrans" cxnId="{1C1D27BE-D27D-4426-9D92-E72F835D5032}">
      <dgm:prSet/>
      <dgm:spPr/>
      <dgm:t>
        <a:bodyPr/>
        <a:lstStyle/>
        <a:p>
          <a:endParaRPr lang="en-US"/>
        </a:p>
      </dgm:t>
    </dgm:pt>
    <dgm:pt modelId="{D74F584A-F58D-4F11-8F8E-574DC4B91ACF}">
      <dgm:prSet phldrT="[Text]" custT="1"/>
      <dgm:spPr/>
      <dgm:t>
        <a:bodyPr/>
        <a:lstStyle/>
        <a:p>
          <a:r>
            <a:rPr lang="vi-VN" sz="1800" b="1" dirty="0">
              <a:latin typeface="Times New Roman "/>
            </a:rPr>
            <a:t>Bước 2</a:t>
          </a:r>
          <a:r>
            <a:rPr lang="vi-VN" sz="1800" dirty="0">
              <a:latin typeface="Times New Roman "/>
            </a:rPr>
            <a:t>: Xác định các khoản đầu tư theo chương trình mục tiêu và các khoản hỗ trợ đầu tư thực hiện các đề án, các dự án, các chương trình, các Quyết định, Nghị quyết của Đảng và Nhà nước</a:t>
          </a:r>
          <a:endParaRPr lang="en-US" sz="1800" dirty="0">
            <a:latin typeface="Times New Roman "/>
          </a:endParaRPr>
        </a:p>
      </dgm:t>
    </dgm:pt>
    <dgm:pt modelId="{3F04CD68-B37A-413E-8BAB-F83827CC2A2A}" type="parTrans" cxnId="{23049461-5294-49DB-B4EF-AB9E3D153635}">
      <dgm:prSet/>
      <dgm:spPr/>
      <dgm:t>
        <a:bodyPr/>
        <a:lstStyle/>
        <a:p>
          <a:endParaRPr lang="en-US"/>
        </a:p>
      </dgm:t>
    </dgm:pt>
    <dgm:pt modelId="{F8AB07C8-E1F3-4CCE-80EE-B3112109A5BE}" type="sibTrans" cxnId="{23049461-5294-49DB-B4EF-AB9E3D153635}">
      <dgm:prSet/>
      <dgm:spPr/>
      <dgm:t>
        <a:bodyPr/>
        <a:lstStyle/>
        <a:p>
          <a:endParaRPr lang="en-US"/>
        </a:p>
      </dgm:t>
    </dgm:pt>
    <dgm:pt modelId="{0D63C196-42FD-4D7A-9A6D-7C5F6B73413A}">
      <dgm:prSet phldrT="[Text]" custT="1"/>
      <dgm:spPr/>
      <dgm:t>
        <a:bodyPr/>
        <a:lstStyle/>
        <a:p>
          <a:r>
            <a:rPr lang="vi-VN" sz="1800" b="1" dirty="0">
              <a:latin typeface="+mj-lt"/>
            </a:rPr>
            <a:t>Bước 3</a:t>
          </a:r>
          <a:r>
            <a:rPr lang="vi-VN" sz="1800" dirty="0">
              <a:latin typeface="+mj-lt"/>
            </a:rPr>
            <a:t>: Xác định </a:t>
          </a:r>
          <a:r>
            <a:rPr lang="vi-VN" sz="1800" b="1" i="1" dirty="0">
              <a:latin typeface="+mj-lt"/>
            </a:rPr>
            <a:t>tổng</a:t>
          </a:r>
          <a:r>
            <a:rPr lang="vi-VN" sz="1800" i="1" dirty="0">
              <a:latin typeface="+mj-lt"/>
            </a:rPr>
            <a:t> </a:t>
          </a:r>
          <a:r>
            <a:rPr lang="vi-VN" sz="1800" b="1" i="1" dirty="0">
              <a:latin typeface="+mj-lt"/>
            </a:rPr>
            <a:t>mức vốn</a:t>
          </a:r>
          <a:r>
            <a:rPr lang="vi-VN" sz="1800" dirty="0">
              <a:latin typeface="+mj-lt"/>
            </a:rPr>
            <a:t> đầu tư để cân đối cho các bộ ngành trung ương và các tỉnh thành thực hiện các mục tiêu của kế hoạch</a:t>
          </a:r>
          <a:endParaRPr lang="en-US" sz="1800" dirty="0">
            <a:latin typeface="+mj-lt"/>
          </a:endParaRPr>
        </a:p>
      </dgm:t>
    </dgm:pt>
    <dgm:pt modelId="{3E7D231B-9F46-4CC9-B6E0-0FFBEC8FE54C}" type="parTrans" cxnId="{9B1D5501-FA8D-44A2-B044-8B6F7E5D9524}">
      <dgm:prSet/>
      <dgm:spPr/>
      <dgm:t>
        <a:bodyPr/>
        <a:lstStyle/>
        <a:p>
          <a:endParaRPr lang="en-US"/>
        </a:p>
      </dgm:t>
    </dgm:pt>
    <dgm:pt modelId="{7DE17E68-9716-4EC4-9FF3-118614408A1F}" type="sibTrans" cxnId="{9B1D5501-FA8D-44A2-B044-8B6F7E5D9524}">
      <dgm:prSet/>
      <dgm:spPr/>
      <dgm:t>
        <a:bodyPr/>
        <a:lstStyle/>
        <a:p>
          <a:endParaRPr lang="en-US"/>
        </a:p>
      </dgm:t>
    </dgm:pt>
    <dgm:pt modelId="{D8EFDE53-781F-4B32-8F12-FC1CC7087D6F}" type="pres">
      <dgm:prSet presAssocID="{024FE4A1-936D-4516-B29D-98D875785506}" presName="outerComposite" presStyleCnt="0">
        <dgm:presLayoutVars>
          <dgm:chMax val="5"/>
          <dgm:dir/>
          <dgm:resizeHandles val="exact"/>
        </dgm:presLayoutVars>
      </dgm:prSet>
      <dgm:spPr/>
      <dgm:t>
        <a:bodyPr/>
        <a:lstStyle/>
        <a:p>
          <a:endParaRPr lang="en-US"/>
        </a:p>
      </dgm:t>
    </dgm:pt>
    <dgm:pt modelId="{996FFE24-3C64-4A96-8E5A-26833183A12B}" type="pres">
      <dgm:prSet presAssocID="{024FE4A1-936D-4516-B29D-98D875785506}" presName="dummyMaxCanvas" presStyleCnt="0">
        <dgm:presLayoutVars/>
      </dgm:prSet>
      <dgm:spPr/>
    </dgm:pt>
    <dgm:pt modelId="{4EAD60C2-B545-4024-B729-A4E0D67B163C}" type="pres">
      <dgm:prSet presAssocID="{024FE4A1-936D-4516-B29D-98D875785506}" presName="ThreeNodes_1" presStyleLbl="node1" presStyleIdx="0" presStyleCnt="3" custLinFactNeighborX="570">
        <dgm:presLayoutVars>
          <dgm:bulletEnabled val="1"/>
        </dgm:presLayoutVars>
      </dgm:prSet>
      <dgm:spPr/>
      <dgm:t>
        <a:bodyPr/>
        <a:lstStyle/>
        <a:p>
          <a:endParaRPr lang="en-US"/>
        </a:p>
      </dgm:t>
    </dgm:pt>
    <dgm:pt modelId="{7ED4EED2-DE82-4929-9071-2432C0ADCB65}" type="pres">
      <dgm:prSet presAssocID="{024FE4A1-936D-4516-B29D-98D875785506}" presName="ThreeNodes_2" presStyleLbl="node1" presStyleIdx="1" presStyleCnt="3" custScaleY="98618">
        <dgm:presLayoutVars>
          <dgm:bulletEnabled val="1"/>
        </dgm:presLayoutVars>
      </dgm:prSet>
      <dgm:spPr/>
      <dgm:t>
        <a:bodyPr/>
        <a:lstStyle/>
        <a:p>
          <a:endParaRPr lang="en-US"/>
        </a:p>
      </dgm:t>
    </dgm:pt>
    <dgm:pt modelId="{7594B2E3-5674-4080-83E1-66EE10919F09}" type="pres">
      <dgm:prSet presAssocID="{024FE4A1-936D-4516-B29D-98D875785506}" presName="ThreeNodes_3" presStyleLbl="node1" presStyleIdx="2" presStyleCnt="3">
        <dgm:presLayoutVars>
          <dgm:bulletEnabled val="1"/>
        </dgm:presLayoutVars>
      </dgm:prSet>
      <dgm:spPr/>
      <dgm:t>
        <a:bodyPr/>
        <a:lstStyle/>
        <a:p>
          <a:endParaRPr lang="en-US"/>
        </a:p>
      </dgm:t>
    </dgm:pt>
    <dgm:pt modelId="{84EB0A81-88D7-496B-9038-DCF3F98F21C8}" type="pres">
      <dgm:prSet presAssocID="{024FE4A1-936D-4516-B29D-98D875785506}" presName="ThreeConn_1-2" presStyleLbl="fgAccFollowNode1" presStyleIdx="0" presStyleCnt="2">
        <dgm:presLayoutVars>
          <dgm:bulletEnabled val="1"/>
        </dgm:presLayoutVars>
      </dgm:prSet>
      <dgm:spPr/>
      <dgm:t>
        <a:bodyPr/>
        <a:lstStyle/>
        <a:p>
          <a:endParaRPr lang="en-US"/>
        </a:p>
      </dgm:t>
    </dgm:pt>
    <dgm:pt modelId="{33E2D46F-9A3C-4A14-A7A7-0703310F4729}" type="pres">
      <dgm:prSet presAssocID="{024FE4A1-936D-4516-B29D-98D875785506}" presName="ThreeConn_2-3" presStyleLbl="fgAccFollowNode1" presStyleIdx="1" presStyleCnt="2">
        <dgm:presLayoutVars>
          <dgm:bulletEnabled val="1"/>
        </dgm:presLayoutVars>
      </dgm:prSet>
      <dgm:spPr/>
      <dgm:t>
        <a:bodyPr/>
        <a:lstStyle/>
        <a:p>
          <a:endParaRPr lang="en-US"/>
        </a:p>
      </dgm:t>
    </dgm:pt>
    <dgm:pt modelId="{5120D977-A154-40B3-A0E5-689574DAF3AA}" type="pres">
      <dgm:prSet presAssocID="{024FE4A1-936D-4516-B29D-98D875785506}" presName="ThreeNodes_1_text" presStyleLbl="node1" presStyleIdx="2" presStyleCnt="3">
        <dgm:presLayoutVars>
          <dgm:bulletEnabled val="1"/>
        </dgm:presLayoutVars>
      </dgm:prSet>
      <dgm:spPr/>
      <dgm:t>
        <a:bodyPr/>
        <a:lstStyle/>
        <a:p>
          <a:endParaRPr lang="en-US"/>
        </a:p>
      </dgm:t>
    </dgm:pt>
    <dgm:pt modelId="{63F70FF0-37AC-4330-B90C-3F6FDC367DC9}" type="pres">
      <dgm:prSet presAssocID="{024FE4A1-936D-4516-B29D-98D875785506}" presName="ThreeNodes_2_text" presStyleLbl="node1" presStyleIdx="2" presStyleCnt="3">
        <dgm:presLayoutVars>
          <dgm:bulletEnabled val="1"/>
        </dgm:presLayoutVars>
      </dgm:prSet>
      <dgm:spPr/>
      <dgm:t>
        <a:bodyPr/>
        <a:lstStyle/>
        <a:p>
          <a:endParaRPr lang="en-US"/>
        </a:p>
      </dgm:t>
    </dgm:pt>
    <dgm:pt modelId="{098E3DB3-FCC3-4C9F-BE47-A17748D64CB7}" type="pres">
      <dgm:prSet presAssocID="{024FE4A1-936D-4516-B29D-98D875785506}" presName="ThreeNodes_3_text" presStyleLbl="node1" presStyleIdx="2" presStyleCnt="3">
        <dgm:presLayoutVars>
          <dgm:bulletEnabled val="1"/>
        </dgm:presLayoutVars>
      </dgm:prSet>
      <dgm:spPr/>
      <dgm:t>
        <a:bodyPr/>
        <a:lstStyle/>
        <a:p>
          <a:endParaRPr lang="en-US"/>
        </a:p>
      </dgm:t>
    </dgm:pt>
  </dgm:ptLst>
  <dgm:cxnLst>
    <dgm:cxn modelId="{28E986AD-1BF2-4883-91F1-493F2393CE7F}" type="presOf" srcId="{36487463-674D-402B-AA76-97C7A4E58C47}" destId="{5120D977-A154-40B3-A0E5-689574DAF3AA}" srcOrd="1" destOrd="0" presId="urn:microsoft.com/office/officeart/2005/8/layout/vProcess5"/>
    <dgm:cxn modelId="{1C1D27BE-D27D-4426-9D92-E72F835D5032}" srcId="{024FE4A1-936D-4516-B29D-98D875785506}" destId="{36487463-674D-402B-AA76-97C7A4E58C47}" srcOrd="0" destOrd="0" parTransId="{7B21E784-D0C1-4C95-895F-08936988D061}" sibTransId="{16090159-FBA3-4C76-9B90-866BA94D5EB8}"/>
    <dgm:cxn modelId="{23049461-5294-49DB-B4EF-AB9E3D153635}" srcId="{024FE4A1-936D-4516-B29D-98D875785506}" destId="{D74F584A-F58D-4F11-8F8E-574DC4B91ACF}" srcOrd="1" destOrd="0" parTransId="{3F04CD68-B37A-413E-8BAB-F83827CC2A2A}" sibTransId="{F8AB07C8-E1F3-4CCE-80EE-B3112109A5BE}"/>
    <dgm:cxn modelId="{7F609E38-2D0E-415D-8D8D-791C086E7FD9}" type="presOf" srcId="{0D63C196-42FD-4D7A-9A6D-7C5F6B73413A}" destId="{7594B2E3-5674-4080-83E1-66EE10919F09}" srcOrd="0" destOrd="0" presId="urn:microsoft.com/office/officeart/2005/8/layout/vProcess5"/>
    <dgm:cxn modelId="{B53959A6-3C55-41B4-A328-18D6800FC984}" type="presOf" srcId="{0D63C196-42FD-4D7A-9A6D-7C5F6B73413A}" destId="{098E3DB3-FCC3-4C9F-BE47-A17748D64CB7}" srcOrd="1" destOrd="0" presId="urn:microsoft.com/office/officeart/2005/8/layout/vProcess5"/>
    <dgm:cxn modelId="{CCD3892D-127C-4557-A94B-772DDFBB2AC1}" type="presOf" srcId="{36487463-674D-402B-AA76-97C7A4E58C47}" destId="{4EAD60C2-B545-4024-B729-A4E0D67B163C}" srcOrd="0" destOrd="0" presId="urn:microsoft.com/office/officeart/2005/8/layout/vProcess5"/>
    <dgm:cxn modelId="{9E9850BF-C971-4B5D-A697-14817FB98156}" type="presOf" srcId="{D74F584A-F58D-4F11-8F8E-574DC4B91ACF}" destId="{63F70FF0-37AC-4330-B90C-3F6FDC367DC9}" srcOrd="1" destOrd="0" presId="urn:microsoft.com/office/officeart/2005/8/layout/vProcess5"/>
    <dgm:cxn modelId="{9AB7B822-4BBE-4057-9DCA-8CCA239544F5}" type="presOf" srcId="{D74F584A-F58D-4F11-8F8E-574DC4B91ACF}" destId="{7ED4EED2-DE82-4929-9071-2432C0ADCB65}" srcOrd="0" destOrd="0" presId="urn:microsoft.com/office/officeart/2005/8/layout/vProcess5"/>
    <dgm:cxn modelId="{91CD02A0-9509-4D20-B441-C1D563D7BA79}" type="presOf" srcId="{F8AB07C8-E1F3-4CCE-80EE-B3112109A5BE}" destId="{33E2D46F-9A3C-4A14-A7A7-0703310F4729}" srcOrd="0" destOrd="0" presId="urn:microsoft.com/office/officeart/2005/8/layout/vProcess5"/>
    <dgm:cxn modelId="{9B1D5501-FA8D-44A2-B044-8B6F7E5D9524}" srcId="{024FE4A1-936D-4516-B29D-98D875785506}" destId="{0D63C196-42FD-4D7A-9A6D-7C5F6B73413A}" srcOrd="2" destOrd="0" parTransId="{3E7D231B-9F46-4CC9-B6E0-0FFBEC8FE54C}" sibTransId="{7DE17E68-9716-4EC4-9FF3-118614408A1F}"/>
    <dgm:cxn modelId="{F3CBFDAD-B749-4774-9170-50DD9E0692C1}" type="presOf" srcId="{16090159-FBA3-4C76-9B90-866BA94D5EB8}" destId="{84EB0A81-88D7-496B-9038-DCF3F98F21C8}" srcOrd="0" destOrd="0" presId="urn:microsoft.com/office/officeart/2005/8/layout/vProcess5"/>
    <dgm:cxn modelId="{D662C64F-6EE0-41A7-AD54-8CFAADC3B1A4}" type="presOf" srcId="{024FE4A1-936D-4516-B29D-98D875785506}" destId="{D8EFDE53-781F-4B32-8F12-FC1CC7087D6F}" srcOrd="0" destOrd="0" presId="urn:microsoft.com/office/officeart/2005/8/layout/vProcess5"/>
    <dgm:cxn modelId="{6D5E71BD-BF21-4F5F-B03E-4C873C352178}" type="presParOf" srcId="{D8EFDE53-781F-4B32-8F12-FC1CC7087D6F}" destId="{996FFE24-3C64-4A96-8E5A-26833183A12B}" srcOrd="0" destOrd="0" presId="urn:microsoft.com/office/officeart/2005/8/layout/vProcess5"/>
    <dgm:cxn modelId="{8DC5C912-475F-4FF0-A79C-E233E92AD325}" type="presParOf" srcId="{D8EFDE53-781F-4B32-8F12-FC1CC7087D6F}" destId="{4EAD60C2-B545-4024-B729-A4E0D67B163C}" srcOrd="1" destOrd="0" presId="urn:microsoft.com/office/officeart/2005/8/layout/vProcess5"/>
    <dgm:cxn modelId="{90F8E8F6-B2AB-4064-9E4B-61D0B95B23FE}" type="presParOf" srcId="{D8EFDE53-781F-4B32-8F12-FC1CC7087D6F}" destId="{7ED4EED2-DE82-4929-9071-2432C0ADCB65}" srcOrd="2" destOrd="0" presId="urn:microsoft.com/office/officeart/2005/8/layout/vProcess5"/>
    <dgm:cxn modelId="{8F8DF4E3-0900-4243-A43A-2E80A30C7C07}" type="presParOf" srcId="{D8EFDE53-781F-4B32-8F12-FC1CC7087D6F}" destId="{7594B2E3-5674-4080-83E1-66EE10919F09}" srcOrd="3" destOrd="0" presId="urn:microsoft.com/office/officeart/2005/8/layout/vProcess5"/>
    <dgm:cxn modelId="{C1DC1331-F47D-4D4E-8019-FBA6DC879F3F}" type="presParOf" srcId="{D8EFDE53-781F-4B32-8F12-FC1CC7087D6F}" destId="{84EB0A81-88D7-496B-9038-DCF3F98F21C8}" srcOrd="4" destOrd="0" presId="urn:microsoft.com/office/officeart/2005/8/layout/vProcess5"/>
    <dgm:cxn modelId="{EB16110D-1790-4112-A3E7-B4AF3673E87C}" type="presParOf" srcId="{D8EFDE53-781F-4B32-8F12-FC1CC7087D6F}" destId="{33E2D46F-9A3C-4A14-A7A7-0703310F4729}" srcOrd="5" destOrd="0" presId="urn:microsoft.com/office/officeart/2005/8/layout/vProcess5"/>
    <dgm:cxn modelId="{5F0440BF-4B58-40AB-BCFC-2CBE523348C1}" type="presParOf" srcId="{D8EFDE53-781F-4B32-8F12-FC1CC7087D6F}" destId="{5120D977-A154-40B3-A0E5-689574DAF3AA}" srcOrd="6" destOrd="0" presId="urn:microsoft.com/office/officeart/2005/8/layout/vProcess5"/>
    <dgm:cxn modelId="{F0D31B8C-9385-4AC4-A515-DDB6FF442D2D}" type="presParOf" srcId="{D8EFDE53-781F-4B32-8F12-FC1CC7087D6F}" destId="{63F70FF0-37AC-4330-B90C-3F6FDC367DC9}" srcOrd="7" destOrd="0" presId="urn:microsoft.com/office/officeart/2005/8/layout/vProcess5"/>
    <dgm:cxn modelId="{D38F1175-9D01-422C-A8DE-F457F0CE51A8}" type="presParOf" srcId="{D8EFDE53-781F-4B32-8F12-FC1CC7087D6F}" destId="{098E3DB3-FCC3-4C9F-BE47-A17748D64CB7}" srcOrd="8" destOrd="0" presId="urn:microsoft.com/office/officeart/2005/8/layout/vProcess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024FE4A1-936D-4516-B29D-98D875785506}" type="doc">
      <dgm:prSet loTypeId="urn:microsoft.com/office/officeart/2005/8/layout/vProcess5" loCatId="process" qsTypeId="urn:microsoft.com/office/officeart/2005/8/quickstyle/simple4" qsCatId="simple" csTypeId="urn:microsoft.com/office/officeart/2005/8/colors/accent1_2" csCatId="accent1" phldr="1"/>
      <dgm:spPr/>
      <dgm:t>
        <a:bodyPr/>
        <a:lstStyle/>
        <a:p>
          <a:endParaRPr lang="en-US"/>
        </a:p>
      </dgm:t>
    </dgm:pt>
    <dgm:pt modelId="{36487463-674D-402B-AA76-97C7A4E58C47}">
      <dgm:prSet phldrT="[Text]" custT="1"/>
      <dgm:spPr/>
      <dgm:t>
        <a:bodyPr/>
        <a:lstStyle/>
        <a:p>
          <a:r>
            <a:rPr lang="vi-VN" sz="1800" b="1" dirty="0">
              <a:latin typeface="+mj-lt"/>
            </a:rPr>
            <a:t>Bước 4: </a:t>
          </a:r>
          <a:r>
            <a:rPr lang="vi-VN" sz="1800" dirty="0">
              <a:latin typeface="+mj-lt"/>
            </a:rPr>
            <a:t>Xác định </a:t>
          </a:r>
          <a:r>
            <a:rPr lang="vi-VN" sz="1800" b="1" i="1" dirty="0">
              <a:latin typeface="+mj-lt"/>
            </a:rPr>
            <a:t>mức chi ngân sách đầu tư</a:t>
          </a:r>
          <a:r>
            <a:rPr lang="vi-VN" sz="1800" b="1" dirty="0">
              <a:latin typeface="+mj-lt"/>
            </a:rPr>
            <a:t> </a:t>
          </a:r>
          <a:r>
            <a:rPr lang="vi-VN" sz="1800" dirty="0">
              <a:latin typeface="+mj-lt"/>
            </a:rPr>
            <a:t>cho các Bộ, ngành, tỉnh, thành. phố trực thuộc. </a:t>
          </a:r>
          <a:endParaRPr lang="en-US" sz="1800" dirty="0">
            <a:latin typeface="+mj-lt"/>
          </a:endParaRPr>
        </a:p>
      </dgm:t>
    </dgm:pt>
    <dgm:pt modelId="{7B21E784-D0C1-4C95-895F-08936988D061}" type="parTrans" cxnId="{1C1D27BE-D27D-4426-9D92-E72F835D5032}">
      <dgm:prSet/>
      <dgm:spPr/>
      <dgm:t>
        <a:bodyPr/>
        <a:lstStyle/>
        <a:p>
          <a:endParaRPr lang="en-US"/>
        </a:p>
      </dgm:t>
    </dgm:pt>
    <dgm:pt modelId="{16090159-FBA3-4C76-9B90-866BA94D5EB8}" type="sibTrans" cxnId="{1C1D27BE-D27D-4426-9D92-E72F835D5032}">
      <dgm:prSet/>
      <dgm:spPr/>
      <dgm:t>
        <a:bodyPr/>
        <a:lstStyle/>
        <a:p>
          <a:endParaRPr lang="en-US"/>
        </a:p>
      </dgm:t>
    </dgm:pt>
    <dgm:pt modelId="{D74F584A-F58D-4F11-8F8E-574DC4B91ACF}">
      <dgm:prSet phldrT="[Text]" custT="1"/>
      <dgm:spPr/>
      <dgm:t>
        <a:bodyPr/>
        <a:lstStyle/>
        <a:p>
          <a:r>
            <a:rPr lang="vi-VN" sz="1800" b="1" dirty="0">
              <a:latin typeface="+mj-lt"/>
            </a:rPr>
            <a:t>Bước 5</a:t>
          </a:r>
          <a:r>
            <a:rPr lang="vi-VN" sz="1800" i="1" dirty="0">
              <a:latin typeface="+mj-lt"/>
            </a:rPr>
            <a:t>: </a:t>
          </a:r>
          <a:r>
            <a:rPr lang="vi-VN" sz="1800" dirty="0">
              <a:latin typeface="+mj-lt"/>
            </a:rPr>
            <a:t>Tổng hợp, hoàn chỉnh và báo cáo kế hoạch cân đối vốn đầu tư  theo quy định hiện hành và giao kế hoạch đầu  tư XDCB sau khi Quốc hội thông qua</a:t>
          </a:r>
          <a:r>
            <a:rPr lang="en-US" sz="1800" dirty="0">
              <a:latin typeface="+mj-lt"/>
            </a:rPr>
            <a:t>.</a:t>
          </a:r>
        </a:p>
      </dgm:t>
    </dgm:pt>
    <dgm:pt modelId="{3F04CD68-B37A-413E-8BAB-F83827CC2A2A}" type="parTrans" cxnId="{23049461-5294-49DB-B4EF-AB9E3D153635}">
      <dgm:prSet/>
      <dgm:spPr/>
      <dgm:t>
        <a:bodyPr/>
        <a:lstStyle/>
        <a:p>
          <a:endParaRPr lang="en-US"/>
        </a:p>
      </dgm:t>
    </dgm:pt>
    <dgm:pt modelId="{F8AB07C8-E1F3-4CCE-80EE-B3112109A5BE}" type="sibTrans" cxnId="{23049461-5294-49DB-B4EF-AB9E3D153635}">
      <dgm:prSet/>
      <dgm:spPr/>
      <dgm:t>
        <a:bodyPr/>
        <a:lstStyle/>
        <a:p>
          <a:endParaRPr lang="en-US"/>
        </a:p>
      </dgm:t>
    </dgm:pt>
    <dgm:pt modelId="{CF6D2A89-294B-4332-9154-73AEBEAD4121}">
      <dgm:prSet phldrT="[Text]" custT="1"/>
      <dgm:spPr/>
      <dgm:t>
        <a:bodyPr/>
        <a:lstStyle/>
        <a:p>
          <a:r>
            <a:rPr lang="vi-VN" sz="1800" b="1" dirty="0">
              <a:latin typeface="+mj-lt"/>
            </a:rPr>
            <a:t>Bước 6:</a:t>
          </a:r>
          <a:r>
            <a:rPr lang="vi-VN" sz="1800" dirty="0">
              <a:latin typeface="+mj-lt"/>
            </a:rPr>
            <a:t> Triển khai phân bổ và giao kế hoạch vốn đầu tư ở các Bộ ngành và địa phương</a:t>
          </a:r>
          <a:r>
            <a:rPr lang="vi-VN" sz="1800" dirty="0"/>
            <a:t>.</a:t>
          </a:r>
          <a:endParaRPr lang="en-US" sz="1800" dirty="0">
            <a:latin typeface="Times New Roman "/>
          </a:endParaRPr>
        </a:p>
      </dgm:t>
    </dgm:pt>
    <dgm:pt modelId="{F506FA03-BB9C-45F9-926E-0404E36D0053}" type="parTrans" cxnId="{0E2170FB-DACF-4064-9EDC-5BCC7650D146}">
      <dgm:prSet/>
      <dgm:spPr/>
      <dgm:t>
        <a:bodyPr/>
        <a:lstStyle/>
        <a:p>
          <a:endParaRPr lang="en-US"/>
        </a:p>
      </dgm:t>
    </dgm:pt>
    <dgm:pt modelId="{EF0A58A8-BBA4-4CB0-8CE8-CD6B6B99B73B}" type="sibTrans" cxnId="{0E2170FB-DACF-4064-9EDC-5BCC7650D146}">
      <dgm:prSet/>
      <dgm:spPr/>
      <dgm:t>
        <a:bodyPr/>
        <a:lstStyle/>
        <a:p>
          <a:endParaRPr lang="en-US"/>
        </a:p>
      </dgm:t>
    </dgm:pt>
    <dgm:pt modelId="{D8EFDE53-781F-4B32-8F12-FC1CC7087D6F}" type="pres">
      <dgm:prSet presAssocID="{024FE4A1-936D-4516-B29D-98D875785506}" presName="outerComposite" presStyleCnt="0">
        <dgm:presLayoutVars>
          <dgm:chMax val="5"/>
          <dgm:dir/>
          <dgm:resizeHandles val="exact"/>
        </dgm:presLayoutVars>
      </dgm:prSet>
      <dgm:spPr/>
      <dgm:t>
        <a:bodyPr/>
        <a:lstStyle/>
        <a:p>
          <a:endParaRPr lang="en-US"/>
        </a:p>
      </dgm:t>
    </dgm:pt>
    <dgm:pt modelId="{996FFE24-3C64-4A96-8E5A-26833183A12B}" type="pres">
      <dgm:prSet presAssocID="{024FE4A1-936D-4516-B29D-98D875785506}" presName="dummyMaxCanvas" presStyleCnt="0">
        <dgm:presLayoutVars/>
      </dgm:prSet>
      <dgm:spPr/>
    </dgm:pt>
    <dgm:pt modelId="{F89C2138-AC9F-470B-B509-1F26FAD5EC8C}" type="pres">
      <dgm:prSet presAssocID="{024FE4A1-936D-4516-B29D-98D875785506}" presName="ThreeNodes_1" presStyleLbl="node1" presStyleIdx="0" presStyleCnt="3">
        <dgm:presLayoutVars>
          <dgm:bulletEnabled val="1"/>
        </dgm:presLayoutVars>
      </dgm:prSet>
      <dgm:spPr/>
      <dgm:t>
        <a:bodyPr/>
        <a:lstStyle/>
        <a:p>
          <a:endParaRPr lang="en-US"/>
        </a:p>
      </dgm:t>
    </dgm:pt>
    <dgm:pt modelId="{E0F22B56-0A71-454E-A87A-747576BD2057}" type="pres">
      <dgm:prSet presAssocID="{024FE4A1-936D-4516-B29D-98D875785506}" presName="ThreeNodes_2" presStyleLbl="node1" presStyleIdx="1" presStyleCnt="3">
        <dgm:presLayoutVars>
          <dgm:bulletEnabled val="1"/>
        </dgm:presLayoutVars>
      </dgm:prSet>
      <dgm:spPr/>
      <dgm:t>
        <a:bodyPr/>
        <a:lstStyle/>
        <a:p>
          <a:endParaRPr lang="en-US"/>
        </a:p>
      </dgm:t>
    </dgm:pt>
    <dgm:pt modelId="{24A8835D-7F3C-4821-96C2-19FAE9B13C04}" type="pres">
      <dgm:prSet presAssocID="{024FE4A1-936D-4516-B29D-98D875785506}" presName="ThreeNodes_3" presStyleLbl="node1" presStyleIdx="2" presStyleCnt="3">
        <dgm:presLayoutVars>
          <dgm:bulletEnabled val="1"/>
        </dgm:presLayoutVars>
      </dgm:prSet>
      <dgm:spPr/>
      <dgm:t>
        <a:bodyPr/>
        <a:lstStyle/>
        <a:p>
          <a:endParaRPr lang="en-US"/>
        </a:p>
      </dgm:t>
    </dgm:pt>
    <dgm:pt modelId="{BE6EE878-65B1-45F3-A6E2-784E032F40D2}" type="pres">
      <dgm:prSet presAssocID="{024FE4A1-936D-4516-B29D-98D875785506}" presName="ThreeConn_1-2" presStyleLbl="fgAccFollowNode1" presStyleIdx="0" presStyleCnt="2">
        <dgm:presLayoutVars>
          <dgm:bulletEnabled val="1"/>
        </dgm:presLayoutVars>
      </dgm:prSet>
      <dgm:spPr/>
      <dgm:t>
        <a:bodyPr/>
        <a:lstStyle/>
        <a:p>
          <a:endParaRPr lang="en-US"/>
        </a:p>
      </dgm:t>
    </dgm:pt>
    <dgm:pt modelId="{8646E745-D50E-491C-9B19-3B93005657B1}" type="pres">
      <dgm:prSet presAssocID="{024FE4A1-936D-4516-B29D-98D875785506}" presName="ThreeConn_2-3" presStyleLbl="fgAccFollowNode1" presStyleIdx="1" presStyleCnt="2">
        <dgm:presLayoutVars>
          <dgm:bulletEnabled val="1"/>
        </dgm:presLayoutVars>
      </dgm:prSet>
      <dgm:spPr/>
      <dgm:t>
        <a:bodyPr/>
        <a:lstStyle/>
        <a:p>
          <a:endParaRPr lang="en-US"/>
        </a:p>
      </dgm:t>
    </dgm:pt>
    <dgm:pt modelId="{36B80516-9B73-46A4-B560-5D6CE0C92FFD}" type="pres">
      <dgm:prSet presAssocID="{024FE4A1-936D-4516-B29D-98D875785506}" presName="ThreeNodes_1_text" presStyleLbl="node1" presStyleIdx="2" presStyleCnt="3">
        <dgm:presLayoutVars>
          <dgm:bulletEnabled val="1"/>
        </dgm:presLayoutVars>
      </dgm:prSet>
      <dgm:spPr/>
      <dgm:t>
        <a:bodyPr/>
        <a:lstStyle/>
        <a:p>
          <a:endParaRPr lang="en-US"/>
        </a:p>
      </dgm:t>
    </dgm:pt>
    <dgm:pt modelId="{1BA262EF-4DB8-451F-8A72-3151C9D5BE2D}" type="pres">
      <dgm:prSet presAssocID="{024FE4A1-936D-4516-B29D-98D875785506}" presName="ThreeNodes_2_text" presStyleLbl="node1" presStyleIdx="2" presStyleCnt="3">
        <dgm:presLayoutVars>
          <dgm:bulletEnabled val="1"/>
        </dgm:presLayoutVars>
      </dgm:prSet>
      <dgm:spPr/>
      <dgm:t>
        <a:bodyPr/>
        <a:lstStyle/>
        <a:p>
          <a:endParaRPr lang="en-US"/>
        </a:p>
      </dgm:t>
    </dgm:pt>
    <dgm:pt modelId="{9B033C34-809E-4356-9013-1E8582081C77}" type="pres">
      <dgm:prSet presAssocID="{024FE4A1-936D-4516-B29D-98D875785506}" presName="ThreeNodes_3_text" presStyleLbl="node1" presStyleIdx="2" presStyleCnt="3">
        <dgm:presLayoutVars>
          <dgm:bulletEnabled val="1"/>
        </dgm:presLayoutVars>
      </dgm:prSet>
      <dgm:spPr/>
      <dgm:t>
        <a:bodyPr/>
        <a:lstStyle/>
        <a:p>
          <a:endParaRPr lang="en-US"/>
        </a:p>
      </dgm:t>
    </dgm:pt>
  </dgm:ptLst>
  <dgm:cxnLst>
    <dgm:cxn modelId="{E53C32F8-03D2-4B2D-9AF0-6D17DB646A5F}" type="presOf" srcId="{CF6D2A89-294B-4332-9154-73AEBEAD4121}" destId="{24A8835D-7F3C-4821-96C2-19FAE9B13C04}" srcOrd="0" destOrd="0" presId="urn:microsoft.com/office/officeart/2005/8/layout/vProcess5"/>
    <dgm:cxn modelId="{D662C64F-6EE0-41A7-AD54-8CFAADC3B1A4}" type="presOf" srcId="{024FE4A1-936D-4516-B29D-98D875785506}" destId="{D8EFDE53-781F-4B32-8F12-FC1CC7087D6F}" srcOrd="0" destOrd="0" presId="urn:microsoft.com/office/officeart/2005/8/layout/vProcess5"/>
    <dgm:cxn modelId="{1C1D27BE-D27D-4426-9D92-E72F835D5032}" srcId="{024FE4A1-936D-4516-B29D-98D875785506}" destId="{36487463-674D-402B-AA76-97C7A4E58C47}" srcOrd="0" destOrd="0" parTransId="{7B21E784-D0C1-4C95-895F-08936988D061}" sibTransId="{16090159-FBA3-4C76-9B90-866BA94D5EB8}"/>
    <dgm:cxn modelId="{470F81FE-E871-4576-AE76-023EE219CEEF}" type="presOf" srcId="{D74F584A-F58D-4F11-8F8E-574DC4B91ACF}" destId="{1BA262EF-4DB8-451F-8A72-3151C9D5BE2D}" srcOrd="1" destOrd="0" presId="urn:microsoft.com/office/officeart/2005/8/layout/vProcess5"/>
    <dgm:cxn modelId="{71BD8442-7F90-4DC2-B958-9C1756089F69}" type="presOf" srcId="{CF6D2A89-294B-4332-9154-73AEBEAD4121}" destId="{9B033C34-809E-4356-9013-1E8582081C77}" srcOrd="1" destOrd="0" presId="urn:microsoft.com/office/officeart/2005/8/layout/vProcess5"/>
    <dgm:cxn modelId="{23049461-5294-49DB-B4EF-AB9E3D153635}" srcId="{024FE4A1-936D-4516-B29D-98D875785506}" destId="{D74F584A-F58D-4F11-8F8E-574DC4B91ACF}" srcOrd="1" destOrd="0" parTransId="{3F04CD68-B37A-413E-8BAB-F83827CC2A2A}" sibTransId="{F8AB07C8-E1F3-4CCE-80EE-B3112109A5BE}"/>
    <dgm:cxn modelId="{0E2170FB-DACF-4064-9EDC-5BCC7650D146}" srcId="{024FE4A1-936D-4516-B29D-98D875785506}" destId="{CF6D2A89-294B-4332-9154-73AEBEAD4121}" srcOrd="2" destOrd="0" parTransId="{F506FA03-BB9C-45F9-926E-0404E36D0053}" sibTransId="{EF0A58A8-BBA4-4CB0-8CE8-CD6B6B99B73B}"/>
    <dgm:cxn modelId="{6111FCC0-59ED-4FCC-8A95-82C570CEB490}" type="presOf" srcId="{36487463-674D-402B-AA76-97C7A4E58C47}" destId="{F89C2138-AC9F-470B-B509-1F26FAD5EC8C}" srcOrd="0" destOrd="0" presId="urn:microsoft.com/office/officeart/2005/8/layout/vProcess5"/>
    <dgm:cxn modelId="{812180B2-9883-46C5-94B8-003F4A14D40D}" type="presOf" srcId="{36487463-674D-402B-AA76-97C7A4E58C47}" destId="{36B80516-9B73-46A4-B560-5D6CE0C92FFD}" srcOrd="1" destOrd="0" presId="urn:microsoft.com/office/officeart/2005/8/layout/vProcess5"/>
    <dgm:cxn modelId="{2EFB2F2B-D1F4-4104-BFEF-7FE7BE8888EB}" type="presOf" srcId="{D74F584A-F58D-4F11-8F8E-574DC4B91ACF}" destId="{E0F22B56-0A71-454E-A87A-747576BD2057}" srcOrd="0" destOrd="0" presId="urn:microsoft.com/office/officeart/2005/8/layout/vProcess5"/>
    <dgm:cxn modelId="{0BF04BA2-CE51-46F3-929C-61BB77A66FD2}" type="presOf" srcId="{F8AB07C8-E1F3-4CCE-80EE-B3112109A5BE}" destId="{8646E745-D50E-491C-9B19-3B93005657B1}" srcOrd="0" destOrd="0" presId="urn:microsoft.com/office/officeart/2005/8/layout/vProcess5"/>
    <dgm:cxn modelId="{5CB8FE3E-1571-4C59-8FBE-201151793805}" type="presOf" srcId="{16090159-FBA3-4C76-9B90-866BA94D5EB8}" destId="{BE6EE878-65B1-45F3-A6E2-784E032F40D2}" srcOrd="0" destOrd="0" presId="urn:microsoft.com/office/officeart/2005/8/layout/vProcess5"/>
    <dgm:cxn modelId="{6D5E71BD-BF21-4F5F-B03E-4C873C352178}" type="presParOf" srcId="{D8EFDE53-781F-4B32-8F12-FC1CC7087D6F}" destId="{996FFE24-3C64-4A96-8E5A-26833183A12B}" srcOrd="0" destOrd="0" presId="urn:microsoft.com/office/officeart/2005/8/layout/vProcess5"/>
    <dgm:cxn modelId="{D36EF90C-055F-43EB-99E9-F09F592C0C87}" type="presParOf" srcId="{D8EFDE53-781F-4B32-8F12-FC1CC7087D6F}" destId="{F89C2138-AC9F-470B-B509-1F26FAD5EC8C}" srcOrd="1" destOrd="0" presId="urn:microsoft.com/office/officeart/2005/8/layout/vProcess5"/>
    <dgm:cxn modelId="{6A26DA02-888D-4229-BB0F-A1C3F81E57A4}" type="presParOf" srcId="{D8EFDE53-781F-4B32-8F12-FC1CC7087D6F}" destId="{E0F22B56-0A71-454E-A87A-747576BD2057}" srcOrd="2" destOrd="0" presId="urn:microsoft.com/office/officeart/2005/8/layout/vProcess5"/>
    <dgm:cxn modelId="{FD75C29F-44F0-42A0-8517-A444DE1F8187}" type="presParOf" srcId="{D8EFDE53-781F-4B32-8F12-FC1CC7087D6F}" destId="{24A8835D-7F3C-4821-96C2-19FAE9B13C04}" srcOrd="3" destOrd="0" presId="urn:microsoft.com/office/officeart/2005/8/layout/vProcess5"/>
    <dgm:cxn modelId="{273AF68A-11F4-495C-9120-4CD470ED6623}" type="presParOf" srcId="{D8EFDE53-781F-4B32-8F12-FC1CC7087D6F}" destId="{BE6EE878-65B1-45F3-A6E2-784E032F40D2}" srcOrd="4" destOrd="0" presId="urn:microsoft.com/office/officeart/2005/8/layout/vProcess5"/>
    <dgm:cxn modelId="{DE36B08F-621F-4AB5-893A-06F587280FE2}" type="presParOf" srcId="{D8EFDE53-781F-4B32-8F12-FC1CC7087D6F}" destId="{8646E745-D50E-491C-9B19-3B93005657B1}" srcOrd="5" destOrd="0" presId="urn:microsoft.com/office/officeart/2005/8/layout/vProcess5"/>
    <dgm:cxn modelId="{9862ABD5-CCE6-44DE-92A8-EE74505626F7}" type="presParOf" srcId="{D8EFDE53-781F-4B32-8F12-FC1CC7087D6F}" destId="{36B80516-9B73-46A4-B560-5D6CE0C92FFD}" srcOrd="6" destOrd="0" presId="urn:microsoft.com/office/officeart/2005/8/layout/vProcess5"/>
    <dgm:cxn modelId="{9F5DD2BE-2722-4F93-847D-4E3B6AC3757E}" type="presParOf" srcId="{D8EFDE53-781F-4B32-8F12-FC1CC7087D6F}" destId="{1BA262EF-4DB8-451F-8A72-3151C9D5BE2D}" srcOrd="7" destOrd="0" presId="urn:microsoft.com/office/officeart/2005/8/layout/vProcess5"/>
    <dgm:cxn modelId="{6EA3D0B0-0E57-4BDB-BA9C-2AD3FBE74634}" type="presParOf" srcId="{D8EFDE53-781F-4B32-8F12-FC1CC7087D6F}" destId="{9B033C34-809E-4356-9013-1E8582081C77}" srcOrd="8" destOrd="0" presId="urn:microsoft.com/office/officeart/2005/8/layout/vProcess5"/>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AAD8A93-8B34-4704-A14A-13CB0D985E0A}"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4CE24764-4DB9-47FF-8BFA-E060C1B9B2DF}">
      <dgm:prSet phldrT="[Text]" custT="1"/>
      <dgm:spPr/>
      <dgm:t>
        <a:bodyPr/>
        <a:lstStyle/>
        <a:p>
          <a:r>
            <a:rPr lang="vi-VN" sz="2400" b="0" dirty="0">
              <a:latin typeface="Times New Roman" panose="02020603050405020304" pitchFamily="18" charset="0"/>
              <a:cs typeface="Times New Roman" panose="02020603050405020304" pitchFamily="18" charset="0"/>
            </a:rPr>
            <a:t>Đầu tư chương trình, dự án kết cấu hạ tầng kinh tế - xã hội.</a:t>
          </a:r>
          <a:endParaRPr lang="en-US" sz="2400" b="0" dirty="0">
            <a:latin typeface="Times New Roman" panose="02020603050405020304" pitchFamily="18" charset="0"/>
            <a:cs typeface="Times New Roman" panose="02020603050405020304" pitchFamily="18" charset="0"/>
          </a:endParaRPr>
        </a:p>
      </dgm:t>
    </dgm:pt>
    <dgm:pt modelId="{9D2559B1-62CB-4179-8B1B-6B5656D2CD4A}" type="parTrans" cxnId="{826986E3-35B6-45E4-A297-A3325086DA50}">
      <dgm:prSet/>
      <dgm:spPr/>
      <dgm:t>
        <a:bodyPr/>
        <a:lstStyle/>
        <a:p>
          <a:endParaRPr lang="en-US" sz="1800"/>
        </a:p>
      </dgm:t>
    </dgm:pt>
    <dgm:pt modelId="{7498FD04-851B-4D32-BEAE-249E471307F7}" type="sibTrans" cxnId="{826986E3-35B6-45E4-A297-A3325086DA50}">
      <dgm:prSet/>
      <dgm:spPr/>
      <dgm:t>
        <a:bodyPr/>
        <a:lstStyle/>
        <a:p>
          <a:endParaRPr lang="en-US" sz="1800"/>
        </a:p>
      </dgm:t>
    </dgm:pt>
    <dgm:pt modelId="{99CE43E7-6685-4AE8-93DF-765AB3F7F9F2}">
      <dgm:prSet phldrT="[Text]" custT="1"/>
      <dgm:spPr/>
      <dgm:t>
        <a:bodyPr/>
        <a:lstStyle/>
        <a:p>
          <a:r>
            <a:rPr lang="vi-VN" sz="2400" b="0" dirty="0">
              <a:latin typeface="Times New Roman" panose="02020603050405020304" pitchFamily="18" charset="0"/>
              <a:cs typeface="Times New Roman" panose="02020603050405020304" pitchFamily="18" charset="0"/>
            </a:rPr>
            <a:t>Đầu tư phục vụ hoạt động của cơ quan nhà nước, đơn vị sự nghiệp công lập, tổ chức ch</a:t>
          </a:r>
          <a:r>
            <a:rPr lang="en-GB" sz="2400" b="0" dirty="0">
              <a:latin typeface="Times New Roman" panose="02020603050405020304" pitchFamily="18" charset="0"/>
              <a:cs typeface="Times New Roman" panose="02020603050405020304" pitchFamily="18" charset="0"/>
            </a:rPr>
            <a:t>í</a:t>
          </a:r>
          <a:r>
            <a:rPr lang="vi-VN" sz="2400" b="0" dirty="0">
              <a:latin typeface="Times New Roman" panose="02020603050405020304" pitchFamily="18" charset="0"/>
              <a:cs typeface="Times New Roman" panose="02020603050405020304" pitchFamily="18" charset="0"/>
            </a:rPr>
            <a:t>nh trị, tổ chức chính trị - xã hội.</a:t>
          </a:r>
          <a:endParaRPr lang="en-US" sz="2400" b="0" dirty="0">
            <a:latin typeface="Times New Roman" panose="02020603050405020304" pitchFamily="18" charset="0"/>
            <a:cs typeface="Times New Roman" panose="02020603050405020304" pitchFamily="18" charset="0"/>
          </a:endParaRPr>
        </a:p>
      </dgm:t>
    </dgm:pt>
    <dgm:pt modelId="{167914CD-2DDA-478C-AB32-8D1EF9A8D33E}" type="parTrans" cxnId="{8FA8119A-9411-45E2-A5E1-6A17F0A01F2B}">
      <dgm:prSet/>
      <dgm:spPr/>
      <dgm:t>
        <a:bodyPr/>
        <a:lstStyle/>
        <a:p>
          <a:endParaRPr lang="en-US" sz="1800"/>
        </a:p>
      </dgm:t>
    </dgm:pt>
    <dgm:pt modelId="{71493BE7-75C6-4D91-942B-047E472F05EE}" type="sibTrans" cxnId="{8FA8119A-9411-45E2-A5E1-6A17F0A01F2B}">
      <dgm:prSet/>
      <dgm:spPr/>
      <dgm:t>
        <a:bodyPr/>
        <a:lstStyle/>
        <a:p>
          <a:endParaRPr lang="en-US" sz="1800"/>
        </a:p>
      </dgm:t>
    </dgm:pt>
    <dgm:pt modelId="{7B1AF695-4DC3-44E2-89BA-DEA486D42DC5}">
      <dgm:prSet phldrT="[Text]" custT="1"/>
      <dgm:spPr/>
      <dgm:t>
        <a:bodyPr/>
        <a:lstStyle/>
        <a:p>
          <a:r>
            <a:rPr lang="vi-VN" sz="2400" b="0" dirty="0">
              <a:latin typeface="Times New Roman" panose="02020603050405020304" pitchFamily="18" charset="0"/>
              <a:cs typeface="Times New Roman" panose="02020603050405020304" pitchFamily="18" charset="0"/>
            </a:rPr>
            <a:t>Đầu tư và hỗ trợ hoạt động đầu tư cung cấp sản phẩm, dịch vụ công ích, phúc lợi xã hội.</a:t>
          </a:r>
          <a:endParaRPr lang="en-US" sz="2400" b="0" dirty="0">
            <a:latin typeface="Times New Roman" panose="02020603050405020304" pitchFamily="18" charset="0"/>
            <a:cs typeface="Times New Roman" panose="02020603050405020304" pitchFamily="18" charset="0"/>
          </a:endParaRPr>
        </a:p>
      </dgm:t>
    </dgm:pt>
    <dgm:pt modelId="{E56E94C1-2550-4199-BD85-127E623DE480}" type="parTrans" cxnId="{D56F3F06-7957-45F9-8A92-9E6A78DF694B}">
      <dgm:prSet/>
      <dgm:spPr/>
      <dgm:t>
        <a:bodyPr/>
        <a:lstStyle/>
        <a:p>
          <a:endParaRPr lang="en-US" sz="1800"/>
        </a:p>
      </dgm:t>
    </dgm:pt>
    <dgm:pt modelId="{D7117680-311A-498C-9CBE-2D1E9DFEC68A}" type="sibTrans" cxnId="{D56F3F06-7957-45F9-8A92-9E6A78DF694B}">
      <dgm:prSet/>
      <dgm:spPr/>
      <dgm:t>
        <a:bodyPr/>
        <a:lstStyle/>
        <a:p>
          <a:endParaRPr lang="en-US" sz="1800"/>
        </a:p>
      </dgm:t>
    </dgm:pt>
    <dgm:pt modelId="{7A20A0D2-7B86-4FED-A96C-DD9165CDFD4B}">
      <dgm:prSet phldrT="[Text]" custT="1"/>
      <dgm:spPr/>
      <dgm:t>
        <a:bodyPr/>
        <a:lstStyle/>
        <a:p>
          <a:r>
            <a:rPr lang="vi-VN" sz="2400" b="0" dirty="0">
              <a:latin typeface="Times New Roman" panose="02020603050405020304" pitchFamily="18" charset="0"/>
              <a:cs typeface="Times New Roman" panose="02020603050405020304" pitchFamily="18" charset="0"/>
            </a:rPr>
            <a:t>Đầu tư của Nhà nước tham gia thực hiện dự án theo phương thức đối tác </a:t>
          </a:r>
          <a:r>
            <a:rPr lang="en-US" sz="2400" b="0" dirty="0">
              <a:latin typeface="Times New Roman" panose="02020603050405020304" pitchFamily="18" charset="0"/>
              <a:cs typeface="Times New Roman" panose="02020603050405020304" pitchFamily="18" charset="0"/>
            </a:rPr>
            <a:t>c</a:t>
          </a:r>
          <a:r>
            <a:rPr lang="vi-VN" sz="2400" b="0" dirty="0">
              <a:latin typeface="Times New Roman" panose="02020603050405020304" pitchFamily="18" charset="0"/>
              <a:cs typeface="Times New Roman" panose="02020603050405020304" pitchFamily="18" charset="0"/>
            </a:rPr>
            <a:t>ông tư.</a:t>
          </a:r>
          <a:endParaRPr lang="en-US" sz="2400" b="0" dirty="0">
            <a:latin typeface="Times New Roman" panose="02020603050405020304" pitchFamily="18" charset="0"/>
            <a:cs typeface="Times New Roman" panose="02020603050405020304" pitchFamily="18" charset="0"/>
          </a:endParaRPr>
        </a:p>
      </dgm:t>
    </dgm:pt>
    <dgm:pt modelId="{3E17EF3E-2D6B-41D2-B332-CEAAB248681B}" type="parTrans" cxnId="{F79FD0DF-3F34-4BF6-8D3D-D28044065263}">
      <dgm:prSet/>
      <dgm:spPr/>
      <dgm:t>
        <a:bodyPr/>
        <a:lstStyle/>
        <a:p>
          <a:endParaRPr lang="en-US" sz="1800"/>
        </a:p>
      </dgm:t>
    </dgm:pt>
    <dgm:pt modelId="{49DF806D-3E86-4019-A097-A1D1AB0C5829}" type="sibTrans" cxnId="{F79FD0DF-3F34-4BF6-8D3D-D28044065263}">
      <dgm:prSet/>
      <dgm:spPr/>
      <dgm:t>
        <a:bodyPr/>
        <a:lstStyle/>
        <a:p>
          <a:endParaRPr lang="en-US" sz="1800"/>
        </a:p>
      </dgm:t>
    </dgm:pt>
    <dgm:pt modelId="{924E8E79-6B52-4EBD-AA39-58C82BC60EB8}">
      <dgm:prSet phldrT="[Text]" custT="1"/>
      <dgm:spPr/>
      <dgm:t>
        <a:bodyPr/>
        <a:lstStyle/>
        <a:p>
          <a:r>
            <a:rPr lang="vi-VN" sz="2400" b="0" dirty="0">
              <a:latin typeface="Times New Roman" panose="02020603050405020304" pitchFamily="18" charset="0"/>
              <a:cs typeface="Times New Roman" panose="02020603050405020304" pitchFamily="18" charset="0"/>
            </a:rPr>
            <a:t>Đầu tư phục vụ công tác lập, thẩm định, quyết định hoặc phê duyệt, công b</a:t>
          </a:r>
          <a:r>
            <a:rPr lang="en-GB" sz="2400" b="0" dirty="0">
              <a:latin typeface="Times New Roman" panose="02020603050405020304" pitchFamily="18" charset="0"/>
              <a:cs typeface="Times New Roman" panose="02020603050405020304" pitchFamily="18" charset="0"/>
            </a:rPr>
            <a:t>ố </a:t>
          </a:r>
          <a:r>
            <a:rPr lang="vi-VN" sz="2400" b="0" dirty="0">
              <a:latin typeface="Times New Roman" panose="02020603050405020304" pitchFamily="18" charset="0"/>
              <a:cs typeface="Times New Roman" panose="02020603050405020304" pitchFamily="18" charset="0"/>
            </a:rPr>
            <a:t>và điều ch</a:t>
          </a:r>
          <a:r>
            <a:rPr lang="en-GB" sz="2400" b="0" dirty="0">
              <a:latin typeface="Times New Roman" panose="02020603050405020304" pitchFamily="18" charset="0"/>
              <a:cs typeface="Times New Roman" panose="02020603050405020304" pitchFamily="18" charset="0"/>
            </a:rPr>
            <a:t>ỉ</a:t>
          </a:r>
          <a:r>
            <a:rPr lang="vi-VN" sz="2400" b="0" dirty="0">
              <a:latin typeface="Times New Roman" panose="02020603050405020304" pitchFamily="18" charset="0"/>
              <a:cs typeface="Times New Roman" panose="02020603050405020304" pitchFamily="18" charset="0"/>
            </a:rPr>
            <a:t>nh quy hoạch theo quy định của pháp luật về quy hoạch.</a:t>
          </a:r>
          <a:endParaRPr lang="en-US" sz="2400" b="0" dirty="0">
            <a:latin typeface="Times New Roman" panose="02020603050405020304" pitchFamily="18" charset="0"/>
            <a:cs typeface="Times New Roman" panose="02020603050405020304" pitchFamily="18" charset="0"/>
          </a:endParaRPr>
        </a:p>
      </dgm:t>
    </dgm:pt>
    <dgm:pt modelId="{8DC0D88C-A90B-4F54-B083-730E1D62263F}" type="parTrans" cxnId="{C6D99B75-1787-40A4-AAB4-EDA11BD3D304}">
      <dgm:prSet/>
      <dgm:spPr/>
      <dgm:t>
        <a:bodyPr/>
        <a:lstStyle/>
        <a:p>
          <a:endParaRPr lang="en-US" sz="1800"/>
        </a:p>
      </dgm:t>
    </dgm:pt>
    <dgm:pt modelId="{EDC246E6-8480-44F5-B9ED-DCB82C94D78C}" type="sibTrans" cxnId="{C6D99B75-1787-40A4-AAB4-EDA11BD3D304}">
      <dgm:prSet/>
      <dgm:spPr/>
      <dgm:t>
        <a:bodyPr/>
        <a:lstStyle/>
        <a:p>
          <a:endParaRPr lang="en-US" sz="1800"/>
        </a:p>
      </dgm:t>
    </dgm:pt>
    <dgm:pt modelId="{FBF9DCF0-0B95-45B4-8317-9478FEFB8FB9}">
      <dgm:prSet phldrT="[Text]" custT="1"/>
      <dgm:spPr/>
      <dgm:t>
        <a:bodyPr/>
        <a:lstStyle/>
        <a:p>
          <a:r>
            <a:rPr lang="vi-VN" sz="2400" b="0" dirty="0">
              <a:latin typeface="Times New Roman" panose="02020603050405020304" pitchFamily="18" charset="0"/>
              <a:cs typeface="Times New Roman" panose="02020603050405020304" pitchFamily="18" charset="0"/>
            </a:rPr>
            <a:t>Cấp bù lãi suất tín dụng ưu đãi, phí quản lý; cấp vốn điều lệ cho các ngân hàng chính sách, quỹ </a:t>
          </a:r>
          <a:r>
            <a:rPr lang="en-US" sz="2400" b="0" dirty="0">
              <a:latin typeface="Times New Roman" panose="02020603050405020304" pitchFamily="18" charset="0"/>
              <a:cs typeface="Times New Roman" panose="02020603050405020304" pitchFamily="18" charset="0"/>
            </a:rPr>
            <a:t>TCNN</a:t>
          </a:r>
          <a:r>
            <a:rPr lang="vi-VN" sz="2400" b="0" dirty="0">
              <a:latin typeface="Times New Roman" panose="02020603050405020304" pitchFamily="18" charset="0"/>
              <a:cs typeface="Times New Roman" panose="02020603050405020304" pitchFamily="18" charset="0"/>
            </a:rPr>
            <a:t> ngoài ngân sách; hỗ trợ đầu tư cho các đối tượng chính sách khác</a:t>
          </a:r>
          <a:r>
            <a:rPr lang="en-US" sz="2400" b="0" dirty="0">
              <a:latin typeface="Times New Roman" panose="02020603050405020304" pitchFamily="18" charset="0"/>
              <a:cs typeface="Times New Roman" panose="02020603050405020304" pitchFamily="18" charset="0"/>
            </a:rPr>
            <a:t>.</a:t>
          </a:r>
        </a:p>
      </dgm:t>
    </dgm:pt>
    <dgm:pt modelId="{48521132-F63B-4DA8-BECC-33BEFA63F3F7}" type="parTrans" cxnId="{DEB7F99B-E034-4272-8071-95F448C0F759}">
      <dgm:prSet/>
      <dgm:spPr/>
      <dgm:t>
        <a:bodyPr/>
        <a:lstStyle/>
        <a:p>
          <a:endParaRPr lang="en-US" sz="1800"/>
        </a:p>
      </dgm:t>
    </dgm:pt>
    <dgm:pt modelId="{6FF0F7E8-E0D8-46A1-BB88-AE4291D8CDC2}" type="sibTrans" cxnId="{DEB7F99B-E034-4272-8071-95F448C0F759}">
      <dgm:prSet/>
      <dgm:spPr/>
      <dgm:t>
        <a:bodyPr/>
        <a:lstStyle/>
        <a:p>
          <a:endParaRPr lang="en-US" sz="1800"/>
        </a:p>
      </dgm:t>
    </dgm:pt>
    <dgm:pt modelId="{13296536-FCEE-4762-8593-B129D5785F46}" type="pres">
      <dgm:prSet presAssocID="{9AAD8A93-8B34-4704-A14A-13CB0D985E0A}" presName="linear" presStyleCnt="0">
        <dgm:presLayoutVars>
          <dgm:animLvl val="lvl"/>
          <dgm:resizeHandles val="exact"/>
        </dgm:presLayoutVars>
      </dgm:prSet>
      <dgm:spPr/>
      <dgm:t>
        <a:bodyPr/>
        <a:lstStyle/>
        <a:p>
          <a:endParaRPr lang="en-US"/>
        </a:p>
      </dgm:t>
    </dgm:pt>
    <dgm:pt modelId="{4722268B-5575-43F1-AA31-966007D59730}" type="pres">
      <dgm:prSet presAssocID="{4CE24764-4DB9-47FF-8BFA-E060C1B9B2DF}" presName="parentText" presStyleLbl="node1" presStyleIdx="0" presStyleCnt="6" custScaleY="144193" custLinFactY="-23607" custLinFactNeighborX="300" custLinFactNeighborY="-100000">
        <dgm:presLayoutVars>
          <dgm:chMax val="0"/>
          <dgm:bulletEnabled val="1"/>
        </dgm:presLayoutVars>
      </dgm:prSet>
      <dgm:spPr/>
      <dgm:t>
        <a:bodyPr/>
        <a:lstStyle/>
        <a:p>
          <a:endParaRPr lang="en-US"/>
        </a:p>
      </dgm:t>
    </dgm:pt>
    <dgm:pt modelId="{97DB2137-14B9-4B4A-922F-ED9597A8653A}" type="pres">
      <dgm:prSet presAssocID="{7498FD04-851B-4D32-BEAE-249E471307F7}" presName="spacer" presStyleCnt="0"/>
      <dgm:spPr/>
    </dgm:pt>
    <dgm:pt modelId="{A63E608A-52B6-4300-BCFB-63A39CA03FEF}" type="pres">
      <dgm:prSet presAssocID="{99CE43E7-6685-4AE8-93DF-765AB3F7F9F2}" presName="parentText" presStyleLbl="node1" presStyleIdx="1" presStyleCnt="6" custLinFactY="-18439" custLinFactNeighborX="300" custLinFactNeighborY="-100000">
        <dgm:presLayoutVars>
          <dgm:chMax val="0"/>
          <dgm:bulletEnabled val="1"/>
        </dgm:presLayoutVars>
      </dgm:prSet>
      <dgm:spPr/>
      <dgm:t>
        <a:bodyPr/>
        <a:lstStyle/>
        <a:p>
          <a:endParaRPr lang="en-US"/>
        </a:p>
      </dgm:t>
    </dgm:pt>
    <dgm:pt modelId="{89C0AFCB-D9F9-4BDB-B088-6DFB6E1B6506}" type="pres">
      <dgm:prSet presAssocID="{71493BE7-75C6-4D91-942B-047E472F05EE}" presName="spacer" presStyleCnt="0"/>
      <dgm:spPr/>
    </dgm:pt>
    <dgm:pt modelId="{F7EB29CD-10E3-402C-B747-14EB6F3DF023}" type="pres">
      <dgm:prSet presAssocID="{7B1AF695-4DC3-44E2-89BA-DEA486D42DC5}" presName="parentText" presStyleLbl="node1" presStyleIdx="2" presStyleCnt="6" custLinFactY="-20064" custLinFactNeighborX="300" custLinFactNeighborY="-100000">
        <dgm:presLayoutVars>
          <dgm:chMax val="0"/>
          <dgm:bulletEnabled val="1"/>
        </dgm:presLayoutVars>
      </dgm:prSet>
      <dgm:spPr/>
      <dgm:t>
        <a:bodyPr/>
        <a:lstStyle/>
        <a:p>
          <a:endParaRPr lang="en-US"/>
        </a:p>
      </dgm:t>
    </dgm:pt>
    <dgm:pt modelId="{832A00D4-13BD-4D9E-88CB-D936A74AA3DA}" type="pres">
      <dgm:prSet presAssocID="{D7117680-311A-498C-9CBE-2D1E9DFEC68A}" presName="spacer" presStyleCnt="0"/>
      <dgm:spPr/>
    </dgm:pt>
    <dgm:pt modelId="{DF9546ED-D6AD-4346-99A7-ADCF1D5FE0C9}" type="pres">
      <dgm:prSet presAssocID="{7A20A0D2-7B86-4FED-A96C-DD9165CDFD4B}" presName="parentText" presStyleLbl="node1" presStyleIdx="3" presStyleCnt="6" custLinFactY="-22018" custLinFactNeighborX="300" custLinFactNeighborY="-100000">
        <dgm:presLayoutVars>
          <dgm:chMax val="0"/>
          <dgm:bulletEnabled val="1"/>
        </dgm:presLayoutVars>
      </dgm:prSet>
      <dgm:spPr/>
      <dgm:t>
        <a:bodyPr/>
        <a:lstStyle/>
        <a:p>
          <a:endParaRPr lang="en-US"/>
        </a:p>
      </dgm:t>
    </dgm:pt>
    <dgm:pt modelId="{4F504C4F-4B57-4494-8627-EE47D3C48C0F}" type="pres">
      <dgm:prSet presAssocID="{49DF806D-3E86-4019-A097-A1D1AB0C5829}" presName="spacer" presStyleCnt="0"/>
      <dgm:spPr/>
    </dgm:pt>
    <dgm:pt modelId="{C672BD7F-0E3F-49A7-8BB8-C3D2FFD7EB17}" type="pres">
      <dgm:prSet presAssocID="{924E8E79-6B52-4EBD-AA39-58C82BC60EB8}" presName="parentText" presStyleLbl="node1" presStyleIdx="4" presStyleCnt="6" custLinFactY="-21837" custLinFactNeighborX="300" custLinFactNeighborY="-100000">
        <dgm:presLayoutVars>
          <dgm:chMax val="0"/>
          <dgm:bulletEnabled val="1"/>
        </dgm:presLayoutVars>
      </dgm:prSet>
      <dgm:spPr/>
      <dgm:t>
        <a:bodyPr/>
        <a:lstStyle/>
        <a:p>
          <a:endParaRPr lang="en-US"/>
        </a:p>
      </dgm:t>
    </dgm:pt>
    <dgm:pt modelId="{8788AABD-12A5-4587-8709-51574D803508}" type="pres">
      <dgm:prSet presAssocID="{EDC246E6-8480-44F5-B9ED-DCB82C94D78C}" presName="spacer" presStyleCnt="0"/>
      <dgm:spPr/>
    </dgm:pt>
    <dgm:pt modelId="{6AF69A8A-F481-4B92-8669-A132DC796437}" type="pres">
      <dgm:prSet presAssocID="{FBF9DCF0-0B95-45B4-8317-9478FEFB8FB9}" presName="parentText" presStyleLbl="node1" presStyleIdx="5" presStyleCnt="6" custLinFactY="4266" custLinFactNeighborX="300" custLinFactNeighborY="100000">
        <dgm:presLayoutVars>
          <dgm:chMax val="0"/>
          <dgm:bulletEnabled val="1"/>
        </dgm:presLayoutVars>
      </dgm:prSet>
      <dgm:spPr/>
      <dgm:t>
        <a:bodyPr/>
        <a:lstStyle/>
        <a:p>
          <a:endParaRPr lang="en-US"/>
        </a:p>
      </dgm:t>
    </dgm:pt>
  </dgm:ptLst>
  <dgm:cxnLst>
    <dgm:cxn modelId="{69F22FE6-73F1-4F04-B189-F740EF083D4C}" type="presOf" srcId="{4CE24764-4DB9-47FF-8BFA-E060C1B9B2DF}" destId="{4722268B-5575-43F1-AA31-966007D59730}" srcOrd="0" destOrd="0" presId="urn:microsoft.com/office/officeart/2005/8/layout/vList2"/>
    <dgm:cxn modelId="{B0997C40-326F-4551-A47B-D5315E0E43CF}" type="presOf" srcId="{99CE43E7-6685-4AE8-93DF-765AB3F7F9F2}" destId="{A63E608A-52B6-4300-BCFB-63A39CA03FEF}" srcOrd="0" destOrd="0" presId="urn:microsoft.com/office/officeart/2005/8/layout/vList2"/>
    <dgm:cxn modelId="{4EA4E1A9-66FF-45F9-B4A3-E0B56A5D76E1}" type="presOf" srcId="{9AAD8A93-8B34-4704-A14A-13CB0D985E0A}" destId="{13296536-FCEE-4762-8593-B129D5785F46}" srcOrd="0" destOrd="0" presId="urn:microsoft.com/office/officeart/2005/8/layout/vList2"/>
    <dgm:cxn modelId="{6A56A4C8-5DA8-40BA-B174-3F1E98890D15}" type="presOf" srcId="{924E8E79-6B52-4EBD-AA39-58C82BC60EB8}" destId="{C672BD7F-0E3F-49A7-8BB8-C3D2FFD7EB17}" srcOrd="0" destOrd="0" presId="urn:microsoft.com/office/officeart/2005/8/layout/vList2"/>
    <dgm:cxn modelId="{F79FD0DF-3F34-4BF6-8D3D-D28044065263}" srcId="{9AAD8A93-8B34-4704-A14A-13CB0D985E0A}" destId="{7A20A0D2-7B86-4FED-A96C-DD9165CDFD4B}" srcOrd="3" destOrd="0" parTransId="{3E17EF3E-2D6B-41D2-B332-CEAAB248681B}" sibTransId="{49DF806D-3E86-4019-A097-A1D1AB0C5829}"/>
    <dgm:cxn modelId="{B47124B6-F07A-4253-BB1C-35CA8F7ADDB3}" type="presOf" srcId="{7A20A0D2-7B86-4FED-A96C-DD9165CDFD4B}" destId="{DF9546ED-D6AD-4346-99A7-ADCF1D5FE0C9}" srcOrd="0" destOrd="0" presId="urn:microsoft.com/office/officeart/2005/8/layout/vList2"/>
    <dgm:cxn modelId="{826986E3-35B6-45E4-A297-A3325086DA50}" srcId="{9AAD8A93-8B34-4704-A14A-13CB0D985E0A}" destId="{4CE24764-4DB9-47FF-8BFA-E060C1B9B2DF}" srcOrd="0" destOrd="0" parTransId="{9D2559B1-62CB-4179-8B1B-6B5656D2CD4A}" sibTransId="{7498FD04-851B-4D32-BEAE-249E471307F7}"/>
    <dgm:cxn modelId="{DEB7F99B-E034-4272-8071-95F448C0F759}" srcId="{9AAD8A93-8B34-4704-A14A-13CB0D985E0A}" destId="{FBF9DCF0-0B95-45B4-8317-9478FEFB8FB9}" srcOrd="5" destOrd="0" parTransId="{48521132-F63B-4DA8-BECC-33BEFA63F3F7}" sibTransId="{6FF0F7E8-E0D8-46A1-BB88-AE4291D8CDC2}"/>
    <dgm:cxn modelId="{0248E129-EEBB-402B-9760-6A737DD115D5}" type="presOf" srcId="{7B1AF695-4DC3-44E2-89BA-DEA486D42DC5}" destId="{F7EB29CD-10E3-402C-B747-14EB6F3DF023}" srcOrd="0" destOrd="0" presId="urn:microsoft.com/office/officeart/2005/8/layout/vList2"/>
    <dgm:cxn modelId="{8FA8119A-9411-45E2-A5E1-6A17F0A01F2B}" srcId="{9AAD8A93-8B34-4704-A14A-13CB0D985E0A}" destId="{99CE43E7-6685-4AE8-93DF-765AB3F7F9F2}" srcOrd="1" destOrd="0" parTransId="{167914CD-2DDA-478C-AB32-8D1EF9A8D33E}" sibTransId="{71493BE7-75C6-4D91-942B-047E472F05EE}"/>
    <dgm:cxn modelId="{C6D99B75-1787-40A4-AAB4-EDA11BD3D304}" srcId="{9AAD8A93-8B34-4704-A14A-13CB0D985E0A}" destId="{924E8E79-6B52-4EBD-AA39-58C82BC60EB8}" srcOrd="4" destOrd="0" parTransId="{8DC0D88C-A90B-4F54-B083-730E1D62263F}" sibTransId="{EDC246E6-8480-44F5-B9ED-DCB82C94D78C}"/>
    <dgm:cxn modelId="{506AFFF9-1871-49AA-BCD4-66C86039129E}" type="presOf" srcId="{FBF9DCF0-0B95-45B4-8317-9478FEFB8FB9}" destId="{6AF69A8A-F481-4B92-8669-A132DC796437}" srcOrd="0" destOrd="0" presId="urn:microsoft.com/office/officeart/2005/8/layout/vList2"/>
    <dgm:cxn modelId="{D56F3F06-7957-45F9-8A92-9E6A78DF694B}" srcId="{9AAD8A93-8B34-4704-A14A-13CB0D985E0A}" destId="{7B1AF695-4DC3-44E2-89BA-DEA486D42DC5}" srcOrd="2" destOrd="0" parTransId="{E56E94C1-2550-4199-BD85-127E623DE480}" sibTransId="{D7117680-311A-498C-9CBE-2D1E9DFEC68A}"/>
    <dgm:cxn modelId="{A9451347-4243-4853-96A7-49FFD34C7820}" type="presParOf" srcId="{13296536-FCEE-4762-8593-B129D5785F46}" destId="{4722268B-5575-43F1-AA31-966007D59730}" srcOrd="0" destOrd="0" presId="urn:microsoft.com/office/officeart/2005/8/layout/vList2"/>
    <dgm:cxn modelId="{A650AD3C-E176-425F-B428-C94A101B9386}" type="presParOf" srcId="{13296536-FCEE-4762-8593-B129D5785F46}" destId="{97DB2137-14B9-4B4A-922F-ED9597A8653A}" srcOrd="1" destOrd="0" presId="urn:microsoft.com/office/officeart/2005/8/layout/vList2"/>
    <dgm:cxn modelId="{CDCE0D29-2099-4120-B992-A79C2D2E6B2A}" type="presParOf" srcId="{13296536-FCEE-4762-8593-B129D5785F46}" destId="{A63E608A-52B6-4300-BCFB-63A39CA03FEF}" srcOrd="2" destOrd="0" presId="urn:microsoft.com/office/officeart/2005/8/layout/vList2"/>
    <dgm:cxn modelId="{2D4E78C3-0720-4321-8C07-9F216E094EAD}" type="presParOf" srcId="{13296536-FCEE-4762-8593-B129D5785F46}" destId="{89C0AFCB-D9F9-4BDB-B088-6DFB6E1B6506}" srcOrd="3" destOrd="0" presId="urn:microsoft.com/office/officeart/2005/8/layout/vList2"/>
    <dgm:cxn modelId="{1639A244-A475-432A-9542-9372997B43B4}" type="presParOf" srcId="{13296536-FCEE-4762-8593-B129D5785F46}" destId="{F7EB29CD-10E3-402C-B747-14EB6F3DF023}" srcOrd="4" destOrd="0" presId="urn:microsoft.com/office/officeart/2005/8/layout/vList2"/>
    <dgm:cxn modelId="{8E68F4CA-D63F-4BEA-989D-191D2C36D148}" type="presParOf" srcId="{13296536-FCEE-4762-8593-B129D5785F46}" destId="{832A00D4-13BD-4D9E-88CB-D936A74AA3DA}" srcOrd="5" destOrd="0" presId="urn:microsoft.com/office/officeart/2005/8/layout/vList2"/>
    <dgm:cxn modelId="{910C851A-A19A-44C5-8604-8747B1EE9B08}" type="presParOf" srcId="{13296536-FCEE-4762-8593-B129D5785F46}" destId="{DF9546ED-D6AD-4346-99A7-ADCF1D5FE0C9}" srcOrd="6" destOrd="0" presId="urn:microsoft.com/office/officeart/2005/8/layout/vList2"/>
    <dgm:cxn modelId="{FCDAEF19-985E-4587-99D1-6E27269D2367}" type="presParOf" srcId="{13296536-FCEE-4762-8593-B129D5785F46}" destId="{4F504C4F-4B57-4494-8627-EE47D3C48C0F}" srcOrd="7" destOrd="0" presId="urn:microsoft.com/office/officeart/2005/8/layout/vList2"/>
    <dgm:cxn modelId="{3A35D725-B30B-4D6C-BF71-AFD709A50E73}" type="presParOf" srcId="{13296536-FCEE-4762-8593-B129D5785F46}" destId="{C672BD7F-0E3F-49A7-8BB8-C3D2FFD7EB17}" srcOrd="8" destOrd="0" presId="urn:microsoft.com/office/officeart/2005/8/layout/vList2"/>
    <dgm:cxn modelId="{749544BF-6A0B-4F83-A302-E5BD9755215C}" type="presParOf" srcId="{13296536-FCEE-4762-8593-B129D5785F46}" destId="{8788AABD-12A5-4587-8709-51574D803508}" srcOrd="9" destOrd="0" presId="urn:microsoft.com/office/officeart/2005/8/layout/vList2"/>
    <dgm:cxn modelId="{C446620A-4E2A-4F0F-AC60-276BFD2B4F22}" type="presParOf" srcId="{13296536-FCEE-4762-8593-B129D5785F46}" destId="{6AF69A8A-F481-4B92-8669-A132DC79643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8C1BAB6-6DBF-46B5-99B9-6A82EB62A1BC}"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74973400-DC26-4139-9465-00D407EEDC17}">
      <dgm:prSet phldrT="[Text]"/>
      <dgm:spPr/>
      <dgm:t>
        <a:bodyPr/>
        <a:lstStyle/>
        <a:p>
          <a:r>
            <a:rPr lang="en-US" b="1" dirty="0">
              <a:latin typeface="Times New Roman "/>
            </a:rPr>
            <a:t>TRUNG ƯƠNG</a:t>
          </a:r>
        </a:p>
      </dgm:t>
    </dgm:pt>
    <dgm:pt modelId="{567445E4-3E74-4A84-9DDC-F2CAF136C54F}" type="parTrans" cxnId="{295B21B8-6296-44DA-A7B6-EFB1188E3CA2}">
      <dgm:prSet/>
      <dgm:spPr/>
      <dgm:t>
        <a:bodyPr/>
        <a:lstStyle/>
        <a:p>
          <a:endParaRPr lang="en-US"/>
        </a:p>
      </dgm:t>
    </dgm:pt>
    <dgm:pt modelId="{CBC2E926-6192-45CF-B2AE-2A099AE7BDC1}" type="sibTrans" cxnId="{295B21B8-6296-44DA-A7B6-EFB1188E3CA2}">
      <dgm:prSet/>
      <dgm:spPr/>
      <dgm:t>
        <a:bodyPr/>
        <a:lstStyle/>
        <a:p>
          <a:endParaRPr lang="en-US"/>
        </a:p>
      </dgm:t>
    </dgm:pt>
    <dgm:pt modelId="{98794C8B-B889-44A5-8D31-C14B7F33DFBE}">
      <dgm:prSet phldrT="[Text]" custT="1"/>
      <dgm:spPr/>
      <dgm:t>
        <a:bodyPr/>
        <a:lstStyle/>
        <a:p>
          <a:r>
            <a:rPr lang="en-US" sz="1800" dirty="0">
              <a:latin typeface="Times New Roman "/>
            </a:rPr>
            <a:t>G</a:t>
          </a:r>
          <a:r>
            <a:rPr lang="vi-VN" sz="1800" dirty="0">
              <a:latin typeface="Times New Roman "/>
            </a:rPr>
            <a:t>iám sát NSNN trong lĩnh vực đầu tư xây dựng cơ bản </a:t>
          </a:r>
          <a:endParaRPr lang="en-US" sz="1800" dirty="0">
            <a:latin typeface="Times New Roman "/>
          </a:endParaRPr>
        </a:p>
      </dgm:t>
    </dgm:pt>
    <dgm:pt modelId="{3C142AE9-0B0B-4344-AB61-6AF3E95679B3}" type="parTrans" cxnId="{F746A0A6-49D2-4542-983E-C238294D8961}">
      <dgm:prSet/>
      <dgm:spPr/>
      <dgm:t>
        <a:bodyPr/>
        <a:lstStyle/>
        <a:p>
          <a:endParaRPr lang="en-US"/>
        </a:p>
      </dgm:t>
    </dgm:pt>
    <dgm:pt modelId="{B2A3B2CC-1C30-4CE2-BD10-3FB8AF22D44F}" type="sibTrans" cxnId="{F746A0A6-49D2-4542-983E-C238294D8961}">
      <dgm:prSet/>
      <dgm:spPr/>
      <dgm:t>
        <a:bodyPr/>
        <a:lstStyle/>
        <a:p>
          <a:endParaRPr lang="en-US"/>
        </a:p>
      </dgm:t>
    </dgm:pt>
    <dgm:pt modelId="{0BD3D43F-13C0-4B29-B0C4-C0E0DB6DDF19}">
      <dgm:prSet phldrT="[Text]" custT="1"/>
      <dgm:spPr/>
      <dgm:t>
        <a:bodyPr/>
        <a:lstStyle/>
        <a:p>
          <a:r>
            <a:rPr lang="en-US" sz="1800" dirty="0">
              <a:latin typeface="Times New Roman "/>
            </a:rPr>
            <a:t>G</a:t>
          </a:r>
          <a:r>
            <a:rPr lang="vi-VN" sz="1800" dirty="0">
              <a:latin typeface="Times New Roman "/>
            </a:rPr>
            <a:t>iám sát việc sử dụng NSNN qua việc thực hiện một số các dự án lớn</a:t>
          </a:r>
          <a:endParaRPr lang="en-US" sz="1800" dirty="0">
            <a:latin typeface="Times New Roman "/>
          </a:endParaRPr>
        </a:p>
      </dgm:t>
    </dgm:pt>
    <dgm:pt modelId="{E7AA26BF-DFF3-420E-B25F-3703D2863050}" type="parTrans" cxnId="{D1EC7092-021D-4A56-BD4F-014F2520E099}">
      <dgm:prSet/>
      <dgm:spPr/>
      <dgm:t>
        <a:bodyPr/>
        <a:lstStyle/>
        <a:p>
          <a:endParaRPr lang="en-US"/>
        </a:p>
      </dgm:t>
    </dgm:pt>
    <dgm:pt modelId="{3595C5E9-C723-42A9-BCB7-F6CA200E7B57}" type="sibTrans" cxnId="{D1EC7092-021D-4A56-BD4F-014F2520E099}">
      <dgm:prSet/>
      <dgm:spPr/>
      <dgm:t>
        <a:bodyPr/>
        <a:lstStyle/>
        <a:p>
          <a:endParaRPr lang="en-US"/>
        </a:p>
      </dgm:t>
    </dgm:pt>
    <dgm:pt modelId="{AB3F9866-1E37-475E-9C5E-6C0652362F62}">
      <dgm:prSet phldrT="[Text]"/>
      <dgm:spPr/>
      <dgm:t>
        <a:bodyPr/>
        <a:lstStyle/>
        <a:p>
          <a:r>
            <a:rPr lang="en-US" b="1" dirty="0">
              <a:latin typeface="Times New Roman "/>
            </a:rPr>
            <a:t>ĐỊA PHƯƠNG</a:t>
          </a:r>
        </a:p>
      </dgm:t>
    </dgm:pt>
    <dgm:pt modelId="{1CF8D6CD-4F62-4D2A-9BF2-22A7755249C3}" type="parTrans" cxnId="{C50AE8A7-9393-4194-8D08-039CD046576F}">
      <dgm:prSet/>
      <dgm:spPr/>
      <dgm:t>
        <a:bodyPr/>
        <a:lstStyle/>
        <a:p>
          <a:endParaRPr lang="en-US"/>
        </a:p>
      </dgm:t>
    </dgm:pt>
    <dgm:pt modelId="{71CEB4A7-3FF1-4077-B9DB-F59AF728A4E6}" type="sibTrans" cxnId="{C50AE8A7-9393-4194-8D08-039CD046576F}">
      <dgm:prSet/>
      <dgm:spPr/>
      <dgm:t>
        <a:bodyPr/>
        <a:lstStyle/>
        <a:p>
          <a:endParaRPr lang="en-US"/>
        </a:p>
      </dgm:t>
    </dgm:pt>
    <dgm:pt modelId="{0C38FCC3-FAFB-4D71-AB42-6A35BA40F547}">
      <dgm:prSet phldrT="[Text]" custT="1"/>
      <dgm:spPr/>
      <dgm:t>
        <a:bodyPr/>
        <a:lstStyle/>
        <a:p>
          <a:r>
            <a:rPr lang="en-US" sz="1800" dirty="0">
              <a:latin typeface="Times New Roman "/>
            </a:rPr>
            <a:t>G</a:t>
          </a:r>
          <a:r>
            <a:rPr lang="vi-VN" sz="1800" dirty="0">
              <a:latin typeface="Times New Roman "/>
            </a:rPr>
            <a:t>iám sát việc thực hiện các nhiệm vụ trên địa bàn tỉnh, thành phố, quận huyện</a:t>
          </a:r>
          <a:endParaRPr lang="en-US" sz="1800" dirty="0">
            <a:latin typeface="Times New Roman "/>
          </a:endParaRPr>
        </a:p>
      </dgm:t>
    </dgm:pt>
    <dgm:pt modelId="{38082B52-8784-4EB7-8F43-B130070D2408}" type="parTrans" cxnId="{CAC04288-5213-47C8-92DC-4378094671BD}">
      <dgm:prSet/>
      <dgm:spPr/>
      <dgm:t>
        <a:bodyPr/>
        <a:lstStyle/>
        <a:p>
          <a:endParaRPr lang="en-US"/>
        </a:p>
      </dgm:t>
    </dgm:pt>
    <dgm:pt modelId="{D53CDAE7-F6A3-4818-9C4C-27AC6524FC66}" type="sibTrans" cxnId="{CAC04288-5213-47C8-92DC-4378094671BD}">
      <dgm:prSet/>
      <dgm:spPr/>
      <dgm:t>
        <a:bodyPr/>
        <a:lstStyle/>
        <a:p>
          <a:endParaRPr lang="en-US"/>
        </a:p>
      </dgm:t>
    </dgm:pt>
    <dgm:pt modelId="{29256E16-7823-4E0E-A42A-9A65934D4665}">
      <dgm:prSet phldrT="[Text]" custT="1"/>
      <dgm:spPr/>
      <dgm:t>
        <a:bodyPr/>
        <a:lstStyle/>
        <a:p>
          <a:r>
            <a:rPr lang="en-US" sz="1800" dirty="0">
              <a:latin typeface="Times New Roman "/>
            </a:rPr>
            <a:t>G</a:t>
          </a:r>
          <a:r>
            <a:rPr lang="vi-VN" sz="1800" dirty="0">
              <a:latin typeface="Times New Roman "/>
            </a:rPr>
            <a:t>iám sát NSNN trong lĩnh vực đầu tư xây dựng cơ bản </a:t>
          </a:r>
          <a:endParaRPr lang="en-US" sz="1800" dirty="0">
            <a:latin typeface="Times New Roman "/>
          </a:endParaRPr>
        </a:p>
      </dgm:t>
    </dgm:pt>
    <dgm:pt modelId="{6D269892-301C-43BD-A861-5049249221EC}" type="parTrans" cxnId="{076BDC53-FC0F-477F-B2EC-501472A28E69}">
      <dgm:prSet/>
      <dgm:spPr/>
      <dgm:t>
        <a:bodyPr/>
        <a:lstStyle/>
        <a:p>
          <a:endParaRPr lang="en-US"/>
        </a:p>
      </dgm:t>
    </dgm:pt>
    <dgm:pt modelId="{44467EE7-DB8D-4F92-9E29-E56F3A63B05C}" type="sibTrans" cxnId="{076BDC53-FC0F-477F-B2EC-501472A28E69}">
      <dgm:prSet/>
      <dgm:spPr/>
      <dgm:t>
        <a:bodyPr/>
        <a:lstStyle/>
        <a:p>
          <a:endParaRPr lang="en-US"/>
        </a:p>
      </dgm:t>
    </dgm:pt>
    <dgm:pt modelId="{5D0C67E9-0C0E-4238-B2A9-130EBFADB963}">
      <dgm:prSet phldrT="[Text]" custT="1"/>
      <dgm:spPr/>
      <dgm:t>
        <a:bodyPr/>
        <a:lstStyle/>
        <a:p>
          <a:r>
            <a:rPr lang="en-US" sz="1800" dirty="0">
              <a:latin typeface="Times New Roman "/>
            </a:rPr>
            <a:t>G</a:t>
          </a:r>
          <a:r>
            <a:rPr lang="vi-VN" sz="1800" dirty="0">
              <a:latin typeface="Times New Roman "/>
            </a:rPr>
            <a:t>iám sát việc sử dụng </a:t>
          </a:r>
          <a:r>
            <a:rPr lang="en-US" sz="1800" dirty="0">
              <a:latin typeface="Times New Roman "/>
            </a:rPr>
            <a:t>NSNN </a:t>
          </a:r>
          <a:r>
            <a:rPr lang="vi-VN" sz="1800" dirty="0">
              <a:latin typeface="Times New Roman "/>
            </a:rPr>
            <a:t>qua việc thực hiện một số các dự án lớn của địa phương</a:t>
          </a:r>
          <a:endParaRPr lang="en-US" sz="1800" dirty="0">
            <a:latin typeface="Times New Roman "/>
          </a:endParaRPr>
        </a:p>
      </dgm:t>
    </dgm:pt>
    <dgm:pt modelId="{5373DC49-E6C5-4F9E-8DEF-A583CC8FEB1A}" type="parTrans" cxnId="{90444598-B7AD-4F2F-B29C-DCFAC67F4FB3}">
      <dgm:prSet/>
      <dgm:spPr/>
      <dgm:t>
        <a:bodyPr/>
        <a:lstStyle/>
        <a:p>
          <a:endParaRPr lang="en-US"/>
        </a:p>
      </dgm:t>
    </dgm:pt>
    <dgm:pt modelId="{441E6DC9-A2AD-486B-9606-38D3457032E7}" type="sibTrans" cxnId="{90444598-B7AD-4F2F-B29C-DCFAC67F4FB3}">
      <dgm:prSet/>
      <dgm:spPr/>
      <dgm:t>
        <a:bodyPr/>
        <a:lstStyle/>
        <a:p>
          <a:endParaRPr lang="en-US"/>
        </a:p>
      </dgm:t>
    </dgm:pt>
    <dgm:pt modelId="{916AC04B-DE7A-472A-8040-7FB2F3731B92}">
      <dgm:prSet phldrT="[Text]" custT="1"/>
      <dgm:spPr/>
      <dgm:t>
        <a:bodyPr/>
        <a:lstStyle/>
        <a:p>
          <a:r>
            <a:rPr lang="en-US" sz="1800" dirty="0">
              <a:latin typeface="Times New Roman "/>
            </a:rPr>
            <a:t>T</a:t>
          </a:r>
          <a:r>
            <a:rPr lang="vi-VN" sz="1800" dirty="0">
              <a:latin typeface="Times New Roman "/>
            </a:rPr>
            <a:t>ham gia giám sát việc sử dụng NSNN qua việc thực hiện một số các dự án lớn của Trung ương trên địa bàn </a:t>
          </a:r>
          <a:endParaRPr lang="en-US" sz="1800" dirty="0">
            <a:latin typeface="Times New Roman "/>
          </a:endParaRPr>
        </a:p>
      </dgm:t>
    </dgm:pt>
    <dgm:pt modelId="{864E3FA0-F789-4E20-8DF9-88680F9FCBF3}" type="parTrans" cxnId="{477C79F0-C0AD-4E08-9573-0039305AE494}">
      <dgm:prSet/>
      <dgm:spPr/>
      <dgm:t>
        <a:bodyPr/>
        <a:lstStyle/>
        <a:p>
          <a:endParaRPr lang="en-US"/>
        </a:p>
      </dgm:t>
    </dgm:pt>
    <dgm:pt modelId="{84D1D3EB-0C56-4C2F-BBF8-E0C5273EDB44}" type="sibTrans" cxnId="{477C79F0-C0AD-4E08-9573-0039305AE494}">
      <dgm:prSet/>
      <dgm:spPr/>
      <dgm:t>
        <a:bodyPr/>
        <a:lstStyle/>
        <a:p>
          <a:endParaRPr lang="en-US"/>
        </a:p>
      </dgm:t>
    </dgm:pt>
    <dgm:pt modelId="{1C9DC275-5783-421A-83EE-76A8885D969A}" type="pres">
      <dgm:prSet presAssocID="{78C1BAB6-6DBF-46B5-99B9-6A82EB62A1BC}" presName="linear" presStyleCnt="0">
        <dgm:presLayoutVars>
          <dgm:dir/>
          <dgm:animLvl val="lvl"/>
          <dgm:resizeHandles val="exact"/>
        </dgm:presLayoutVars>
      </dgm:prSet>
      <dgm:spPr/>
      <dgm:t>
        <a:bodyPr/>
        <a:lstStyle/>
        <a:p>
          <a:endParaRPr lang="en-US"/>
        </a:p>
      </dgm:t>
    </dgm:pt>
    <dgm:pt modelId="{B507102E-CAB2-4BB7-AB4B-7EA1296351F7}" type="pres">
      <dgm:prSet presAssocID="{74973400-DC26-4139-9465-00D407EEDC17}" presName="parentLin" presStyleCnt="0"/>
      <dgm:spPr/>
    </dgm:pt>
    <dgm:pt modelId="{662E6CFA-5D30-464D-822E-712D16040AE8}" type="pres">
      <dgm:prSet presAssocID="{74973400-DC26-4139-9465-00D407EEDC17}" presName="parentLeftMargin" presStyleLbl="node1" presStyleIdx="0" presStyleCnt="2"/>
      <dgm:spPr/>
      <dgm:t>
        <a:bodyPr/>
        <a:lstStyle/>
        <a:p>
          <a:endParaRPr lang="en-US"/>
        </a:p>
      </dgm:t>
    </dgm:pt>
    <dgm:pt modelId="{101CA63A-B558-4B92-BFA2-5721DCEDE48D}" type="pres">
      <dgm:prSet presAssocID="{74973400-DC26-4139-9465-00D407EEDC17}" presName="parentText" presStyleLbl="node1" presStyleIdx="0" presStyleCnt="2">
        <dgm:presLayoutVars>
          <dgm:chMax val="0"/>
          <dgm:bulletEnabled val="1"/>
        </dgm:presLayoutVars>
      </dgm:prSet>
      <dgm:spPr/>
      <dgm:t>
        <a:bodyPr/>
        <a:lstStyle/>
        <a:p>
          <a:endParaRPr lang="en-US"/>
        </a:p>
      </dgm:t>
    </dgm:pt>
    <dgm:pt modelId="{3CB4B981-35FE-4C0D-9AC1-1D2DF734CF14}" type="pres">
      <dgm:prSet presAssocID="{74973400-DC26-4139-9465-00D407EEDC17}" presName="negativeSpace" presStyleCnt="0"/>
      <dgm:spPr/>
    </dgm:pt>
    <dgm:pt modelId="{F3D24DFF-7F6F-4EE1-BE9C-757C83FD4595}" type="pres">
      <dgm:prSet presAssocID="{74973400-DC26-4139-9465-00D407EEDC17}" presName="childText" presStyleLbl="conFgAcc1" presStyleIdx="0" presStyleCnt="2">
        <dgm:presLayoutVars>
          <dgm:bulletEnabled val="1"/>
        </dgm:presLayoutVars>
      </dgm:prSet>
      <dgm:spPr/>
      <dgm:t>
        <a:bodyPr/>
        <a:lstStyle/>
        <a:p>
          <a:endParaRPr lang="en-US"/>
        </a:p>
      </dgm:t>
    </dgm:pt>
    <dgm:pt modelId="{C4515391-3690-4903-9C8C-96370C2667C1}" type="pres">
      <dgm:prSet presAssocID="{CBC2E926-6192-45CF-B2AE-2A099AE7BDC1}" presName="spaceBetweenRectangles" presStyleCnt="0"/>
      <dgm:spPr/>
    </dgm:pt>
    <dgm:pt modelId="{6C792917-C9BA-4D14-ADF4-A5AA1302BF81}" type="pres">
      <dgm:prSet presAssocID="{AB3F9866-1E37-475E-9C5E-6C0652362F62}" presName="parentLin" presStyleCnt="0"/>
      <dgm:spPr/>
    </dgm:pt>
    <dgm:pt modelId="{08BE3237-74CD-4404-B88A-5EC43B303C2C}" type="pres">
      <dgm:prSet presAssocID="{AB3F9866-1E37-475E-9C5E-6C0652362F62}" presName="parentLeftMargin" presStyleLbl="node1" presStyleIdx="0" presStyleCnt="2"/>
      <dgm:spPr/>
      <dgm:t>
        <a:bodyPr/>
        <a:lstStyle/>
        <a:p>
          <a:endParaRPr lang="en-US"/>
        </a:p>
      </dgm:t>
    </dgm:pt>
    <dgm:pt modelId="{F16C3606-7FB1-43D8-8D6C-423BE34E2F19}" type="pres">
      <dgm:prSet presAssocID="{AB3F9866-1E37-475E-9C5E-6C0652362F62}" presName="parentText" presStyleLbl="node1" presStyleIdx="1" presStyleCnt="2">
        <dgm:presLayoutVars>
          <dgm:chMax val="0"/>
          <dgm:bulletEnabled val="1"/>
        </dgm:presLayoutVars>
      </dgm:prSet>
      <dgm:spPr/>
      <dgm:t>
        <a:bodyPr/>
        <a:lstStyle/>
        <a:p>
          <a:endParaRPr lang="en-US"/>
        </a:p>
      </dgm:t>
    </dgm:pt>
    <dgm:pt modelId="{A353E483-67CF-454E-8013-008A60D76565}" type="pres">
      <dgm:prSet presAssocID="{AB3F9866-1E37-475E-9C5E-6C0652362F62}" presName="negativeSpace" presStyleCnt="0"/>
      <dgm:spPr/>
    </dgm:pt>
    <dgm:pt modelId="{EAF0E180-AF94-4978-B11B-F055D25D7ECE}" type="pres">
      <dgm:prSet presAssocID="{AB3F9866-1E37-475E-9C5E-6C0652362F62}" presName="childText" presStyleLbl="conFgAcc1" presStyleIdx="1" presStyleCnt="2">
        <dgm:presLayoutVars>
          <dgm:bulletEnabled val="1"/>
        </dgm:presLayoutVars>
      </dgm:prSet>
      <dgm:spPr/>
      <dgm:t>
        <a:bodyPr/>
        <a:lstStyle/>
        <a:p>
          <a:endParaRPr lang="en-US"/>
        </a:p>
      </dgm:t>
    </dgm:pt>
  </dgm:ptLst>
  <dgm:cxnLst>
    <dgm:cxn modelId="{1AAF09B2-A6EF-4517-AA66-9B56B37778D1}" type="presOf" srcId="{74973400-DC26-4139-9465-00D407EEDC17}" destId="{662E6CFA-5D30-464D-822E-712D16040AE8}" srcOrd="0" destOrd="0" presId="urn:microsoft.com/office/officeart/2005/8/layout/list1"/>
    <dgm:cxn modelId="{9870EA29-D39D-4929-AA97-97D2C1B45E11}" type="presOf" srcId="{916AC04B-DE7A-472A-8040-7FB2F3731B92}" destId="{EAF0E180-AF94-4978-B11B-F055D25D7ECE}" srcOrd="0" destOrd="3" presId="urn:microsoft.com/office/officeart/2005/8/layout/list1"/>
    <dgm:cxn modelId="{D1EC7092-021D-4A56-BD4F-014F2520E099}" srcId="{74973400-DC26-4139-9465-00D407EEDC17}" destId="{0BD3D43F-13C0-4B29-B0C4-C0E0DB6DDF19}" srcOrd="1" destOrd="0" parTransId="{E7AA26BF-DFF3-420E-B25F-3703D2863050}" sibTransId="{3595C5E9-C723-42A9-BCB7-F6CA200E7B57}"/>
    <dgm:cxn modelId="{477C79F0-C0AD-4E08-9573-0039305AE494}" srcId="{AB3F9866-1E37-475E-9C5E-6C0652362F62}" destId="{916AC04B-DE7A-472A-8040-7FB2F3731B92}" srcOrd="3" destOrd="0" parTransId="{864E3FA0-F789-4E20-8DF9-88680F9FCBF3}" sibTransId="{84D1D3EB-0C56-4C2F-BBF8-E0C5273EDB44}"/>
    <dgm:cxn modelId="{04B1DA76-67B4-4194-9B93-AC51A2F6A2F8}" type="presOf" srcId="{74973400-DC26-4139-9465-00D407EEDC17}" destId="{101CA63A-B558-4B92-BFA2-5721DCEDE48D}" srcOrd="1" destOrd="0" presId="urn:microsoft.com/office/officeart/2005/8/layout/list1"/>
    <dgm:cxn modelId="{0D0F1DCA-563B-49F6-A226-9A3E474EAF20}" type="presOf" srcId="{98794C8B-B889-44A5-8D31-C14B7F33DFBE}" destId="{F3D24DFF-7F6F-4EE1-BE9C-757C83FD4595}" srcOrd="0" destOrd="0" presId="urn:microsoft.com/office/officeart/2005/8/layout/list1"/>
    <dgm:cxn modelId="{076BDC53-FC0F-477F-B2EC-501472A28E69}" srcId="{AB3F9866-1E37-475E-9C5E-6C0652362F62}" destId="{29256E16-7823-4E0E-A42A-9A65934D4665}" srcOrd="1" destOrd="0" parTransId="{6D269892-301C-43BD-A861-5049249221EC}" sibTransId="{44467EE7-DB8D-4F92-9E29-E56F3A63B05C}"/>
    <dgm:cxn modelId="{CAC04288-5213-47C8-92DC-4378094671BD}" srcId="{AB3F9866-1E37-475E-9C5E-6C0652362F62}" destId="{0C38FCC3-FAFB-4D71-AB42-6A35BA40F547}" srcOrd="0" destOrd="0" parTransId="{38082B52-8784-4EB7-8F43-B130070D2408}" sibTransId="{D53CDAE7-F6A3-4818-9C4C-27AC6524FC66}"/>
    <dgm:cxn modelId="{C50AE8A7-9393-4194-8D08-039CD046576F}" srcId="{78C1BAB6-6DBF-46B5-99B9-6A82EB62A1BC}" destId="{AB3F9866-1E37-475E-9C5E-6C0652362F62}" srcOrd="1" destOrd="0" parTransId="{1CF8D6CD-4F62-4D2A-9BF2-22A7755249C3}" sibTransId="{71CEB4A7-3FF1-4077-B9DB-F59AF728A4E6}"/>
    <dgm:cxn modelId="{882B81CB-7AF9-4DB7-9904-587E3986A62F}" type="presOf" srcId="{29256E16-7823-4E0E-A42A-9A65934D4665}" destId="{EAF0E180-AF94-4978-B11B-F055D25D7ECE}" srcOrd="0" destOrd="1" presId="urn:microsoft.com/office/officeart/2005/8/layout/list1"/>
    <dgm:cxn modelId="{295B21B8-6296-44DA-A7B6-EFB1188E3CA2}" srcId="{78C1BAB6-6DBF-46B5-99B9-6A82EB62A1BC}" destId="{74973400-DC26-4139-9465-00D407EEDC17}" srcOrd="0" destOrd="0" parTransId="{567445E4-3E74-4A84-9DDC-F2CAF136C54F}" sibTransId="{CBC2E926-6192-45CF-B2AE-2A099AE7BDC1}"/>
    <dgm:cxn modelId="{98A635D3-839A-4B00-878D-400EA2AF0CB6}" type="presOf" srcId="{0BD3D43F-13C0-4B29-B0C4-C0E0DB6DDF19}" destId="{F3D24DFF-7F6F-4EE1-BE9C-757C83FD4595}" srcOrd="0" destOrd="1" presId="urn:microsoft.com/office/officeart/2005/8/layout/list1"/>
    <dgm:cxn modelId="{AF5A7FA2-4A30-4F7C-B317-5126938678BC}" type="presOf" srcId="{AB3F9866-1E37-475E-9C5E-6C0652362F62}" destId="{08BE3237-74CD-4404-B88A-5EC43B303C2C}" srcOrd="0" destOrd="0" presId="urn:microsoft.com/office/officeart/2005/8/layout/list1"/>
    <dgm:cxn modelId="{4267E98C-1805-4BA7-BD71-24DCD15FB7D1}" type="presOf" srcId="{5D0C67E9-0C0E-4238-B2A9-130EBFADB963}" destId="{EAF0E180-AF94-4978-B11B-F055D25D7ECE}" srcOrd="0" destOrd="2" presId="urn:microsoft.com/office/officeart/2005/8/layout/list1"/>
    <dgm:cxn modelId="{839055CB-47A3-4D02-9754-1174CC551A9B}" type="presOf" srcId="{78C1BAB6-6DBF-46B5-99B9-6A82EB62A1BC}" destId="{1C9DC275-5783-421A-83EE-76A8885D969A}" srcOrd="0" destOrd="0" presId="urn:microsoft.com/office/officeart/2005/8/layout/list1"/>
    <dgm:cxn modelId="{90444598-B7AD-4F2F-B29C-DCFAC67F4FB3}" srcId="{AB3F9866-1E37-475E-9C5E-6C0652362F62}" destId="{5D0C67E9-0C0E-4238-B2A9-130EBFADB963}" srcOrd="2" destOrd="0" parTransId="{5373DC49-E6C5-4F9E-8DEF-A583CC8FEB1A}" sibTransId="{441E6DC9-A2AD-486B-9606-38D3457032E7}"/>
    <dgm:cxn modelId="{80AE9695-2B87-46BB-B5A0-7022DA790081}" type="presOf" srcId="{0C38FCC3-FAFB-4D71-AB42-6A35BA40F547}" destId="{EAF0E180-AF94-4978-B11B-F055D25D7ECE}" srcOrd="0" destOrd="0" presId="urn:microsoft.com/office/officeart/2005/8/layout/list1"/>
    <dgm:cxn modelId="{7347FC69-E889-45CD-827E-9FB99D21F48F}" type="presOf" srcId="{AB3F9866-1E37-475E-9C5E-6C0652362F62}" destId="{F16C3606-7FB1-43D8-8D6C-423BE34E2F19}" srcOrd="1" destOrd="0" presId="urn:microsoft.com/office/officeart/2005/8/layout/list1"/>
    <dgm:cxn modelId="{F746A0A6-49D2-4542-983E-C238294D8961}" srcId="{74973400-DC26-4139-9465-00D407EEDC17}" destId="{98794C8B-B889-44A5-8D31-C14B7F33DFBE}" srcOrd="0" destOrd="0" parTransId="{3C142AE9-0B0B-4344-AB61-6AF3E95679B3}" sibTransId="{B2A3B2CC-1C30-4CE2-BD10-3FB8AF22D44F}"/>
    <dgm:cxn modelId="{F627EB4E-B61A-4FED-AE86-714385A92B03}" type="presParOf" srcId="{1C9DC275-5783-421A-83EE-76A8885D969A}" destId="{B507102E-CAB2-4BB7-AB4B-7EA1296351F7}" srcOrd="0" destOrd="0" presId="urn:microsoft.com/office/officeart/2005/8/layout/list1"/>
    <dgm:cxn modelId="{A9B54DBC-BA5F-44E2-8AD1-8FEF63CF33BC}" type="presParOf" srcId="{B507102E-CAB2-4BB7-AB4B-7EA1296351F7}" destId="{662E6CFA-5D30-464D-822E-712D16040AE8}" srcOrd="0" destOrd="0" presId="urn:microsoft.com/office/officeart/2005/8/layout/list1"/>
    <dgm:cxn modelId="{33D494D4-E037-4B91-A7B1-673C86B2F4B6}" type="presParOf" srcId="{B507102E-CAB2-4BB7-AB4B-7EA1296351F7}" destId="{101CA63A-B558-4B92-BFA2-5721DCEDE48D}" srcOrd="1" destOrd="0" presId="urn:microsoft.com/office/officeart/2005/8/layout/list1"/>
    <dgm:cxn modelId="{8E8643B6-F1F9-4434-82AD-E38BA089E9F4}" type="presParOf" srcId="{1C9DC275-5783-421A-83EE-76A8885D969A}" destId="{3CB4B981-35FE-4C0D-9AC1-1D2DF734CF14}" srcOrd="1" destOrd="0" presId="urn:microsoft.com/office/officeart/2005/8/layout/list1"/>
    <dgm:cxn modelId="{F997BE3B-CD8D-4C76-834F-BA0354E4CEF0}" type="presParOf" srcId="{1C9DC275-5783-421A-83EE-76A8885D969A}" destId="{F3D24DFF-7F6F-4EE1-BE9C-757C83FD4595}" srcOrd="2" destOrd="0" presId="urn:microsoft.com/office/officeart/2005/8/layout/list1"/>
    <dgm:cxn modelId="{92A869DE-942B-401D-A60F-EDAB3E49732B}" type="presParOf" srcId="{1C9DC275-5783-421A-83EE-76A8885D969A}" destId="{C4515391-3690-4903-9C8C-96370C2667C1}" srcOrd="3" destOrd="0" presId="urn:microsoft.com/office/officeart/2005/8/layout/list1"/>
    <dgm:cxn modelId="{A30BAB46-0D20-4449-B955-26E461D6BD70}" type="presParOf" srcId="{1C9DC275-5783-421A-83EE-76A8885D969A}" destId="{6C792917-C9BA-4D14-ADF4-A5AA1302BF81}" srcOrd="4" destOrd="0" presId="urn:microsoft.com/office/officeart/2005/8/layout/list1"/>
    <dgm:cxn modelId="{848BF380-1185-4BFD-B964-757DB97E61C9}" type="presParOf" srcId="{6C792917-C9BA-4D14-ADF4-A5AA1302BF81}" destId="{08BE3237-74CD-4404-B88A-5EC43B303C2C}" srcOrd="0" destOrd="0" presId="urn:microsoft.com/office/officeart/2005/8/layout/list1"/>
    <dgm:cxn modelId="{31A24594-9F5C-4EE5-A95A-F9784BF5643E}" type="presParOf" srcId="{6C792917-C9BA-4D14-ADF4-A5AA1302BF81}" destId="{F16C3606-7FB1-43D8-8D6C-423BE34E2F19}" srcOrd="1" destOrd="0" presId="urn:microsoft.com/office/officeart/2005/8/layout/list1"/>
    <dgm:cxn modelId="{C9E67E0B-A432-43E9-BC06-FCCE1F0B75C5}" type="presParOf" srcId="{1C9DC275-5783-421A-83EE-76A8885D969A}" destId="{A353E483-67CF-454E-8013-008A60D76565}" srcOrd="5" destOrd="0" presId="urn:microsoft.com/office/officeart/2005/8/layout/list1"/>
    <dgm:cxn modelId="{E00B602A-1994-4AB2-AA30-D5E75683C39E}" type="presParOf" srcId="{1C9DC275-5783-421A-83EE-76A8885D969A}" destId="{EAF0E180-AF94-4978-B11B-F055D25D7ECE}" srcOrd="6" destOrd="0" presId="urn:microsoft.com/office/officeart/2005/8/layout/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971F8EB5-7ED1-46F5-A62E-FD7F95ECF12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9D2E09DD-984A-4C72-B082-D6D405C16FA6}">
      <dgm:prSet phldrT="[Text]" custT="1"/>
      <dgm:spPr/>
      <dgm:t>
        <a:bodyPr/>
        <a:lstStyle/>
        <a:p>
          <a:r>
            <a:rPr lang="vi-VN" sz="2400" dirty="0" smtClean="0">
              <a:latin typeface="Times New Roman" panose="02020603050405020304" pitchFamily="18" charset="0"/>
              <a:cs typeface="Times New Roman" panose="02020603050405020304" pitchFamily="18" charset="0"/>
            </a:rPr>
            <a:t>Quyết định kế hoạch phát triển kinh tế - xã hội dài hạn, trung hạn và hằng năm của tỉnh; quy hoạch, kế hoạch phát triển các ngành, lĩnh vực trên địa bàn tỉnh trong phạm vi được phân quyền;</a:t>
          </a:r>
          <a:endParaRPr lang="en-US" sz="2400" b="0" dirty="0">
            <a:latin typeface="Times New Roman" panose="02020603050405020304" pitchFamily="18" charset="0"/>
            <a:cs typeface="Times New Roman" panose="02020603050405020304" pitchFamily="18" charset="0"/>
          </a:endParaRPr>
        </a:p>
      </dgm:t>
    </dgm:pt>
    <dgm:pt modelId="{7FA95EC0-B6A0-431B-BCDC-4CC1C96015F4}" type="parTrans" cxnId="{0E2FD036-C411-43BA-8565-843902B0EBA7}">
      <dgm:prSet/>
      <dgm:spPr/>
      <dgm:t>
        <a:bodyPr/>
        <a:lstStyle/>
        <a:p>
          <a:endParaRPr lang="en-US"/>
        </a:p>
      </dgm:t>
    </dgm:pt>
    <dgm:pt modelId="{ADDB4925-A3FA-4C9D-80AC-D32DED99C567}" type="sibTrans" cxnId="{0E2FD036-C411-43BA-8565-843902B0EBA7}">
      <dgm:prSet/>
      <dgm:spPr/>
      <dgm:t>
        <a:bodyPr/>
        <a:lstStyle/>
        <a:p>
          <a:endParaRPr lang="en-US"/>
        </a:p>
      </dgm:t>
    </dgm:pt>
    <dgm:pt modelId="{65FC5854-1F9A-450A-92FD-FD0A44546E6F}">
      <dgm:prSet phldrT="[Text]" custT="1"/>
      <dgm:spPr/>
      <dgm:t>
        <a:bodyPr/>
        <a:lstStyle/>
        <a:p>
          <a:r>
            <a:rPr lang="vi-VN" sz="2400" dirty="0" smtClean="0">
              <a:latin typeface="+mj-lt"/>
            </a:rPr>
            <a:t>Quyết định dự toán thu </a:t>
          </a:r>
          <a:r>
            <a:rPr lang="en-US" sz="2400" dirty="0" smtClean="0">
              <a:latin typeface="+mj-lt"/>
            </a:rPr>
            <a:t>NSNN</a:t>
          </a:r>
          <a:r>
            <a:rPr lang="vi-VN" sz="2400" dirty="0" smtClean="0">
              <a:latin typeface="+mj-lt"/>
            </a:rPr>
            <a:t> trên địa bàn; dự toán thu, chi </a:t>
          </a:r>
          <a:r>
            <a:rPr lang="en-US" sz="2400" dirty="0" smtClean="0">
              <a:latin typeface="Times New Roman" panose="02020603050405020304" pitchFamily="18" charset="0"/>
              <a:cs typeface="Times New Roman" panose="02020603050405020304" pitchFamily="18" charset="0"/>
            </a:rPr>
            <a:t>NSĐP</a:t>
          </a:r>
          <a:r>
            <a:rPr lang="vi-VN" sz="2400" dirty="0" smtClean="0">
              <a:latin typeface="Times New Roman" panose="02020603050405020304" pitchFamily="18" charset="0"/>
              <a:cs typeface="Times New Roman" panose="02020603050405020304" pitchFamily="18" charset="0"/>
            </a:rPr>
            <a:t> </a:t>
          </a:r>
          <a:r>
            <a:rPr lang="vi-VN" sz="2400" dirty="0" smtClean="0">
              <a:latin typeface="+mj-lt"/>
            </a:rPr>
            <a:t>và phân bổ dự toán ngân sách cấp mình; điều chỉnh dự toán </a:t>
          </a:r>
          <a:r>
            <a:rPr lang="en-US" sz="2400" dirty="0" smtClean="0">
              <a:latin typeface="Times New Roman" panose="02020603050405020304" pitchFamily="18" charset="0"/>
              <a:cs typeface="Times New Roman" panose="02020603050405020304" pitchFamily="18" charset="0"/>
            </a:rPr>
            <a:t>NSĐP</a:t>
          </a:r>
          <a:r>
            <a:rPr lang="vi-VN" sz="2400" dirty="0" smtClean="0">
              <a:latin typeface="Times New Roman" panose="02020603050405020304" pitchFamily="18" charset="0"/>
              <a:cs typeface="Times New Roman" panose="02020603050405020304" pitchFamily="18" charset="0"/>
            </a:rPr>
            <a:t> </a:t>
          </a:r>
          <a:r>
            <a:rPr lang="vi-VN" sz="2400" dirty="0" smtClean="0">
              <a:latin typeface="+mj-lt"/>
            </a:rPr>
            <a:t>trong trường hợp cần thiết; phê chuẩn quyết toán </a:t>
          </a:r>
          <a:r>
            <a:rPr lang="en-US" sz="2400" dirty="0" smtClean="0">
              <a:latin typeface="Times New Roman" panose="02020603050405020304" pitchFamily="18" charset="0"/>
              <a:cs typeface="Times New Roman" panose="02020603050405020304" pitchFamily="18" charset="0"/>
            </a:rPr>
            <a:t>NSĐP</a:t>
          </a:r>
          <a:r>
            <a:rPr lang="vi-VN" sz="2400" dirty="0" smtClean="0">
              <a:latin typeface="+mj-lt"/>
            </a:rPr>
            <a:t>. Quyết định chủ trương đầu tư, chương trình dự án của tỉnh theo quy định của pháp luật</a:t>
          </a:r>
          <a:r>
            <a:rPr lang="en-US" sz="2400" dirty="0" smtClean="0">
              <a:latin typeface="+mj-lt"/>
            </a:rPr>
            <a:t>…</a:t>
          </a:r>
          <a:r>
            <a:rPr lang="vi-VN" sz="2400" dirty="0" smtClean="0">
              <a:latin typeface="+mj-lt"/>
            </a:rPr>
            <a:t>;</a:t>
          </a:r>
          <a:endParaRPr lang="en-US" sz="2400" b="0" dirty="0">
            <a:latin typeface="+mj-lt"/>
            <a:cs typeface="Times New Roman" panose="02020603050405020304" pitchFamily="18" charset="0"/>
          </a:endParaRPr>
        </a:p>
      </dgm:t>
    </dgm:pt>
    <dgm:pt modelId="{2236BB17-8E36-4D4F-B341-B2E57CA11A97}" type="parTrans" cxnId="{90DEAA35-DE57-40EA-926E-D37256EAD7A4}">
      <dgm:prSet/>
      <dgm:spPr/>
      <dgm:t>
        <a:bodyPr/>
        <a:lstStyle/>
        <a:p>
          <a:endParaRPr lang="en-US"/>
        </a:p>
      </dgm:t>
    </dgm:pt>
    <dgm:pt modelId="{0527F086-20B2-4138-9127-2E899CD8031B}" type="sibTrans" cxnId="{90DEAA35-DE57-40EA-926E-D37256EAD7A4}">
      <dgm:prSet/>
      <dgm:spPr/>
      <dgm:t>
        <a:bodyPr/>
        <a:lstStyle/>
        <a:p>
          <a:endParaRPr lang="en-US"/>
        </a:p>
      </dgm:t>
    </dgm:pt>
    <dgm:pt modelId="{A1E96EC5-4AC6-4675-A675-7026BF79FC60}" type="pres">
      <dgm:prSet presAssocID="{971F8EB5-7ED1-46F5-A62E-FD7F95ECF125}" presName="linear" presStyleCnt="0">
        <dgm:presLayoutVars>
          <dgm:animLvl val="lvl"/>
          <dgm:resizeHandles val="exact"/>
        </dgm:presLayoutVars>
      </dgm:prSet>
      <dgm:spPr/>
      <dgm:t>
        <a:bodyPr/>
        <a:lstStyle/>
        <a:p>
          <a:endParaRPr lang="en-US"/>
        </a:p>
      </dgm:t>
    </dgm:pt>
    <dgm:pt modelId="{6EE80AF2-CB09-41E7-A284-49D0763C1FF2}" type="pres">
      <dgm:prSet presAssocID="{9D2E09DD-984A-4C72-B082-D6D405C16FA6}" presName="parentText" presStyleLbl="node1" presStyleIdx="0" presStyleCnt="2" custScaleY="97436" custLinFactY="-5673" custLinFactNeighborY="-100000">
        <dgm:presLayoutVars>
          <dgm:chMax val="0"/>
          <dgm:bulletEnabled val="1"/>
        </dgm:presLayoutVars>
      </dgm:prSet>
      <dgm:spPr/>
      <dgm:t>
        <a:bodyPr/>
        <a:lstStyle/>
        <a:p>
          <a:endParaRPr lang="en-US"/>
        </a:p>
      </dgm:t>
    </dgm:pt>
    <dgm:pt modelId="{84C5B41F-D4FD-48FA-9004-71C59BEFC2DD}" type="pres">
      <dgm:prSet presAssocID="{ADDB4925-A3FA-4C9D-80AC-D32DED99C567}" presName="spacer" presStyleCnt="0"/>
      <dgm:spPr/>
    </dgm:pt>
    <dgm:pt modelId="{BC5A67E2-1E7A-431D-B159-36FBC6B74319}" type="pres">
      <dgm:prSet presAssocID="{65FC5854-1F9A-450A-92FD-FD0A44546E6F}" presName="parentText" presStyleLbl="node1" presStyleIdx="1" presStyleCnt="2" custLinFactY="-11105" custLinFactNeighborY="-100000">
        <dgm:presLayoutVars>
          <dgm:chMax val="0"/>
          <dgm:bulletEnabled val="1"/>
        </dgm:presLayoutVars>
      </dgm:prSet>
      <dgm:spPr/>
      <dgm:t>
        <a:bodyPr/>
        <a:lstStyle/>
        <a:p>
          <a:endParaRPr lang="en-US"/>
        </a:p>
      </dgm:t>
    </dgm:pt>
  </dgm:ptLst>
  <dgm:cxnLst>
    <dgm:cxn modelId="{0E2FD036-C411-43BA-8565-843902B0EBA7}" srcId="{971F8EB5-7ED1-46F5-A62E-FD7F95ECF125}" destId="{9D2E09DD-984A-4C72-B082-D6D405C16FA6}" srcOrd="0" destOrd="0" parTransId="{7FA95EC0-B6A0-431B-BCDC-4CC1C96015F4}" sibTransId="{ADDB4925-A3FA-4C9D-80AC-D32DED99C567}"/>
    <dgm:cxn modelId="{DC4A4FCA-3E97-4BCB-BCF0-2D794A868F6B}" type="presOf" srcId="{971F8EB5-7ED1-46F5-A62E-FD7F95ECF125}" destId="{A1E96EC5-4AC6-4675-A675-7026BF79FC60}" srcOrd="0" destOrd="0" presId="urn:microsoft.com/office/officeart/2005/8/layout/vList2"/>
    <dgm:cxn modelId="{615B205E-D2CE-4CA7-B0F3-BB63D8340365}" type="presOf" srcId="{9D2E09DD-984A-4C72-B082-D6D405C16FA6}" destId="{6EE80AF2-CB09-41E7-A284-49D0763C1FF2}" srcOrd="0" destOrd="0" presId="urn:microsoft.com/office/officeart/2005/8/layout/vList2"/>
    <dgm:cxn modelId="{90DEAA35-DE57-40EA-926E-D37256EAD7A4}" srcId="{971F8EB5-7ED1-46F5-A62E-FD7F95ECF125}" destId="{65FC5854-1F9A-450A-92FD-FD0A44546E6F}" srcOrd="1" destOrd="0" parTransId="{2236BB17-8E36-4D4F-B341-B2E57CA11A97}" sibTransId="{0527F086-20B2-4138-9127-2E899CD8031B}"/>
    <dgm:cxn modelId="{7917709A-BA95-46CF-914B-A6029EA1AE6B}" type="presOf" srcId="{65FC5854-1F9A-450A-92FD-FD0A44546E6F}" destId="{BC5A67E2-1E7A-431D-B159-36FBC6B74319}" srcOrd="0" destOrd="0" presId="urn:microsoft.com/office/officeart/2005/8/layout/vList2"/>
    <dgm:cxn modelId="{7D0242DF-1DB4-47A4-962F-579530D2DAB4}" type="presParOf" srcId="{A1E96EC5-4AC6-4675-A675-7026BF79FC60}" destId="{6EE80AF2-CB09-41E7-A284-49D0763C1FF2}" srcOrd="0" destOrd="0" presId="urn:microsoft.com/office/officeart/2005/8/layout/vList2"/>
    <dgm:cxn modelId="{E7B06CB6-F6CB-42CD-963D-229F4B1C05FC}" type="presParOf" srcId="{A1E96EC5-4AC6-4675-A675-7026BF79FC60}" destId="{84C5B41F-D4FD-48FA-9004-71C59BEFC2DD}" srcOrd="1" destOrd="0" presId="urn:microsoft.com/office/officeart/2005/8/layout/vList2"/>
    <dgm:cxn modelId="{72905100-2239-4E47-9977-DF4483FF6C6F}" type="presParOf" srcId="{A1E96EC5-4AC6-4675-A675-7026BF79FC60}" destId="{BC5A67E2-1E7A-431D-B159-36FBC6B74319}" srcOrd="2"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71F8EB5-7ED1-46F5-A62E-FD7F95ECF125}"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59232054-9A2F-493D-9873-3ED915BC7245}">
      <dgm:prSet custT="1"/>
      <dgm:spPr/>
      <dgm:t>
        <a:bodyPr/>
        <a:lstStyle/>
        <a:p>
          <a:r>
            <a:rPr lang="vi-VN" sz="2400" dirty="0" smtClean="0">
              <a:latin typeface="Times New Roman" panose="02020603050405020304" pitchFamily="18" charset="0"/>
              <a:cs typeface="Times New Roman" panose="02020603050405020304" pitchFamily="18" charset="0"/>
            </a:rPr>
            <a:t>a) Thông qua kế hoạch phát triển kinh tế - xã hội trung hạn và hằng năm của huyện, quy hoạch, kế hoạch sử dụng đất của huyện trước khi trình Ủy ban nhân dân cấp tỉnh phê duyệt;</a:t>
          </a:r>
          <a:endParaRPr lang="en-US" sz="2400" b="0" dirty="0">
            <a:latin typeface="Times New Roman" panose="02020603050405020304" pitchFamily="18" charset="0"/>
            <a:cs typeface="Times New Roman" panose="02020603050405020304" pitchFamily="18" charset="0"/>
          </a:endParaRPr>
        </a:p>
      </dgm:t>
    </dgm:pt>
    <dgm:pt modelId="{B02D70CD-2E75-4DE9-9F03-264BF50B687E}" type="parTrans" cxnId="{AAAC9C5A-1441-4959-B842-D94A27401C2D}">
      <dgm:prSet/>
      <dgm:spPr/>
      <dgm:t>
        <a:bodyPr/>
        <a:lstStyle/>
        <a:p>
          <a:endParaRPr lang="en-US"/>
        </a:p>
      </dgm:t>
    </dgm:pt>
    <dgm:pt modelId="{F9F00CF2-7DF2-49D6-867A-F098BB78D90E}" type="sibTrans" cxnId="{AAAC9C5A-1441-4959-B842-D94A27401C2D}">
      <dgm:prSet/>
      <dgm:spPr/>
      <dgm:t>
        <a:bodyPr/>
        <a:lstStyle/>
        <a:p>
          <a:endParaRPr lang="en-US"/>
        </a:p>
      </dgm:t>
    </dgm:pt>
    <dgm:pt modelId="{435133CC-021C-441E-8C69-D2A2D97843ED}">
      <dgm:prSet custT="1"/>
      <dgm:spPr/>
      <dgm:t>
        <a:bodyPr/>
        <a:lstStyle/>
        <a:p>
          <a:pPr algn="just"/>
          <a:r>
            <a:rPr lang="en-US" sz="2400" dirty="0" smtClean="0">
              <a:latin typeface="Times New Roman" panose="02020603050405020304" pitchFamily="18" charset="0"/>
              <a:cs typeface="Times New Roman" panose="02020603050405020304" pitchFamily="18" charset="0"/>
            </a:rPr>
            <a:t>b</a:t>
          </a:r>
          <a:r>
            <a:rPr lang="vi-VN" sz="1800" dirty="0" smtClean="0"/>
            <a:t>) </a:t>
          </a:r>
          <a:r>
            <a:rPr lang="vi-VN" sz="2400" dirty="0" smtClean="0">
              <a:latin typeface="Times New Roman" panose="02020603050405020304" pitchFamily="18" charset="0"/>
              <a:cs typeface="Times New Roman" panose="02020603050405020304" pitchFamily="18" charset="0"/>
            </a:rPr>
            <a:t>Quyết định dự toán thu ngân sách nhà nước trên địa bàn; dự toán thu, chi ngân sách địa phương và phân bổ dự toán ngân sách huyện; điều chỉnh dự toán ngân sách địa phương trong trường hợp cần thiết; phê chuẩn quyết toán ngân sách địa phương. Quyết định chủ trương đầu tư chương trình, dự án của huyện theo quy định của pháp luật;</a:t>
          </a:r>
          <a:r>
            <a:rPr lang="en-US" sz="2400" dirty="0" smtClean="0">
              <a:latin typeface="Times New Roman" panose="02020603050405020304" pitchFamily="18" charset="0"/>
              <a:cs typeface="Times New Roman" panose="02020603050405020304" pitchFamily="18" charset="0"/>
            </a:rPr>
            <a:t>…</a:t>
          </a:r>
          <a:endParaRPr lang="en-US" sz="2400" b="0" dirty="0">
            <a:latin typeface="Times New Roman" panose="02020603050405020304" pitchFamily="18" charset="0"/>
            <a:cs typeface="Times New Roman" panose="02020603050405020304" pitchFamily="18" charset="0"/>
          </a:endParaRPr>
        </a:p>
      </dgm:t>
    </dgm:pt>
    <dgm:pt modelId="{2980F84D-3C00-41F6-B26D-ADF075D603D4}" type="sibTrans" cxnId="{C12483F6-DA82-4061-8648-41143B233EC6}">
      <dgm:prSet/>
      <dgm:spPr/>
      <dgm:t>
        <a:bodyPr/>
        <a:lstStyle/>
        <a:p>
          <a:endParaRPr lang="en-US"/>
        </a:p>
      </dgm:t>
    </dgm:pt>
    <dgm:pt modelId="{2C84F5B1-67F6-4DBC-9A13-2F95A2E92D36}" type="parTrans" cxnId="{C12483F6-DA82-4061-8648-41143B233EC6}">
      <dgm:prSet/>
      <dgm:spPr/>
      <dgm:t>
        <a:bodyPr/>
        <a:lstStyle/>
        <a:p>
          <a:endParaRPr lang="en-US"/>
        </a:p>
      </dgm:t>
    </dgm:pt>
    <dgm:pt modelId="{A1E96EC5-4AC6-4675-A675-7026BF79FC60}" type="pres">
      <dgm:prSet presAssocID="{971F8EB5-7ED1-46F5-A62E-FD7F95ECF125}" presName="linear" presStyleCnt="0">
        <dgm:presLayoutVars>
          <dgm:animLvl val="lvl"/>
          <dgm:resizeHandles val="exact"/>
        </dgm:presLayoutVars>
      </dgm:prSet>
      <dgm:spPr/>
      <dgm:t>
        <a:bodyPr/>
        <a:lstStyle/>
        <a:p>
          <a:endParaRPr lang="en-US"/>
        </a:p>
      </dgm:t>
    </dgm:pt>
    <dgm:pt modelId="{87EB7DA7-CD45-4421-AAC8-1798D50696D9}" type="pres">
      <dgm:prSet presAssocID="{59232054-9A2F-493D-9873-3ED915BC7245}" presName="parentText" presStyleLbl="node1" presStyleIdx="0" presStyleCnt="2" custScaleY="71114" custLinFactY="-58785" custLinFactNeighborX="-751" custLinFactNeighborY="-100000">
        <dgm:presLayoutVars>
          <dgm:chMax val="0"/>
          <dgm:bulletEnabled val="1"/>
        </dgm:presLayoutVars>
      </dgm:prSet>
      <dgm:spPr/>
      <dgm:t>
        <a:bodyPr/>
        <a:lstStyle/>
        <a:p>
          <a:endParaRPr lang="en-US"/>
        </a:p>
      </dgm:t>
    </dgm:pt>
    <dgm:pt modelId="{BFE78597-31F7-43D8-94D3-3F06CB44A1FF}" type="pres">
      <dgm:prSet presAssocID="{F9F00CF2-7DF2-49D6-867A-F098BB78D90E}" presName="spacer" presStyleCnt="0"/>
      <dgm:spPr/>
    </dgm:pt>
    <dgm:pt modelId="{004CF906-09CD-4F10-B327-697FF4A297FE}" type="pres">
      <dgm:prSet presAssocID="{435133CC-021C-441E-8C69-D2A2D97843ED}" presName="parentText" presStyleLbl="node1" presStyleIdx="1" presStyleCnt="2" custScaleY="100147" custLinFactY="-9055" custLinFactNeighborY="-100000">
        <dgm:presLayoutVars>
          <dgm:chMax val="0"/>
          <dgm:bulletEnabled val="1"/>
        </dgm:presLayoutVars>
      </dgm:prSet>
      <dgm:spPr/>
      <dgm:t>
        <a:bodyPr/>
        <a:lstStyle/>
        <a:p>
          <a:endParaRPr lang="en-US"/>
        </a:p>
      </dgm:t>
    </dgm:pt>
  </dgm:ptLst>
  <dgm:cxnLst>
    <dgm:cxn modelId="{1D116BDF-75CF-4EC9-9AB0-0ABCC260C2C2}" type="presOf" srcId="{435133CC-021C-441E-8C69-D2A2D97843ED}" destId="{004CF906-09CD-4F10-B327-697FF4A297FE}" srcOrd="0" destOrd="0" presId="urn:microsoft.com/office/officeart/2005/8/layout/vList2"/>
    <dgm:cxn modelId="{AAAC9C5A-1441-4959-B842-D94A27401C2D}" srcId="{971F8EB5-7ED1-46F5-A62E-FD7F95ECF125}" destId="{59232054-9A2F-493D-9873-3ED915BC7245}" srcOrd="0" destOrd="0" parTransId="{B02D70CD-2E75-4DE9-9F03-264BF50B687E}" sibTransId="{F9F00CF2-7DF2-49D6-867A-F098BB78D90E}"/>
    <dgm:cxn modelId="{DC4A4FCA-3E97-4BCB-BCF0-2D794A868F6B}" type="presOf" srcId="{971F8EB5-7ED1-46F5-A62E-FD7F95ECF125}" destId="{A1E96EC5-4AC6-4675-A675-7026BF79FC60}" srcOrd="0" destOrd="0" presId="urn:microsoft.com/office/officeart/2005/8/layout/vList2"/>
    <dgm:cxn modelId="{4F80C595-639A-4C20-ACA7-6AAC7E8F56B4}" type="presOf" srcId="{59232054-9A2F-493D-9873-3ED915BC7245}" destId="{87EB7DA7-CD45-4421-AAC8-1798D50696D9}" srcOrd="0" destOrd="0" presId="urn:microsoft.com/office/officeart/2005/8/layout/vList2"/>
    <dgm:cxn modelId="{C12483F6-DA82-4061-8648-41143B233EC6}" srcId="{971F8EB5-7ED1-46F5-A62E-FD7F95ECF125}" destId="{435133CC-021C-441E-8C69-D2A2D97843ED}" srcOrd="1" destOrd="0" parTransId="{2C84F5B1-67F6-4DBC-9A13-2F95A2E92D36}" sibTransId="{2980F84D-3C00-41F6-B26D-ADF075D603D4}"/>
    <dgm:cxn modelId="{3CE0F9D1-FBE1-41BD-9717-2B23B95D80FF}" type="presParOf" srcId="{A1E96EC5-4AC6-4675-A675-7026BF79FC60}" destId="{87EB7DA7-CD45-4421-AAC8-1798D50696D9}" srcOrd="0" destOrd="0" presId="urn:microsoft.com/office/officeart/2005/8/layout/vList2"/>
    <dgm:cxn modelId="{580D30E9-2725-4ED8-9E07-44F3044610FB}" type="presParOf" srcId="{A1E96EC5-4AC6-4675-A675-7026BF79FC60}" destId="{BFE78597-31F7-43D8-94D3-3F06CB44A1FF}" srcOrd="1" destOrd="0" presId="urn:microsoft.com/office/officeart/2005/8/layout/vList2"/>
    <dgm:cxn modelId="{8D2E6978-9E0A-4D8B-BC97-AF0A540A9C82}" type="presParOf" srcId="{A1E96EC5-4AC6-4675-A675-7026BF79FC60}" destId="{004CF906-09CD-4F10-B327-697FF4A297FE}" srcOrd="2"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6B004B2B-AFA6-411E-B4DD-5BB336F43FD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CE006511-8909-4C6B-A8E4-8D87C2C4567A}">
      <dgm:prSet phldrT="[Text]" custT="1"/>
      <dgm:spPr/>
      <dgm:t>
        <a:bodyPr/>
        <a:lstStyle/>
        <a:p>
          <a:r>
            <a:rPr lang="en-US" sz="2400" b="0" dirty="0">
              <a:latin typeface="Times New Roman" panose="02020603050405020304" pitchFamily="18" charset="0"/>
              <a:cs typeface="Times New Roman" panose="02020603050405020304" pitchFamily="18" charset="0"/>
            </a:rPr>
            <a:t>(1) </a:t>
          </a:r>
          <a:r>
            <a:rPr lang="vi-VN" sz="2400" b="0" dirty="0">
              <a:latin typeface="Times New Roman" panose="02020603050405020304" pitchFamily="18" charset="0"/>
              <a:cs typeface="Times New Roman" panose="02020603050405020304" pitchFamily="18" charset="0"/>
            </a:rPr>
            <a:t>Giám sát họat động đầu tư xây dựng phải được tổ chức chặt chẽ với sự tham gia rộng rãi của các tổ chức xã hội và cùng đồng thời hoạt động trong qua trình tổ chức triển khai thực hiện kế hoạch. </a:t>
          </a:r>
          <a:endParaRPr lang="en-US" sz="2400" b="0" dirty="0">
            <a:latin typeface="Times New Roman" panose="02020603050405020304" pitchFamily="18" charset="0"/>
            <a:cs typeface="Times New Roman" panose="02020603050405020304" pitchFamily="18" charset="0"/>
          </a:endParaRPr>
        </a:p>
      </dgm:t>
    </dgm:pt>
    <dgm:pt modelId="{2F0165FF-EC56-4D63-ACC0-935597462D02}" type="parTrans" cxnId="{3FEFF214-65C3-4848-914F-2A3D9EB5D0C2}">
      <dgm:prSet/>
      <dgm:spPr/>
      <dgm:t>
        <a:bodyPr/>
        <a:lstStyle/>
        <a:p>
          <a:endParaRPr lang="en-US"/>
        </a:p>
      </dgm:t>
    </dgm:pt>
    <dgm:pt modelId="{E1F194F9-F66F-4DA7-9FDA-C2ACD06C55FF}" type="sibTrans" cxnId="{3FEFF214-65C3-4848-914F-2A3D9EB5D0C2}">
      <dgm:prSet/>
      <dgm:spPr/>
      <dgm:t>
        <a:bodyPr/>
        <a:lstStyle/>
        <a:p>
          <a:endParaRPr lang="en-US"/>
        </a:p>
      </dgm:t>
    </dgm:pt>
    <dgm:pt modelId="{28794F45-B85A-4320-BA7B-29F7BB66323D}">
      <dgm:prSet phldrT="[Text]" custT="1"/>
      <dgm:spPr/>
      <dgm:t>
        <a:bodyPr/>
        <a:lstStyle/>
        <a:p>
          <a:r>
            <a:rPr lang="en-US" sz="2400" b="0" dirty="0">
              <a:latin typeface="Times New Roman" panose="02020603050405020304" pitchFamily="18" charset="0"/>
              <a:cs typeface="Times New Roman" panose="02020603050405020304" pitchFamily="18" charset="0"/>
            </a:rPr>
            <a:t>(2) </a:t>
          </a:r>
          <a:r>
            <a:rPr lang="vi-VN" sz="2400" b="0" dirty="0">
              <a:latin typeface="Times New Roman" panose="02020603050405020304" pitchFamily="18" charset="0"/>
              <a:cs typeface="Times New Roman" panose="02020603050405020304" pitchFamily="18" charset="0"/>
            </a:rPr>
            <a:t>Thực hiện việc phối hợp liên ngành, liên vùng trong công tác giám sát Tham gia và quá trình giám sát và đánh giá, ngoài các cơ quan </a:t>
          </a:r>
          <a:endParaRPr lang="en-US" sz="2400" b="0" dirty="0">
            <a:latin typeface="Times New Roman" panose="02020603050405020304" pitchFamily="18" charset="0"/>
            <a:cs typeface="Times New Roman" panose="02020603050405020304" pitchFamily="18" charset="0"/>
          </a:endParaRPr>
        </a:p>
      </dgm:t>
    </dgm:pt>
    <dgm:pt modelId="{3012F7B9-BBF4-4C46-8A60-4D25A7CF9B46}" type="parTrans" cxnId="{E4E29FDB-2587-4826-9D69-1935FD731BF1}">
      <dgm:prSet/>
      <dgm:spPr/>
      <dgm:t>
        <a:bodyPr/>
        <a:lstStyle/>
        <a:p>
          <a:endParaRPr lang="en-US"/>
        </a:p>
      </dgm:t>
    </dgm:pt>
    <dgm:pt modelId="{D5640438-78E4-40DD-A839-C5B5E11D449E}" type="sibTrans" cxnId="{E4E29FDB-2587-4826-9D69-1935FD731BF1}">
      <dgm:prSet/>
      <dgm:spPr/>
      <dgm:t>
        <a:bodyPr/>
        <a:lstStyle/>
        <a:p>
          <a:endParaRPr lang="en-US"/>
        </a:p>
      </dgm:t>
    </dgm:pt>
    <dgm:pt modelId="{2CC58C7A-3B4A-401D-B6BC-B0D83CC0F28C}">
      <dgm:prSet phldrT="[Text]" custT="1"/>
      <dgm:spPr/>
      <dgm:t>
        <a:bodyPr/>
        <a:lstStyle/>
        <a:p>
          <a:r>
            <a:rPr lang="en-US" sz="2400" b="0" dirty="0">
              <a:latin typeface="Times New Roman" panose="02020603050405020304" pitchFamily="18" charset="0"/>
              <a:cs typeface="Times New Roman" panose="02020603050405020304" pitchFamily="18" charset="0"/>
            </a:rPr>
            <a:t>(3) </a:t>
          </a:r>
          <a:r>
            <a:rPr lang="vi-VN" sz="2400" b="0" dirty="0">
              <a:latin typeface="Times New Roman" panose="02020603050405020304" pitchFamily="18" charset="0"/>
              <a:cs typeface="Times New Roman" panose="02020603050405020304" pitchFamily="18" charset="0"/>
            </a:rPr>
            <a:t>Giám sát NSNN trong lĩnh vực đầu tư xây dựng  được tiến hành thường xuyên song song với việc điều hành thực hiện kế hoạch</a:t>
          </a:r>
          <a:endParaRPr lang="en-US" sz="2400" b="0" dirty="0">
            <a:latin typeface="Times New Roman" panose="02020603050405020304" pitchFamily="18" charset="0"/>
            <a:cs typeface="Times New Roman" panose="02020603050405020304" pitchFamily="18" charset="0"/>
          </a:endParaRPr>
        </a:p>
      </dgm:t>
    </dgm:pt>
    <dgm:pt modelId="{4230863C-8E49-4BD2-A574-9FD8DB2CB548}" type="parTrans" cxnId="{62894C5D-43C9-495D-B262-2D7C2142B7A7}">
      <dgm:prSet/>
      <dgm:spPr/>
      <dgm:t>
        <a:bodyPr/>
        <a:lstStyle/>
        <a:p>
          <a:endParaRPr lang="en-US"/>
        </a:p>
      </dgm:t>
    </dgm:pt>
    <dgm:pt modelId="{E83AB98F-62EA-4C57-9DC9-49EA8034E87C}" type="sibTrans" cxnId="{62894C5D-43C9-495D-B262-2D7C2142B7A7}">
      <dgm:prSet/>
      <dgm:spPr/>
      <dgm:t>
        <a:bodyPr/>
        <a:lstStyle/>
        <a:p>
          <a:endParaRPr lang="en-US"/>
        </a:p>
      </dgm:t>
    </dgm:pt>
    <dgm:pt modelId="{1BAEF441-108C-4BB4-ACA5-2DF11989FD5E}">
      <dgm:prSet phldrT="[Text]" custT="1"/>
      <dgm:spPr/>
      <dgm:t>
        <a:bodyPr/>
        <a:lstStyle/>
        <a:p>
          <a:r>
            <a:rPr lang="en-US" sz="2400" b="0" dirty="0">
              <a:latin typeface="Times New Roman" panose="02020603050405020304" pitchFamily="18" charset="0"/>
              <a:cs typeface="Times New Roman" panose="02020603050405020304" pitchFamily="18" charset="0"/>
            </a:rPr>
            <a:t>(4) </a:t>
          </a:r>
          <a:r>
            <a:rPr lang="vi-VN" sz="2400" b="0" dirty="0">
              <a:latin typeface="Times New Roman" panose="02020603050405020304" pitchFamily="18" charset="0"/>
              <a:cs typeface="Times New Roman" panose="02020603050405020304" pitchFamily="18" charset="0"/>
            </a:rPr>
            <a:t>Nắm vững các thông tin về những đối tượng (dự án, công trình, chương trình) dự định chọn giám sát</a:t>
          </a:r>
          <a:endParaRPr lang="en-US" sz="2400" b="0" dirty="0">
            <a:latin typeface="Times New Roman" panose="02020603050405020304" pitchFamily="18" charset="0"/>
            <a:cs typeface="Times New Roman" panose="02020603050405020304" pitchFamily="18" charset="0"/>
          </a:endParaRPr>
        </a:p>
      </dgm:t>
    </dgm:pt>
    <dgm:pt modelId="{849CE792-E9F6-4871-9ED6-115D3C01AE7F}" type="parTrans" cxnId="{A294CC12-8130-4446-BE26-02C69D1085B1}">
      <dgm:prSet/>
      <dgm:spPr/>
      <dgm:t>
        <a:bodyPr/>
        <a:lstStyle/>
        <a:p>
          <a:endParaRPr lang="en-US"/>
        </a:p>
      </dgm:t>
    </dgm:pt>
    <dgm:pt modelId="{95461989-F3A4-4391-84E6-78291743DE2A}" type="sibTrans" cxnId="{A294CC12-8130-4446-BE26-02C69D1085B1}">
      <dgm:prSet/>
      <dgm:spPr/>
      <dgm:t>
        <a:bodyPr/>
        <a:lstStyle/>
        <a:p>
          <a:endParaRPr lang="en-US"/>
        </a:p>
      </dgm:t>
    </dgm:pt>
    <dgm:pt modelId="{B18BCDBA-62D7-4330-ACEC-820638A0397D}" type="pres">
      <dgm:prSet presAssocID="{6B004B2B-AFA6-411E-B4DD-5BB336F43FDE}" presName="linear" presStyleCnt="0">
        <dgm:presLayoutVars>
          <dgm:animLvl val="lvl"/>
          <dgm:resizeHandles val="exact"/>
        </dgm:presLayoutVars>
      </dgm:prSet>
      <dgm:spPr/>
      <dgm:t>
        <a:bodyPr/>
        <a:lstStyle/>
        <a:p>
          <a:endParaRPr lang="en-US"/>
        </a:p>
      </dgm:t>
    </dgm:pt>
    <dgm:pt modelId="{12B72626-B905-4C86-9EB9-DE0F8354A0CB}" type="pres">
      <dgm:prSet presAssocID="{CE006511-8909-4C6B-A8E4-8D87C2C4567A}" presName="parentText" presStyleLbl="node1" presStyleIdx="0" presStyleCnt="4">
        <dgm:presLayoutVars>
          <dgm:chMax val="0"/>
          <dgm:bulletEnabled val="1"/>
        </dgm:presLayoutVars>
      </dgm:prSet>
      <dgm:spPr/>
      <dgm:t>
        <a:bodyPr/>
        <a:lstStyle/>
        <a:p>
          <a:endParaRPr lang="en-US"/>
        </a:p>
      </dgm:t>
    </dgm:pt>
    <dgm:pt modelId="{195AE1E7-51D9-47D8-B745-0ABA962F1534}" type="pres">
      <dgm:prSet presAssocID="{E1F194F9-F66F-4DA7-9FDA-C2ACD06C55FF}" presName="spacer" presStyleCnt="0"/>
      <dgm:spPr/>
    </dgm:pt>
    <dgm:pt modelId="{D7A66830-7C2D-4065-96D5-97BBFAC4ACFD}" type="pres">
      <dgm:prSet presAssocID="{28794F45-B85A-4320-BA7B-29F7BB66323D}" presName="parentText" presStyleLbl="node1" presStyleIdx="1" presStyleCnt="4">
        <dgm:presLayoutVars>
          <dgm:chMax val="0"/>
          <dgm:bulletEnabled val="1"/>
        </dgm:presLayoutVars>
      </dgm:prSet>
      <dgm:spPr/>
      <dgm:t>
        <a:bodyPr/>
        <a:lstStyle/>
        <a:p>
          <a:endParaRPr lang="en-US"/>
        </a:p>
      </dgm:t>
    </dgm:pt>
    <dgm:pt modelId="{3E053195-B993-4237-B683-F80BF92C03C9}" type="pres">
      <dgm:prSet presAssocID="{D5640438-78E4-40DD-A839-C5B5E11D449E}" presName="spacer" presStyleCnt="0"/>
      <dgm:spPr/>
    </dgm:pt>
    <dgm:pt modelId="{BDC2C1C8-3FF3-42AA-B545-A9334D27A7B5}" type="pres">
      <dgm:prSet presAssocID="{2CC58C7A-3B4A-401D-B6BC-B0D83CC0F28C}" presName="parentText" presStyleLbl="node1" presStyleIdx="2" presStyleCnt="4">
        <dgm:presLayoutVars>
          <dgm:chMax val="0"/>
          <dgm:bulletEnabled val="1"/>
        </dgm:presLayoutVars>
      </dgm:prSet>
      <dgm:spPr/>
      <dgm:t>
        <a:bodyPr/>
        <a:lstStyle/>
        <a:p>
          <a:endParaRPr lang="en-US"/>
        </a:p>
      </dgm:t>
    </dgm:pt>
    <dgm:pt modelId="{B0008A98-9906-4A8F-85D2-9EEBB921F358}" type="pres">
      <dgm:prSet presAssocID="{E83AB98F-62EA-4C57-9DC9-49EA8034E87C}" presName="spacer" presStyleCnt="0"/>
      <dgm:spPr/>
    </dgm:pt>
    <dgm:pt modelId="{EBC7C393-56B6-4318-AB1C-A4218115C2DF}" type="pres">
      <dgm:prSet presAssocID="{1BAEF441-108C-4BB4-ACA5-2DF11989FD5E}" presName="parentText" presStyleLbl="node1" presStyleIdx="3" presStyleCnt="4" custLinFactY="7902" custLinFactNeighborY="100000">
        <dgm:presLayoutVars>
          <dgm:chMax val="0"/>
          <dgm:bulletEnabled val="1"/>
        </dgm:presLayoutVars>
      </dgm:prSet>
      <dgm:spPr/>
      <dgm:t>
        <a:bodyPr/>
        <a:lstStyle/>
        <a:p>
          <a:endParaRPr lang="en-US"/>
        </a:p>
      </dgm:t>
    </dgm:pt>
  </dgm:ptLst>
  <dgm:cxnLst>
    <dgm:cxn modelId="{834266D6-2C3F-41DD-B76C-BBB7A12A2685}" type="presOf" srcId="{2CC58C7A-3B4A-401D-B6BC-B0D83CC0F28C}" destId="{BDC2C1C8-3FF3-42AA-B545-A9334D27A7B5}" srcOrd="0" destOrd="0" presId="urn:microsoft.com/office/officeart/2005/8/layout/vList2"/>
    <dgm:cxn modelId="{9D56CBC1-221E-421E-9CBE-ACF52AA2165F}" type="presOf" srcId="{28794F45-B85A-4320-BA7B-29F7BB66323D}" destId="{D7A66830-7C2D-4065-96D5-97BBFAC4ACFD}" srcOrd="0" destOrd="0" presId="urn:microsoft.com/office/officeart/2005/8/layout/vList2"/>
    <dgm:cxn modelId="{E4E29FDB-2587-4826-9D69-1935FD731BF1}" srcId="{6B004B2B-AFA6-411E-B4DD-5BB336F43FDE}" destId="{28794F45-B85A-4320-BA7B-29F7BB66323D}" srcOrd="1" destOrd="0" parTransId="{3012F7B9-BBF4-4C46-8A60-4D25A7CF9B46}" sibTransId="{D5640438-78E4-40DD-A839-C5B5E11D449E}"/>
    <dgm:cxn modelId="{D0847A3A-F72F-4ECE-A63E-75C79F0AA2CB}" type="presOf" srcId="{CE006511-8909-4C6B-A8E4-8D87C2C4567A}" destId="{12B72626-B905-4C86-9EB9-DE0F8354A0CB}" srcOrd="0" destOrd="0" presId="urn:microsoft.com/office/officeart/2005/8/layout/vList2"/>
    <dgm:cxn modelId="{3FEFF214-65C3-4848-914F-2A3D9EB5D0C2}" srcId="{6B004B2B-AFA6-411E-B4DD-5BB336F43FDE}" destId="{CE006511-8909-4C6B-A8E4-8D87C2C4567A}" srcOrd="0" destOrd="0" parTransId="{2F0165FF-EC56-4D63-ACC0-935597462D02}" sibTransId="{E1F194F9-F66F-4DA7-9FDA-C2ACD06C55FF}"/>
    <dgm:cxn modelId="{A294CC12-8130-4446-BE26-02C69D1085B1}" srcId="{6B004B2B-AFA6-411E-B4DD-5BB336F43FDE}" destId="{1BAEF441-108C-4BB4-ACA5-2DF11989FD5E}" srcOrd="3" destOrd="0" parTransId="{849CE792-E9F6-4871-9ED6-115D3C01AE7F}" sibTransId="{95461989-F3A4-4391-84E6-78291743DE2A}"/>
    <dgm:cxn modelId="{62894C5D-43C9-495D-B262-2D7C2142B7A7}" srcId="{6B004B2B-AFA6-411E-B4DD-5BB336F43FDE}" destId="{2CC58C7A-3B4A-401D-B6BC-B0D83CC0F28C}" srcOrd="2" destOrd="0" parTransId="{4230863C-8E49-4BD2-A574-9FD8DB2CB548}" sibTransId="{E83AB98F-62EA-4C57-9DC9-49EA8034E87C}"/>
    <dgm:cxn modelId="{66952D52-94AD-477E-9E5E-1E26D6E5EC31}" type="presOf" srcId="{6B004B2B-AFA6-411E-B4DD-5BB336F43FDE}" destId="{B18BCDBA-62D7-4330-ACEC-820638A0397D}" srcOrd="0" destOrd="0" presId="urn:microsoft.com/office/officeart/2005/8/layout/vList2"/>
    <dgm:cxn modelId="{D1EEF518-09FD-42ED-9AA5-694C9937DB03}" type="presOf" srcId="{1BAEF441-108C-4BB4-ACA5-2DF11989FD5E}" destId="{EBC7C393-56B6-4318-AB1C-A4218115C2DF}" srcOrd="0" destOrd="0" presId="urn:microsoft.com/office/officeart/2005/8/layout/vList2"/>
    <dgm:cxn modelId="{A6ABC49A-E1D8-4BA0-8566-008EC26C9FE5}" type="presParOf" srcId="{B18BCDBA-62D7-4330-ACEC-820638A0397D}" destId="{12B72626-B905-4C86-9EB9-DE0F8354A0CB}" srcOrd="0" destOrd="0" presId="urn:microsoft.com/office/officeart/2005/8/layout/vList2"/>
    <dgm:cxn modelId="{3451ED55-57CA-4D90-9A1E-15276401E447}" type="presParOf" srcId="{B18BCDBA-62D7-4330-ACEC-820638A0397D}" destId="{195AE1E7-51D9-47D8-B745-0ABA962F1534}" srcOrd="1" destOrd="0" presId="urn:microsoft.com/office/officeart/2005/8/layout/vList2"/>
    <dgm:cxn modelId="{9145901D-A9BF-4780-B0C0-CE30E52F28F4}" type="presParOf" srcId="{B18BCDBA-62D7-4330-ACEC-820638A0397D}" destId="{D7A66830-7C2D-4065-96D5-97BBFAC4ACFD}" srcOrd="2" destOrd="0" presId="urn:microsoft.com/office/officeart/2005/8/layout/vList2"/>
    <dgm:cxn modelId="{5D2EBDAF-1E16-4CF8-93F8-C7EC51807B0B}" type="presParOf" srcId="{B18BCDBA-62D7-4330-ACEC-820638A0397D}" destId="{3E053195-B993-4237-B683-F80BF92C03C9}" srcOrd="3" destOrd="0" presId="urn:microsoft.com/office/officeart/2005/8/layout/vList2"/>
    <dgm:cxn modelId="{8E830C40-D2B7-4211-AE2E-83ED39AFD267}" type="presParOf" srcId="{B18BCDBA-62D7-4330-ACEC-820638A0397D}" destId="{BDC2C1C8-3FF3-42AA-B545-A9334D27A7B5}" srcOrd="4" destOrd="0" presId="urn:microsoft.com/office/officeart/2005/8/layout/vList2"/>
    <dgm:cxn modelId="{FC5BCDBA-D29C-4BCA-A098-6F3E572797BF}" type="presParOf" srcId="{B18BCDBA-62D7-4330-ACEC-820638A0397D}" destId="{B0008A98-9906-4A8F-85D2-9EEBB921F358}" srcOrd="5" destOrd="0" presId="urn:microsoft.com/office/officeart/2005/8/layout/vList2"/>
    <dgm:cxn modelId="{6C0E1125-B8BD-4494-BFEB-EE23BF2E6B50}" type="presParOf" srcId="{B18BCDBA-62D7-4330-ACEC-820638A0397D}" destId="{EBC7C393-56B6-4318-AB1C-A4218115C2DF}" srcOrd="6"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7C4735-DE02-46F3-BA98-CD47A87A97CC}" type="doc">
      <dgm:prSet loTypeId="urn:microsoft.com/office/officeart/2005/8/layout/vList6" loCatId="process" qsTypeId="urn:microsoft.com/office/officeart/2005/8/quickstyle/simple5" qsCatId="simple" csTypeId="urn:microsoft.com/office/officeart/2005/8/colors/accent1_2" csCatId="accent1" phldr="1"/>
      <dgm:spPr/>
      <dgm:t>
        <a:bodyPr/>
        <a:lstStyle/>
        <a:p>
          <a:endParaRPr lang="en-US"/>
        </a:p>
      </dgm:t>
    </dgm:pt>
    <dgm:pt modelId="{05603D69-8E9D-4A52-A56F-B49449E7C0E6}">
      <dgm:prSet phldrT="[Text]" custT="1"/>
      <dgm:spPr/>
      <dgm:t>
        <a:bodyPr/>
        <a:lstStyle/>
        <a:p>
          <a:r>
            <a:rPr lang="vi-VN" sz="2800" b="1" dirty="0">
              <a:latin typeface="Times New Roman" panose="02020603050405020304" pitchFamily="18" charset="0"/>
              <a:cs typeface="Times New Roman" panose="02020603050405020304" pitchFamily="18" charset="0"/>
            </a:rPr>
            <a:t>Căn cứ vào</a:t>
          </a:r>
          <a:endParaRPr lang="en-US" sz="2800" b="1" dirty="0">
            <a:latin typeface="Times New Roman" panose="02020603050405020304" pitchFamily="18" charset="0"/>
            <a:cs typeface="Times New Roman" panose="02020603050405020304" pitchFamily="18" charset="0"/>
          </a:endParaRPr>
        </a:p>
        <a:p>
          <a:r>
            <a:rPr lang="vi-VN" sz="2800" b="1" dirty="0">
              <a:latin typeface="Times New Roman" panose="02020603050405020304" pitchFamily="18" charset="0"/>
              <a:cs typeface="Times New Roman" panose="02020603050405020304" pitchFamily="18" charset="0"/>
            </a:rPr>
            <a:t>tính chất, dự án đầu tư công</a:t>
          </a:r>
          <a:r>
            <a:rPr lang="vi-VN"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dgm:t>
    </dgm:pt>
    <dgm:pt modelId="{B7B04141-A6E0-4671-9878-24DAE1E5687F}" type="parTrans" cxnId="{B3D0F6B9-4EAC-43A2-B75E-69E4ADE2945D}">
      <dgm:prSet/>
      <dgm:spPr/>
      <dgm:t>
        <a:bodyPr/>
        <a:lstStyle/>
        <a:p>
          <a:endParaRPr lang="en-US"/>
        </a:p>
      </dgm:t>
    </dgm:pt>
    <dgm:pt modelId="{ED3BCD88-0B58-4CB1-B9A5-390177AB545E}" type="sibTrans" cxnId="{B3D0F6B9-4EAC-43A2-B75E-69E4ADE2945D}">
      <dgm:prSet/>
      <dgm:spPr/>
      <dgm:t>
        <a:bodyPr/>
        <a:lstStyle/>
        <a:p>
          <a:endParaRPr lang="en-US"/>
        </a:p>
      </dgm:t>
    </dgm:pt>
    <dgm:pt modelId="{087297C9-0518-4452-84E6-10BD04CCFCA7}">
      <dgm:prSet phldrT="[Text]" custT="1"/>
      <dgm:spPr/>
      <dgm:t>
        <a:bodyPr/>
        <a:lstStyle/>
        <a:p>
          <a:r>
            <a:rPr lang="vi-VN" sz="2400" dirty="0">
              <a:latin typeface="Times New Roman" panose="02020603050405020304" pitchFamily="18" charset="0"/>
              <a:cs typeface="Times New Roman" panose="02020603050405020304" pitchFamily="18" charset="0"/>
            </a:rPr>
            <a:t>Dự án có cấu phần xây dựng </a:t>
          </a:r>
          <a:endParaRPr lang="en-US" sz="2400" dirty="0">
            <a:latin typeface="Times New Roman" panose="02020603050405020304" pitchFamily="18" charset="0"/>
            <a:cs typeface="Times New Roman" panose="02020603050405020304" pitchFamily="18" charset="0"/>
          </a:endParaRPr>
        </a:p>
      </dgm:t>
    </dgm:pt>
    <dgm:pt modelId="{B60D1959-60D7-4FED-B179-234C2065371E}" type="parTrans" cxnId="{69B90149-F485-435A-A949-7E12A553C781}">
      <dgm:prSet/>
      <dgm:spPr/>
      <dgm:t>
        <a:bodyPr/>
        <a:lstStyle/>
        <a:p>
          <a:endParaRPr lang="en-US"/>
        </a:p>
      </dgm:t>
    </dgm:pt>
    <dgm:pt modelId="{5CF988C5-DD90-4370-A31B-E96DE3EA28F1}" type="sibTrans" cxnId="{69B90149-F485-435A-A949-7E12A553C781}">
      <dgm:prSet/>
      <dgm:spPr/>
      <dgm:t>
        <a:bodyPr/>
        <a:lstStyle/>
        <a:p>
          <a:endParaRPr lang="en-US"/>
        </a:p>
      </dgm:t>
    </dgm:pt>
    <dgm:pt modelId="{47BA52FA-7ECC-465A-BB9D-B0AB7C830860}">
      <dgm:prSet phldrT="[Text]" custT="1"/>
      <dgm:spPr/>
      <dgm:t>
        <a:bodyPr/>
        <a:lstStyle/>
        <a:p>
          <a:r>
            <a:rPr lang="vi-VN" sz="2400" dirty="0">
              <a:latin typeface="Times New Roman" panose="02020603050405020304" pitchFamily="18" charset="0"/>
              <a:cs typeface="Times New Roman" panose="02020603050405020304" pitchFamily="18" charset="0"/>
            </a:rPr>
            <a:t>Dự án không có cấu phần xây dựng</a:t>
          </a:r>
          <a:endParaRPr lang="en-US" sz="2400" dirty="0">
            <a:latin typeface="Times New Roman" panose="02020603050405020304" pitchFamily="18" charset="0"/>
            <a:cs typeface="Times New Roman" panose="02020603050405020304" pitchFamily="18" charset="0"/>
          </a:endParaRPr>
        </a:p>
      </dgm:t>
    </dgm:pt>
    <dgm:pt modelId="{6074D710-E4EF-4B9A-90CF-EAA20EB6FDFA}" type="parTrans" cxnId="{750B4CDC-6D6F-49EC-AB58-45CEC37D6F84}">
      <dgm:prSet/>
      <dgm:spPr/>
      <dgm:t>
        <a:bodyPr/>
        <a:lstStyle/>
        <a:p>
          <a:endParaRPr lang="en-US"/>
        </a:p>
      </dgm:t>
    </dgm:pt>
    <dgm:pt modelId="{627BABFA-677B-4283-AA07-A5186877CF2F}" type="sibTrans" cxnId="{750B4CDC-6D6F-49EC-AB58-45CEC37D6F84}">
      <dgm:prSet/>
      <dgm:spPr/>
      <dgm:t>
        <a:bodyPr/>
        <a:lstStyle/>
        <a:p>
          <a:endParaRPr lang="en-US"/>
        </a:p>
      </dgm:t>
    </dgm:pt>
    <dgm:pt modelId="{CE7E18B3-E46C-4434-9C33-C4A19DB493EF}">
      <dgm:prSet phldrT="[Text]" custT="1"/>
      <dgm:spPr/>
      <dgm:t>
        <a:bodyPr/>
        <a:lstStyle/>
        <a:p>
          <a:r>
            <a:rPr lang="vi-VN" sz="2800" b="1" dirty="0">
              <a:latin typeface="Times New Roman" panose="02020603050405020304" pitchFamily="18" charset="0"/>
              <a:cs typeface="Times New Roman" panose="02020603050405020304" pitchFamily="18" charset="0"/>
            </a:rPr>
            <a:t>Căn cứ vào</a:t>
          </a:r>
          <a:endParaRPr lang="en-US" sz="2800" b="1" dirty="0">
            <a:latin typeface="Times New Roman" panose="02020603050405020304" pitchFamily="18" charset="0"/>
            <a:cs typeface="Times New Roman" panose="02020603050405020304" pitchFamily="18" charset="0"/>
          </a:endParaRPr>
        </a:p>
        <a:p>
          <a:r>
            <a:rPr lang="vi-VN" sz="2800" b="1" dirty="0">
              <a:latin typeface="Times New Roman" panose="02020603050405020304" pitchFamily="18" charset="0"/>
              <a:cs typeface="Times New Roman" panose="02020603050405020304" pitchFamily="18" charset="0"/>
            </a:rPr>
            <a:t>mức độ quan trọng</a:t>
          </a:r>
          <a:r>
            <a:rPr lang="en-US" sz="2800" b="1" dirty="0">
              <a:latin typeface="Times New Roman" panose="02020603050405020304" pitchFamily="18" charset="0"/>
              <a:cs typeface="Times New Roman" panose="02020603050405020304" pitchFamily="18" charset="0"/>
            </a:rPr>
            <a:t>,</a:t>
          </a:r>
          <a:r>
            <a:rPr lang="vi-VN" sz="2800" b="1" dirty="0">
              <a:latin typeface="Times New Roman" panose="02020603050405020304" pitchFamily="18" charset="0"/>
              <a:cs typeface="Times New Roman" panose="02020603050405020304" pitchFamily="18" charset="0"/>
            </a:rPr>
            <a:t> quy mô</a:t>
          </a:r>
          <a:endParaRPr lang="en-US" sz="2800" dirty="0">
            <a:latin typeface="Times New Roman" panose="02020603050405020304" pitchFamily="18" charset="0"/>
            <a:cs typeface="Times New Roman" panose="02020603050405020304" pitchFamily="18" charset="0"/>
          </a:endParaRPr>
        </a:p>
      </dgm:t>
    </dgm:pt>
    <dgm:pt modelId="{D9756DCA-2B56-4EF1-B34C-0F4E55028244}" type="parTrans" cxnId="{5EB4A94B-763B-467E-9EBE-32BDBDC055C3}">
      <dgm:prSet/>
      <dgm:spPr/>
      <dgm:t>
        <a:bodyPr/>
        <a:lstStyle/>
        <a:p>
          <a:endParaRPr lang="en-US"/>
        </a:p>
      </dgm:t>
    </dgm:pt>
    <dgm:pt modelId="{A80FB3CF-D1B7-49A0-992F-DC15AA16B787}" type="sibTrans" cxnId="{5EB4A94B-763B-467E-9EBE-32BDBDC055C3}">
      <dgm:prSet/>
      <dgm:spPr/>
      <dgm:t>
        <a:bodyPr/>
        <a:lstStyle/>
        <a:p>
          <a:endParaRPr lang="en-US"/>
        </a:p>
      </dgm:t>
    </dgm:pt>
    <dgm:pt modelId="{0AEB97E3-D75F-4745-BB52-C5A8E004F0C1}">
      <dgm:prSet phldrT="[Text]" custT="1"/>
      <dgm:spPr/>
      <dgm:t>
        <a:bodyPr/>
        <a:lstStyle/>
        <a:p>
          <a:r>
            <a:rPr lang="en-US" sz="2400" dirty="0">
              <a:latin typeface="Times New Roman" panose="02020603050405020304" pitchFamily="18" charset="0"/>
              <a:cs typeface="Times New Roman" panose="02020603050405020304" pitchFamily="18" charset="0"/>
            </a:rPr>
            <a:t>D</a:t>
          </a:r>
          <a:r>
            <a:rPr lang="vi-VN" sz="2400" dirty="0">
              <a:latin typeface="Times New Roman" panose="02020603050405020304" pitchFamily="18" charset="0"/>
              <a:cs typeface="Times New Roman" panose="02020603050405020304" pitchFamily="18" charset="0"/>
            </a:rPr>
            <a:t>ự án quan trọng quốc gia</a:t>
          </a:r>
          <a:endParaRPr lang="en-US" sz="2400" dirty="0">
            <a:latin typeface="Times New Roman" panose="02020603050405020304" pitchFamily="18" charset="0"/>
            <a:cs typeface="Times New Roman" panose="02020603050405020304" pitchFamily="18" charset="0"/>
          </a:endParaRPr>
        </a:p>
      </dgm:t>
    </dgm:pt>
    <dgm:pt modelId="{D4D07838-6DDA-4B46-9D5C-40F7F066786B}" type="parTrans" cxnId="{512F169A-AAA7-4076-84AC-98663FBF9F60}">
      <dgm:prSet/>
      <dgm:spPr/>
      <dgm:t>
        <a:bodyPr/>
        <a:lstStyle/>
        <a:p>
          <a:endParaRPr lang="en-US"/>
        </a:p>
      </dgm:t>
    </dgm:pt>
    <dgm:pt modelId="{D6598260-7A34-42D5-A525-F103A824B9A0}" type="sibTrans" cxnId="{512F169A-AAA7-4076-84AC-98663FBF9F60}">
      <dgm:prSet/>
      <dgm:spPr/>
      <dgm:t>
        <a:bodyPr/>
        <a:lstStyle/>
        <a:p>
          <a:endParaRPr lang="en-US"/>
        </a:p>
      </dgm:t>
    </dgm:pt>
    <dgm:pt modelId="{8165B9AE-87FF-4474-9495-698474307E5C}">
      <dgm:prSet phldrT="[Text]" custT="1"/>
      <dgm:spPr/>
      <dgm:t>
        <a:bodyPr/>
        <a:lstStyle/>
        <a:p>
          <a:r>
            <a:rPr lang="en-US" sz="2400" dirty="0">
              <a:latin typeface="Times New Roman" panose="02020603050405020304" pitchFamily="18" charset="0"/>
              <a:cs typeface="Times New Roman" panose="02020603050405020304" pitchFamily="18" charset="0"/>
            </a:rPr>
            <a:t>D</a:t>
          </a:r>
          <a:r>
            <a:rPr lang="vi-VN" sz="2400" dirty="0">
              <a:latin typeface="Times New Roman" panose="02020603050405020304" pitchFamily="18" charset="0"/>
              <a:cs typeface="Times New Roman" panose="02020603050405020304" pitchFamily="18" charset="0"/>
            </a:rPr>
            <a:t>ự án nhóm A</a:t>
          </a:r>
          <a:r>
            <a:rPr lang="en-US" sz="2400"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B, </a:t>
          </a:r>
          <a:r>
            <a:rPr lang="vi-VN" sz="2400" dirty="0">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C</a:t>
          </a:r>
        </a:p>
      </dgm:t>
    </dgm:pt>
    <dgm:pt modelId="{9618307F-376C-4749-BB30-0D16A5B557FE}" type="parTrans" cxnId="{7D14F463-1B32-4663-855C-81BE6DB1D2D5}">
      <dgm:prSet/>
      <dgm:spPr/>
      <dgm:t>
        <a:bodyPr/>
        <a:lstStyle/>
        <a:p>
          <a:endParaRPr lang="en-US"/>
        </a:p>
      </dgm:t>
    </dgm:pt>
    <dgm:pt modelId="{0706695C-8AA5-46A7-BE92-2C1F88CCB4AC}" type="sibTrans" cxnId="{7D14F463-1B32-4663-855C-81BE6DB1D2D5}">
      <dgm:prSet/>
      <dgm:spPr/>
      <dgm:t>
        <a:bodyPr/>
        <a:lstStyle/>
        <a:p>
          <a:endParaRPr lang="en-US"/>
        </a:p>
      </dgm:t>
    </dgm:pt>
    <dgm:pt modelId="{98584CA9-FB76-4184-B12D-5A143F6C7048}" type="pres">
      <dgm:prSet presAssocID="{087C4735-DE02-46F3-BA98-CD47A87A97CC}" presName="Name0" presStyleCnt="0">
        <dgm:presLayoutVars>
          <dgm:dir/>
          <dgm:animLvl val="lvl"/>
          <dgm:resizeHandles/>
        </dgm:presLayoutVars>
      </dgm:prSet>
      <dgm:spPr/>
      <dgm:t>
        <a:bodyPr/>
        <a:lstStyle/>
        <a:p>
          <a:endParaRPr lang="en-US"/>
        </a:p>
      </dgm:t>
    </dgm:pt>
    <dgm:pt modelId="{77BED366-C402-43FD-A3D4-90723ACEAF2E}" type="pres">
      <dgm:prSet presAssocID="{05603D69-8E9D-4A52-A56F-B49449E7C0E6}" presName="linNode" presStyleCnt="0"/>
      <dgm:spPr/>
    </dgm:pt>
    <dgm:pt modelId="{586D7AF5-21FD-4013-9422-CEB0D24D9277}" type="pres">
      <dgm:prSet presAssocID="{05603D69-8E9D-4A52-A56F-B49449E7C0E6}" presName="parentShp" presStyleLbl="node1" presStyleIdx="0" presStyleCnt="2" custScaleX="94968" custLinFactNeighborX="-2325" custLinFactNeighborY="2060">
        <dgm:presLayoutVars>
          <dgm:bulletEnabled val="1"/>
        </dgm:presLayoutVars>
      </dgm:prSet>
      <dgm:spPr/>
      <dgm:t>
        <a:bodyPr/>
        <a:lstStyle/>
        <a:p>
          <a:endParaRPr lang="en-US"/>
        </a:p>
      </dgm:t>
    </dgm:pt>
    <dgm:pt modelId="{949F528A-67D7-4216-98EC-670B4011F1DD}" type="pres">
      <dgm:prSet presAssocID="{05603D69-8E9D-4A52-A56F-B49449E7C0E6}" presName="childShp" presStyleLbl="bgAccFollowNode1" presStyleIdx="0" presStyleCnt="2" custScaleX="120112" custScaleY="63278">
        <dgm:presLayoutVars>
          <dgm:bulletEnabled val="1"/>
        </dgm:presLayoutVars>
      </dgm:prSet>
      <dgm:spPr/>
      <dgm:t>
        <a:bodyPr/>
        <a:lstStyle/>
        <a:p>
          <a:endParaRPr lang="en-US"/>
        </a:p>
      </dgm:t>
    </dgm:pt>
    <dgm:pt modelId="{DC45E133-2644-4859-A718-2E266B5E4448}" type="pres">
      <dgm:prSet presAssocID="{ED3BCD88-0B58-4CB1-B9A5-390177AB545E}" presName="spacing" presStyleCnt="0"/>
      <dgm:spPr/>
    </dgm:pt>
    <dgm:pt modelId="{36C79358-1BFE-402B-9C12-952853B90503}" type="pres">
      <dgm:prSet presAssocID="{CE7E18B3-E46C-4434-9C33-C4A19DB493EF}" presName="linNode" presStyleCnt="0"/>
      <dgm:spPr/>
    </dgm:pt>
    <dgm:pt modelId="{BF957171-2CFC-4644-9518-04BB18620DE4}" type="pres">
      <dgm:prSet presAssocID="{CE7E18B3-E46C-4434-9C33-C4A19DB493EF}" presName="parentShp" presStyleLbl="node1" presStyleIdx="1" presStyleCnt="2">
        <dgm:presLayoutVars>
          <dgm:bulletEnabled val="1"/>
        </dgm:presLayoutVars>
      </dgm:prSet>
      <dgm:spPr/>
      <dgm:t>
        <a:bodyPr/>
        <a:lstStyle/>
        <a:p>
          <a:endParaRPr lang="en-US"/>
        </a:p>
      </dgm:t>
    </dgm:pt>
    <dgm:pt modelId="{C7AF9290-0344-4FB6-B7E0-1897CFC54428}" type="pres">
      <dgm:prSet presAssocID="{CE7E18B3-E46C-4434-9C33-C4A19DB493EF}" presName="childShp" presStyleLbl="bgAccFollowNode1" presStyleIdx="1" presStyleCnt="2" custScaleX="126015" custScaleY="74267">
        <dgm:presLayoutVars>
          <dgm:bulletEnabled val="1"/>
        </dgm:presLayoutVars>
      </dgm:prSet>
      <dgm:spPr/>
      <dgm:t>
        <a:bodyPr/>
        <a:lstStyle/>
        <a:p>
          <a:endParaRPr lang="en-US"/>
        </a:p>
      </dgm:t>
    </dgm:pt>
  </dgm:ptLst>
  <dgm:cxnLst>
    <dgm:cxn modelId="{6169ACE5-53F6-4CA2-A35E-730AB357CEF5}" type="presOf" srcId="{087C4735-DE02-46F3-BA98-CD47A87A97CC}" destId="{98584CA9-FB76-4184-B12D-5A143F6C7048}" srcOrd="0" destOrd="0" presId="urn:microsoft.com/office/officeart/2005/8/layout/vList6"/>
    <dgm:cxn modelId="{971D47F8-6F09-4321-B4A2-3DCD6F01F44A}" type="presOf" srcId="{0AEB97E3-D75F-4745-BB52-C5A8E004F0C1}" destId="{C7AF9290-0344-4FB6-B7E0-1897CFC54428}" srcOrd="0" destOrd="0" presId="urn:microsoft.com/office/officeart/2005/8/layout/vList6"/>
    <dgm:cxn modelId="{5EB4A94B-763B-467E-9EBE-32BDBDC055C3}" srcId="{087C4735-DE02-46F3-BA98-CD47A87A97CC}" destId="{CE7E18B3-E46C-4434-9C33-C4A19DB493EF}" srcOrd="1" destOrd="0" parTransId="{D9756DCA-2B56-4EF1-B34C-0F4E55028244}" sibTransId="{A80FB3CF-D1B7-49A0-992F-DC15AA16B787}"/>
    <dgm:cxn modelId="{9BA6BCB9-60EF-43D6-B5E1-385D6A984906}" type="presOf" srcId="{8165B9AE-87FF-4474-9495-698474307E5C}" destId="{C7AF9290-0344-4FB6-B7E0-1897CFC54428}" srcOrd="0" destOrd="1" presId="urn:microsoft.com/office/officeart/2005/8/layout/vList6"/>
    <dgm:cxn modelId="{69B90149-F485-435A-A949-7E12A553C781}" srcId="{05603D69-8E9D-4A52-A56F-B49449E7C0E6}" destId="{087297C9-0518-4452-84E6-10BD04CCFCA7}" srcOrd="0" destOrd="0" parTransId="{B60D1959-60D7-4FED-B179-234C2065371E}" sibTransId="{5CF988C5-DD90-4370-A31B-E96DE3EA28F1}"/>
    <dgm:cxn modelId="{61506B80-EEED-4472-9BEF-5185F52665AF}" type="presOf" srcId="{05603D69-8E9D-4A52-A56F-B49449E7C0E6}" destId="{586D7AF5-21FD-4013-9422-CEB0D24D9277}" srcOrd="0" destOrd="0" presId="urn:microsoft.com/office/officeart/2005/8/layout/vList6"/>
    <dgm:cxn modelId="{86EA5721-BDD7-4985-A7B2-C420512CA715}" type="presOf" srcId="{087297C9-0518-4452-84E6-10BD04CCFCA7}" destId="{949F528A-67D7-4216-98EC-670B4011F1DD}" srcOrd="0" destOrd="0" presId="urn:microsoft.com/office/officeart/2005/8/layout/vList6"/>
    <dgm:cxn modelId="{7D14F463-1B32-4663-855C-81BE6DB1D2D5}" srcId="{CE7E18B3-E46C-4434-9C33-C4A19DB493EF}" destId="{8165B9AE-87FF-4474-9495-698474307E5C}" srcOrd="1" destOrd="0" parTransId="{9618307F-376C-4749-BB30-0D16A5B557FE}" sibTransId="{0706695C-8AA5-46A7-BE92-2C1F88CCB4AC}"/>
    <dgm:cxn modelId="{AB46D1F5-4F91-4C4B-A9C9-9D97BA06F931}" type="presOf" srcId="{CE7E18B3-E46C-4434-9C33-C4A19DB493EF}" destId="{BF957171-2CFC-4644-9518-04BB18620DE4}" srcOrd="0" destOrd="0" presId="urn:microsoft.com/office/officeart/2005/8/layout/vList6"/>
    <dgm:cxn modelId="{750B4CDC-6D6F-49EC-AB58-45CEC37D6F84}" srcId="{05603D69-8E9D-4A52-A56F-B49449E7C0E6}" destId="{47BA52FA-7ECC-465A-BB9D-B0AB7C830860}" srcOrd="1" destOrd="0" parTransId="{6074D710-E4EF-4B9A-90CF-EAA20EB6FDFA}" sibTransId="{627BABFA-677B-4283-AA07-A5186877CF2F}"/>
    <dgm:cxn modelId="{512F169A-AAA7-4076-84AC-98663FBF9F60}" srcId="{CE7E18B3-E46C-4434-9C33-C4A19DB493EF}" destId="{0AEB97E3-D75F-4745-BB52-C5A8E004F0C1}" srcOrd="0" destOrd="0" parTransId="{D4D07838-6DDA-4B46-9D5C-40F7F066786B}" sibTransId="{D6598260-7A34-42D5-A525-F103A824B9A0}"/>
    <dgm:cxn modelId="{AA0DA806-5F92-47A1-9B4A-A86E8412A2E1}" type="presOf" srcId="{47BA52FA-7ECC-465A-BB9D-B0AB7C830860}" destId="{949F528A-67D7-4216-98EC-670B4011F1DD}" srcOrd="0" destOrd="1" presId="urn:microsoft.com/office/officeart/2005/8/layout/vList6"/>
    <dgm:cxn modelId="{B3D0F6B9-4EAC-43A2-B75E-69E4ADE2945D}" srcId="{087C4735-DE02-46F3-BA98-CD47A87A97CC}" destId="{05603D69-8E9D-4A52-A56F-B49449E7C0E6}" srcOrd="0" destOrd="0" parTransId="{B7B04141-A6E0-4671-9878-24DAE1E5687F}" sibTransId="{ED3BCD88-0B58-4CB1-B9A5-390177AB545E}"/>
    <dgm:cxn modelId="{07981369-203E-4C40-9A76-1E47D47596AE}" type="presParOf" srcId="{98584CA9-FB76-4184-B12D-5A143F6C7048}" destId="{77BED366-C402-43FD-A3D4-90723ACEAF2E}" srcOrd="0" destOrd="0" presId="urn:microsoft.com/office/officeart/2005/8/layout/vList6"/>
    <dgm:cxn modelId="{D280E9C6-D617-408E-8600-04B909B184A3}" type="presParOf" srcId="{77BED366-C402-43FD-A3D4-90723ACEAF2E}" destId="{586D7AF5-21FD-4013-9422-CEB0D24D9277}" srcOrd="0" destOrd="0" presId="urn:microsoft.com/office/officeart/2005/8/layout/vList6"/>
    <dgm:cxn modelId="{3F40DBF4-7D01-458E-9FF4-9544FE6B3319}" type="presParOf" srcId="{77BED366-C402-43FD-A3D4-90723ACEAF2E}" destId="{949F528A-67D7-4216-98EC-670B4011F1DD}" srcOrd="1" destOrd="0" presId="urn:microsoft.com/office/officeart/2005/8/layout/vList6"/>
    <dgm:cxn modelId="{4D931B4D-5ECB-4ECD-9D58-32BB4602CD40}" type="presParOf" srcId="{98584CA9-FB76-4184-B12D-5A143F6C7048}" destId="{DC45E133-2644-4859-A718-2E266B5E4448}" srcOrd="1" destOrd="0" presId="urn:microsoft.com/office/officeart/2005/8/layout/vList6"/>
    <dgm:cxn modelId="{C8F835EC-D34C-421A-B18F-906081067790}" type="presParOf" srcId="{98584CA9-FB76-4184-B12D-5A143F6C7048}" destId="{36C79358-1BFE-402B-9C12-952853B90503}" srcOrd="2" destOrd="0" presId="urn:microsoft.com/office/officeart/2005/8/layout/vList6"/>
    <dgm:cxn modelId="{DEC5E7E6-FC52-4ADB-8D5C-67CD4417F13F}" type="presParOf" srcId="{36C79358-1BFE-402B-9C12-952853B90503}" destId="{BF957171-2CFC-4644-9518-04BB18620DE4}" srcOrd="0" destOrd="0" presId="urn:microsoft.com/office/officeart/2005/8/layout/vList6"/>
    <dgm:cxn modelId="{C9525BDE-9CDE-4481-889A-12385D86B1D8}" type="presParOf" srcId="{36C79358-1BFE-402B-9C12-952853B90503}" destId="{C7AF9290-0344-4FB6-B7E0-1897CFC54428}"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A6AA0B5B-E638-4253-A48C-B0A4C3D82BB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FDE956F7-DF14-4A3F-8DE0-25FB0B053E8D}">
      <dgm:prSet phldrT="[Text]" custT="1"/>
      <dgm:spPr/>
      <dgm:t>
        <a:bodyPr/>
        <a:lstStyle/>
        <a:p>
          <a:pPr algn="just">
            <a:lnSpc>
              <a:spcPct val="100000"/>
            </a:lnSpc>
          </a:pPr>
          <a:r>
            <a:rPr lang="vi-VN" sz="2400" dirty="0" smtClean="0">
              <a:latin typeface="Times New Roman" panose="02020603050405020304" pitchFamily="18" charset="0"/>
              <a:cs typeface="Times New Roman" panose="02020603050405020304" pitchFamily="18" charset="0"/>
            </a:rPr>
            <a:t>Xem xét báo cáo </a:t>
          </a:r>
          <a:r>
            <a:rPr lang="en-US" sz="2400" dirty="0" err="1" smtClean="0">
              <a:latin typeface="Times New Roman" panose="02020603050405020304" pitchFamily="18" charset="0"/>
              <a:cs typeface="Times New Roman" panose="02020603050405020304" pitchFamily="18" charset="0"/>
            </a:rPr>
            <a:t>công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tác</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của Thư­ờng trực HĐND, UBND, Toà án </a:t>
          </a:r>
          <a:r>
            <a:rPr lang="en-US" sz="2400" b="0" dirty="0" err="1" smtClean="0">
              <a:latin typeface="Times New Roman" panose="02020603050405020304" pitchFamily="18" charset="0"/>
              <a:cs typeface="Times New Roman" panose="02020603050405020304" pitchFamily="18" charset="0"/>
            </a:rPr>
            <a:t>nhân</a:t>
          </a:r>
          <a:r>
            <a:rPr lang="en-US" sz="2400" b="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dân</a:t>
          </a:r>
          <a:r>
            <a:rPr lang="en-US" sz="2400" dirty="0" smtClean="0">
              <a:latin typeface="Times New Roman" panose="02020603050405020304" pitchFamily="18" charset="0"/>
              <a:cs typeface="Times New Roman" panose="02020603050405020304" pitchFamily="18" charset="0"/>
            </a:rPr>
            <a:t>,</a:t>
          </a:r>
          <a:r>
            <a:rPr lang="vi-VN" sz="2400" dirty="0" smtClean="0">
              <a:latin typeface="Times New Roman" panose="02020603050405020304" pitchFamily="18" charset="0"/>
              <a:cs typeface="Times New Roman" panose="02020603050405020304" pitchFamily="18" charset="0"/>
            </a:rPr>
            <a:t> Viện </a:t>
          </a:r>
          <a:r>
            <a:rPr lang="en-US" sz="2400" dirty="0" smtClean="0">
              <a:latin typeface="Times New Roman" panose="02020603050405020304" pitchFamily="18" charset="0"/>
              <a:cs typeface="Times New Roman" panose="02020603050405020304" pitchFamily="18" charset="0"/>
            </a:rPr>
            <a:t>K</a:t>
          </a:r>
          <a:r>
            <a:rPr lang="vi-VN" sz="2400" dirty="0" smtClean="0">
              <a:latin typeface="Times New Roman" panose="02020603050405020304" pitchFamily="18" charset="0"/>
              <a:cs typeface="Times New Roman" panose="02020603050405020304" pitchFamily="18" charset="0"/>
            </a:rPr>
            <a:t>iểm sát </a:t>
          </a:r>
          <a:r>
            <a:rPr lang="en-US" sz="2400" dirty="0" err="1" smtClean="0">
              <a:latin typeface="Times New Roman" panose="02020603050405020304" pitchFamily="18" charset="0"/>
              <a:cs typeface="Times New Roman" panose="02020603050405020304" pitchFamily="18" charset="0"/>
            </a:rPr>
            <a:t>nhân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dân</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cùng cấp</a:t>
          </a:r>
          <a:r>
            <a:rPr lang="en-US" sz="2400" dirty="0" smtClean="0">
              <a:latin typeface="Times New Roman" panose="02020603050405020304" pitchFamily="18" charset="0"/>
              <a:cs typeface="Times New Roman" panose="02020603050405020304" pitchFamily="18" charset="0"/>
            </a:rPr>
            <a:t>...</a:t>
          </a:r>
        </a:p>
        <a:p>
          <a:pPr algn="l">
            <a:lnSpc>
              <a:spcPct val="100000"/>
            </a:lnSpc>
          </a:pPr>
          <a:endParaRPr lang="en-US" sz="2400" b="0" dirty="0">
            <a:latin typeface="Times New Roman" panose="02020603050405020304" pitchFamily="18" charset="0"/>
            <a:cs typeface="Times New Roman" panose="02020603050405020304" pitchFamily="18" charset="0"/>
          </a:endParaRPr>
        </a:p>
      </dgm:t>
    </dgm:pt>
    <dgm:pt modelId="{83AB98A2-2DCD-4ECD-8CD4-29E2980BDEAF}" type="parTrans" cxnId="{5F7199D7-139E-4E2E-A15F-63E6412AAE6B}">
      <dgm:prSet/>
      <dgm:spPr/>
      <dgm:t>
        <a:bodyPr/>
        <a:lstStyle/>
        <a:p>
          <a:endParaRPr lang="en-US" sz="1800" b="0">
            <a:latin typeface="+mj-lt"/>
          </a:endParaRPr>
        </a:p>
      </dgm:t>
    </dgm:pt>
    <dgm:pt modelId="{5FF8FDAB-512C-4FE0-9616-2229D4F9DECF}" type="sibTrans" cxnId="{5F7199D7-139E-4E2E-A15F-63E6412AAE6B}">
      <dgm:prSet/>
      <dgm:spPr/>
      <dgm:t>
        <a:bodyPr/>
        <a:lstStyle/>
        <a:p>
          <a:endParaRPr lang="en-US" sz="1800" b="0">
            <a:latin typeface="+mj-lt"/>
          </a:endParaRPr>
        </a:p>
      </dgm:t>
    </dgm:pt>
    <dgm:pt modelId="{53734963-3408-4D1F-8644-E30FEE33673E}">
      <dgm:prSet custT="1"/>
      <dgm:spPr/>
      <dgm:t>
        <a:bodyPr/>
        <a:lstStyle/>
        <a:p>
          <a:pPr algn="just">
            <a:lnSpc>
              <a:spcPct val="100000"/>
            </a:lnSpc>
          </a:pPr>
          <a:r>
            <a:rPr lang="en-US" sz="2400" dirty="0" err="1" smtClean="0">
              <a:latin typeface="Times New Roman" panose="02020603050405020304" pitchFamily="18" charset="0"/>
              <a:cs typeface="Times New Roman" panose="02020603050405020304" pitchFamily="18" charset="0"/>
            </a:rPr>
            <a:t>Xem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xét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việc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trả</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lời</a:t>
          </a:r>
          <a:r>
            <a:rPr lang="en-US" sz="2400" dirty="0" smtClean="0">
              <a:latin typeface="Times New Roman" panose="02020603050405020304" pitchFamily="18" charset="0"/>
              <a:cs typeface="Times New Roman" panose="02020603050405020304" pitchFamily="18" charset="0"/>
            </a:rPr>
            <a:t> c</a:t>
          </a:r>
          <a:r>
            <a:rPr lang="vi-VN" sz="2400" dirty="0" smtClean="0">
              <a:latin typeface="Times New Roman" panose="02020603050405020304" pitchFamily="18" charset="0"/>
              <a:cs typeface="Times New Roman" panose="02020603050405020304" pitchFamily="18" charset="0"/>
            </a:rPr>
            <a:t>hất vấn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những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bị</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chất vấn </a:t>
          </a:r>
          <a:r>
            <a:rPr lang="en-US" sz="2400" dirty="0" err="1" smtClean="0">
              <a:latin typeface="Times New Roman" panose="02020603050405020304" pitchFamily="18" charset="0"/>
              <a:cs typeface="Times New Roman" panose="02020603050405020304" pitchFamily="18" charset="0"/>
            </a:rPr>
            <a:t>quy</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định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điểm</a:t>
          </a:r>
          <a:r>
            <a:rPr lang="en-US" sz="2400" dirty="0" smtClean="0">
              <a:latin typeface="Times New Roman" panose="02020603050405020304" pitchFamily="18" charset="0"/>
              <a:cs typeface="Times New Roman" panose="02020603050405020304" pitchFamily="18" charset="0"/>
            </a:rPr>
            <a:t> đ </a:t>
          </a:r>
          <a:r>
            <a:rPr lang="en-US" sz="2400" dirty="0" err="1" smtClean="0">
              <a:latin typeface="Times New Roman" panose="02020603050405020304" pitchFamily="18" charset="0"/>
              <a:cs typeface="Times New Roman" panose="02020603050405020304" pitchFamily="18" charset="0"/>
            </a:rPr>
            <a:t>khoản</a:t>
          </a:r>
          <a:r>
            <a:rPr lang="en-US" sz="2400" dirty="0" smtClean="0">
              <a:latin typeface="Times New Roman" panose="02020603050405020304" pitchFamily="18" charset="0"/>
              <a:cs typeface="Times New Roman" panose="02020603050405020304" pitchFamily="18" charset="0"/>
            </a:rPr>
            <a:t> 1 </a:t>
          </a:r>
          <a:r>
            <a:rPr lang="en-US" sz="2400" dirty="0" err="1" smtClean="0">
              <a:latin typeface="Times New Roman" panose="02020603050405020304" pitchFamily="18" charset="0"/>
              <a:cs typeface="Times New Roman" panose="02020603050405020304" pitchFamily="18" charset="0"/>
            </a:rPr>
            <a:t>Điều</a:t>
          </a:r>
          <a:r>
            <a:rPr lang="en-US" sz="2400" dirty="0" smtClean="0">
              <a:latin typeface="Times New Roman" panose="02020603050405020304" pitchFamily="18" charset="0"/>
              <a:cs typeface="Times New Roman" panose="02020603050405020304" pitchFamily="18" charset="0"/>
            </a:rPr>
            <a:t> 5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Luật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Hoạt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động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giám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sát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Quốc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hội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HĐND.</a:t>
          </a:r>
          <a:endParaRPr lang="en-US" sz="2400" b="0" dirty="0">
            <a:latin typeface="Times New Roman" panose="02020603050405020304" pitchFamily="18" charset="0"/>
            <a:cs typeface="Times New Roman" panose="02020603050405020304" pitchFamily="18" charset="0"/>
          </a:endParaRPr>
        </a:p>
      </dgm:t>
    </dgm:pt>
    <dgm:pt modelId="{9E22BAD8-8E47-4DC0-83F6-3B8194FE375F}" type="parTrans" cxnId="{2486308B-EC84-4ED3-BDF4-59C986F56F89}">
      <dgm:prSet/>
      <dgm:spPr/>
      <dgm:t>
        <a:bodyPr/>
        <a:lstStyle/>
        <a:p>
          <a:endParaRPr lang="en-US" sz="1800" b="0">
            <a:latin typeface="+mj-lt"/>
          </a:endParaRPr>
        </a:p>
      </dgm:t>
    </dgm:pt>
    <dgm:pt modelId="{C986E6BC-B1DE-4E56-B542-9BC02B8E1205}" type="sibTrans" cxnId="{2486308B-EC84-4ED3-BDF4-59C986F56F89}">
      <dgm:prSet/>
      <dgm:spPr/>
      <dgm:t>
        <a:bodyPr/>
        <a:lstStyle/>
        <a:p>
          <a:endParaRPr lang="en-US" sz="1800" b="0">
            <a:latin typeface="+mj-lt"/>
          </a:endParaRPr>
        </a:p>
      </dgm:t>
    </dgm:pt>
    <dgm:pt modelId="{883EB96A-9250-4D7C-A1C3-1B53587539DF}">
      <dgm:prSet custT="1"/>
      <dgm:spPr/>
      <dgm:t>
        <a:bodyPr/>
        <a:lstStyle/>
        <a:p>
          <a:pPr algn="just">
            <a:lnSpc>
              <a:spcPct val="100000"/>
            </a:lnSpc>
          </a:pPr>
          <a:r>
            <a:rPr lang="vi-VN" sz="2400" dirty="0" smtClean="0">
              <a:latin typeface="Times New Roman" panose="02020603050405020304" pitchFamily="18" charset="0"/>
              <a:cs typeface="Times New Roman" panose="02020603050405020304" pitchFamily="18" charset="0"/>
            </a:rPr>
            <a:t>Xem xét </a:t>
          </a:r>
          <a:r>
            <a:rPr lang="en-US" sz="2400" dirty="0" err="1" smtClean="0">
              <a:latin typeface="Times New Roman" panose="02020603050405020304" pitchFamily="18" charset="0"/>
              <a:cs typeface="Times New Roman" panose="02020603050405020304" pitchFamily="18" charset="0"/>
            </a:rPr>
            <a:t>quyết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định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UBND cùng cấp, </a:t>
          </a:r>
          <a:r>
            <a:rPr lang="en-US" sz="2400" dirty="0" smtClean="0">
              <a:latin typeface="Times New Roman" panose="02020603050405020304" pitchFamily="18" charset="0"/>
              <a:cs typeface="Times New Roman" panose="02020603050405020304" pitchFamily="18" charset="0"/>
            </a:rPr>
            <a:t>n</a:t>
          </a:r>
          <a:r>
            <a:rPr lang="vi-VN" sz="2400" dirty="0" smtClean="0">
              <a:latin typeface="Times New Roman" panose="02020603050405020304" pitchFamily="18" charset="0"/>
              <a:cs typeface="Times New Roman" panose="02020603050405020304" pitchFamily="18" charset="0"/>
            </a:rPr>
            <a:t>ghị quyết của HĐND cấp d</a:t>
          </a:r>
          <a:r>
            <a:rPr lang="en-US" sz="2400" dirty="0" smtClean="0">
              <a:latin typeface="Times New Roman" panose="02020603050405020304" pitchFamily="18" charset="0"/>
              <a:cs typeface="Times New Roman" panose="02020603050405020304" pitchFamily="18" charset="0"/>
            </a:rPr>
            <a:t>ư</a:t>
          </a:r>
          <a:r>
            <a:rPr lang="vi-VN" sz="2400" dirty="0" smtClean="0">
              <a:latin typeface="Times New Roman" panose="02020603050405020304" pitchFamily="18" charset="0"/>
              <a:cs typeface="Times New Roman" panose="02020603050405020304" pitchFamily="18" charset="0"/>
            </a:rPr>
            <a:t>ới trực tiếp có dấu hiệu trái với Hiến pháp, </a:t>
          </a:r>
          <a:r>
            <a:rPr lang="en-US" sz="2400" dirty="0" smtClean="0">
              <a:latin typeface="Times New Roman" panose="02020603050405020304" pitchFamily="18" charset="0"/>
              <a:cs typeface="Times New Roman" panose="02020603050405020304" pitchFamily="18" charset="0"/>
            </a:rPr>
            <a:t>l</a:t>
          </a:r>
          <a:r>
            <a:rPr lang="vi-VN" sz="2400" dirty="0" smtClean="0">
              <a:latin typeface="Times New Roman" panose="02020603050405020304" pitchFamily="18" charset="0"/>
              <a:cs typeface="Times New Roman" panose="02020603050405020304" pitchFamily="18" charset="0"/>
            </a:rPr>
            <a:t>uật, văn bản quy phạm phá</a:t>
          </a:r>
          <a:r>
            <a:rPr lang="en-US" sz="2400" dirty="0" smtClean="0">
              <a:latin typeface="Times New Roman" panose="02020603050405020304" pitchFamily="18" charset="0"/>
              <a:cs typeface="Times New Roman" panose="02020603050405020304" pitchFamily="18" charset="0"/>
            </a:rPr>
            <a:t>p</a:t>
          </a:r>
          <a:r>
            <a:rPr lang="vi-VN" sz="2400" dirty="0" smtClean="0">
              <a:latin typeface="Times New Roman" panose="02020603050405020304" pitchFamily="18" charset="0"/>
              <a:cs typeface="Times New Roman" panose="02020603050405020304" pitchFamily="18" charset="0"/>
            </a:rPr>
            <a:t> luật của cơ quan nhà n­</a:t>
          </a:r>
          <a:r>
            <a:rPr lang="en-US" sz="2400" dirty="0" smtClean="0">
              <a:latin typeface="Times New Roman" panose="02020603050405020304" pitchFamily="18" charset="0"/>
              <a:cs typeface="Times New Roman" panose="02020603050405020304" pitchFamily="18" charset="0"/>
            </a:rPr>
            <a:t>ư</a:t>
          </a:r>
          <a:r>
            <a:rPr lang="vi-VN" sz="2400" dirty="0" smtClean="0">
              <a:latin typeface="Times New Roman" panose="02020603050405020304" pitchFamily="18" charset="0"/>
              <a:cs typeface="Times New Roman" panose="02020603050405020304" pitchFamily="18" charset="0"/>
            </a:rPr>
            <a:t>ớc cấp trên</a:t>
          </a:r>
          <a:r>
            <a:rPr lang="en-US" sz="2400" dirty="0" smtClean="0">
              <a:latin typeface="Times New Roman" panose="02020603050405020304" pitchFamily="18" charset="0"/>
              <a:cs typeface="Times New Roman" panose="02020603050405020304" pitchFamily="18" charset="0"/>
            </a:rPr>
            <a:t>, n</a:t>
          </a:r>
          <a:r>
            <a:rPr lang="vi-VN" sz="2400" dirty="0" smtClean="0">
              <a:latin typeface="Times New Roman" panose="02020603050405020304" pitchFamily="18" charset="0"/>
              <a:cs typeface="Times New Roman" panose="02020603050405020304" pitchFamily="18" charset="0"/>
            </a:rPr>
            <a:t>ghị quyết của HĐND cùng cấp. </a:t>
          </a:r>
          <a:endParaRPr lang="en-US" sz="2400" b="0" dirty="0">
            <a:latin typeface="Times New Roman" panose="02020603050405020304" pitchFamily="18" charset="0"/>
            <a:cs typeface="Times New Roman" panose="02020603050405020304" pitchFamily="18" charset="0"/>
          </a:endParaRPr>
        </a:p>
      </dgm:t>
    </dgm:pt>
    <dgm:pt modelId="{B5BF6332-F508-4C58-8360-E71422DDF737}" type="parTrans" cxnId="{47FDD86F-35E5-4038-AD2E-1CB27A6C4A53}">
      <dgm:prSet/>
      <dgm:spPr/>
      <dgm:t>
        <a:bodyPr/>
        <a:lstStyle/>
        <a:p>
          <a:endParaRPr lang="en-US" sz="1800" b="0">
            <a:latin typeface="+mj-lt"/>
          </a:endParaRPr>
        </a:p>
      </dgm:t>
    </dgm:pt>
    <dgm:pt modelId="{CC2B94A2-8C83-4B3D-B88B-8F8267D9FE41}" type="sibTrans" cxnId="{47FDD86F-35E5-4038-AD2E-1CB27A6C4A53}">
      <dgm:prSet/>
      <dgm:spPr/>
      <dgm:t>
        <a:bodyPr/>
        <a:lstStyle/>
        <a:p>
          <a:endParaRPr lang="en-US" sz="1800" b="0">
            <a:latin typeface="+mj-lt"/>
          </a:endParaRPr>
        </a:p>
      </dgm:t>
    </dgm:pt>
    <dgm:pt modelId="{CEA8B199-6646-4FA4-8D2F-AC67C7D552F7}">
      <dgm:prSet custT="1"/>
      <dgm:spPr/>
      <dgm:t>
        <a:bodyPr/>
        <a:lstStyle/>
        <a:p>
          <a:pPr algn="l">
            <a:lnSpc>
              <a:spcPct val="100000"/>
            </a:lnSpc>
          </a:pPr>
          <a:r>
            <a:rPr lang="en-US" sz="2400" b="0" dirty="0" err="1" smtClean="0">
              <a:latin typeface="Times New Roman" panose="02020603050405020304" pitchFamily="18" charset="0"/>
              <a:cs typeface="Times New Roman" panose="02020603050405020304" pitchFamily="18" charset="0"/>
            </a:rPr>
            <a:t>Giám</a:t>
          </a:r>
          <a:r>
            <a:rPr lang="en-US" sz="2400" b="0" dirty="0" smtClean="0">
              <a:latin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cs typeface="Times New Roman" panose="02020603050405020304" pitchFamily="18" charset="0"/>
            </a:rPr>
            <a:t>sát</a:t>
          </a:r>
          <a:r>
            <a:rPr lang="en-US" sz="2400" b="0" dirty="0" smtClean="0">
              <a:latin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cs typeface="Times New Roman" panose="02020603050405020304" pitchFamily="18" charset="0"/>
            </a:rPr>
            <a:t>chuyên</a:t>
          </a:r>
          <a:r>
            <a:rPr lang="en-US" sz="2400" b="0" dirty="0" smtClean="0">
              <a:latin typeface="Times New Roman" panose="02020603050405020304" pitchFamily="18" charset="0"/>
              <a:cs typeface="Times New Roman" panose="02020603050405020304" pitchFamily="18" charset="0"/>
            </a:rPr>
            <a:t> </a:t>
          </a:r>
          <a:r>
            <a:rPr lang="en-US" sz="2400" b="0" dirty="0" err="1" smtClean="0">
              <a:latin typeface="Times New Roman" panose="02020603050405020304" pitchFamily="18" charset="0"/>
              <a:cs typeface="Times New Roman" panose="02020603050405020304" pitchFamily="18" charset="0"/>
            </a:rPr>
            <a:t>đề</a:t>
          </a:r>
          <a:endParaRPr lang="en-US" sz="2400" b="0" dirty="0" smtClean="0">
            <a:latin typeface="Times New Roman" panose="02020603050405020304" pitchFamily="18" charset="0"/>
            <a:cs typeface="Times New Roman" panose="02020603050405020304" pitchFamily="18" charset="0"/>
          </a:endParaRPr>
        </a:p>
        <a:p>
          <a:pPr algn="just">
            <a:lnSpc>
              <a:spcPct val="100000"/>
            </a:lnSpc>
          </a:pPr>
          <a:r>
            <a:rPr lang="en-US" sz="2400" dirty="0" err="1" smtClean="0">
              <a:latin typeface="Times New Roman" panose="02020603050405020304" pitchFamily="18" charset="0"/>
              <a:cs typeface="Times New Roman" panose="02020603050405020304" pitchFamily="18" charset="0"/>
            </a:rPr>
            <a:t>Lấy</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phiếu tín nhiệm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bỏ</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phiếu tín nhiệm </a:t>
          </a:r>
          <a:r>
            <a:rPr lang="en-US" sz="2400" dirty="0" err="1" smtClean="0">
              <a:latin typeface="Times New Roman" panose="02020603050405020304" pitchFamily="18" charset="0"/>
              <a:cs typeface="Times New Roman" panose="02020603050405020304" pitchFamily="18" charset="0"/>
            </a:rPr>
            <a:t>đối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với</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ng</a:t>
          </a:r>
          <a:r>
            <a:rPr lang="en-US" sz="2400" dirty="0" smtClean="0">
              <a:latin typeface="Times New Roman" panose="02020603050405020304" pitchFamily="18" charset="0"/>
              <a:cs typeface="Times New Roman" panose="02020603050405020304" pitchFamily="18" charset="0"/>
            </a:rPr>
            <a:t>ư</a:t>
          </a:r>
          <a:r>
            <a:rPr lang="vi-VN" sz="2400" dirty="0" smtClean="0">
              <a:latin typeface="Times New Roman" panose="02020603050405020304" pitchFamily="18" charset="0"/>
              <a:cs typeface="Times New Roman" panose="02020603050405020304" pitchFamily="18" charset="0"/>
            </a:rPr>
            <a:t>­ời giữ chức vụ do HĐND bầu</a:t>
          </a:r>
          <a:r>
            <a:rPr lang="en-US" sz="2400" dirty="0" smtClean="0">
              <a:latin typeface="Times New Roman" panose="02020603050405020304" pitchFamily="18" charset="0"/>
              <a:cs typeface="Times New Roman" panose="02020603050405020304" pitchFamily="18" charset="0"/>
            </a:rPr>
            <a:t>…</a:t>
          </a:r>
          <a:r>
            <a:rPr lang="en-US" sz="2400" b="0" dirty="0" smtClean="0">
              <a:latin typeface="Times New Roman" panose="02020603050405020304" pitchFamily="18" charset="0"/>
              <a:cs typeface="Times New Roman" panose="02020603050405020304" pitchFamily="18" charset="0"/>
            </a:rPr>
            <a:t> </a:t>
          </a:r>
          <a:r>
            <a:rPr lang="vi-VN" sz="2400" b="0" dirty="0" smtClean="0">
              <a:latin typeface="Times New Roman" panose="02020603050405020304" pitchFamily="18" charset="0"/>
              <a:cs typeface="Times New Roman" panose="02020603050405020304" pitchFamily="18" charset="0"/>
            </a:rPr>
            <a:t> </a:t>
          </a:r>
          <a:endParaRPr lang="en-US" sz="2400" b="0" dirty="0">
            <a:latin typeface="Times New Roman" panose="02020603050405020304" pitchFamily="18" charset="0"/>
            <a:cs typeface="Times New Roman" panose="02020603050405020304" pitchFamily="18" charset="0"/>
          </a:endParaRPr>
        </a:p>
      </dgm:t>
    </dgm:pt>
    <dgm:pt modelId="{BB233A71-2062-4350-B257-7B1792E6385F}" type="parTrans" cxnId="{2FD105CC-5EDD-4F5A-8307-74F034FC7A8C}">
      <dgm:prSet/>
      <dgm:spPr/>
      <dgm:t>
        <a:bodyPr/>
        <a:lstStyle/>
        <a:p>
          <a:endParaRPr lang="en-US" sz="1800" b="0">
            <a:latin typeface="+mj-lt"/>
          </a:endParaRPr>
        </a:p>
      </dgm:t>
    </dgm:pt>
    <dgm:pt modelId="{C09A6623-5C8B-4E95-A316-2DFC34AE58FB}" type="sibTrans" cxnId="{2FD105CC-5EDD-4F5A-8307-74F034FC7A8C}">
      <dgm:prSet/>
      <dgm:spPr/>
      <dgm:t>
        <a:bodyPr/>
        <a:lstStyle/>
        <a:p>
          <a:endParaRPr lang="en-US" sz="1800" b="0">
            <a:latin typeface="+mj-lt"/>
          </a:endParaRPr>
        </a:p>
      </dgm:t>
    </dgm:pt>
    <dgm:pt modelId="{0F86062C-A5A9-4211-840C-A11405E84036}" type="pres">
      <dgm:prSet presAssocID="{A6AA0B5B-E638-4253-A48C-B0A4C3D82BB6}" presName="vert0" presStyleCnt="0">
        <dgm:presLayoutVars>
          <dgm:dir/>
          <dgm:animOne val="branch"/>
          <dgm:animLvl val="lvl"/>
        </dgm:presLayoutVars>
      </dgm:prSet>
      <dgm:spPr/>
      <dgm:t>
        <a:bodyPr/>
        <a:lstStyle/>
        <a:p>
          <a:endParaRPr lang="en-US"/>
        </a:p>
      </dgm:t>
    </dgm:pt>
    <dgm:pt modelId="{723211D2-D545-4BC9-849F-F71526351C58}" type="pres">
      <dgm:prSet presAssocID="{FDE956F7-DF14-4A3F-8DE0-25FB0B053E8D}" presName="thickLine" presStyleLbl="alignNode1" presStyleIdx="0" presStyleCnt="4"/>
      <dgm:spPr/>
    </dgm:pt>
    <dgm:pt modelId="{90A5010D-084D-44D6-88C2-B05F2B53A3E8}" type="pres">
      <dgm:prSet presAssocID="{FDE956F7-DF14-4A3F-8DE0-25FB0B053E8D}" presName="horz1" presStyleCnt="0"/>
      <dgm:spPr/>
    </dgm:pt>
    <dgm:pt modelId="{0367B1B5-2516-4230-95B2-A26BAE042AC9}" type="pres">
      <dgm:prSet presAssocID="{FDE956F7-DF14-4A3F-8DE0-25FB0B053E8D}" presName="tx1" presStyleLbl="revTx" presStyleIdx="0" presStyleCnt="4" custScaleY="45769" custLinFactNeighborX="311" custLinFactNeighborY="-13241"/>
      <dgm:spPr/>
      <dgm:t>
        <a:bodyPr/>
        <a:lstStyle/>
        <a:p>
          <a:endParaRPr lang="en-US"/>
        </a:p>
      </dgm:t>
    </dgm:pt>
    <dgm:pt modelId="{84D10189-7C8E-4FE8-9BE6-A23E58675398}" type="pres">
      <dgm:prSet presAssocID="{FDE956F7-DF14-4A3F-8DE0-25FB0B053E8D}" presName="vert1" presStyleCnt="0"/>
      <dgm:spPr/>
    </dgm:pt>
    <dgm:pt modelId="{0F94898E-95E6-4E95-9860-9CF2B8F64A65}" type="pres">
      <dgm:prSet presAssocID="{53734963-3408-4D1F-8644-E30FEE33673E}" presName="thickLine" presStyleLbl="alignNode1" presStyleIdx="1" presStyleCnt="4" custLinFactNeighborX="311" custLinFactNeighborY="19771"/>
      <dgm:spPr/>
    </dgm:pt>
    <dgm:pt modelId="{F3CE3725-3400-467E-B54A-EE9F046155AF}" type="pres">
      <dgm:prSet presAssocID="{53734963-3408-4D1F-8644-E30FEE33673E}" presName="horz1" presStyleCnt="0"/>
      <dgm:spPr/>
    </dgm:pt>
    <dgm:pt modelId="{A756FECB-0890-4E3F-A470-90F721A58614}" type="pres">
      <dgm:prSet presAssocID="{53734963-3408-4D1F-8644-E30FEE33673E}" presName="tx1" presStyleLbl="revTx" presStyleIdx="1" presStyleCnt="4" custScaleY="121579" custLinFactNeighborX="-773" custLinFactNeighborY="31623"/>
      <dgm:spPr/>
      <dgm:t>
        <a:bodyPr/>
        <a:lstStyle/>
        <a:p>
          <a:endParaRPr lang="en-US"/>
        </a:p>
      </dgm:t>
    </dgm:pt>
    <dgm:pt modelId="{222FEF52-7D0F-48C1-917F-0F5548DA840A}" type="pres">
      <dgm:prSet presAssocID="{53734963-3408-4D1F-8644-E30FEE33673E}" presName="vert1" presStyleCnt="0"/>
      <dgm:spPr/>
    </dgm:pt>
    <dgm:pt modelId="{B664DE6E-2C02-49BD-8374-89972A64E27F}" type="pres">
      <dgm:prSet presAssocID="{883EB96A-9250-4D7C-A1C3-1B53587539DF}" presName="thickLine" presStyleLbl="alignNode1" presStyleIdx="2" presStyleCnt="4" custLinFactNeighborX="311" custLinFactNeighborY="-10921"/>
      <dgm:spPr/>
    </dgm:pt>
    <dgm:pt modelId="{52109F44-56FC-45F5-BE84-E06CF73CF60B}" type="pres">
      <dgm:prSet presAssocID="{883EB96A-9250-4D7C-A1C3-1B53587539DF}" presName="horz1" presStyleCnt="0"/>
      <dgm:spPr/>
    </dgm:pt>
    <dgm:pt modelId="{CAF4CDD7-A838-4163-AEDF-AB2582887E4A}" type="pres">
      <dgm:prSet presAssocID="{883EB96A-9250-4D7C-A1C3-1B53587539DF}" presName="tx1" presStyleLbl="revTx" presStyleIdx="2" presStyleCnt="4" custScaleY="165823"/>
      <dgm:spPr/>
      <dgm:t>
        <a:bodyPr/>
        <a:lstStyle/>
        <a:p>
          <a:endParaRPr lang="en-US"/>
        </a:p>
      </dgm:t>
    </dgm:pt>
    <dgm:pt modelId="{335CF361-3676-4437-A2AA-71AA676A1F0B}" type="pres">
      <dgm:prSet presAssocID="{883EB96A-9250-4D7C-A1C3-1B53587539DF}" presName="vert1" presStyleCnt="0"/>
      <dgm:spPr/>
    </dgm:pt>
    <dgm:pt modelId="{F98FDAED-9125-4F6A-87CD-F87B7E4098E3}" type="pres">
      <dgm:prSet presAssocID="{CEA8B199-6646-4FA4-8D2F-AC67C7D552F7}" presName="thickLine" presStyleLbl="alignNode1" presStyleIdx="3" presStyleCnt="4" custLinFactY="100000" custLinFactNeighborX="592" custLinFactNeighborY="163204"/>
      <dgm:spPr/>
    </dgm:pt>
    <dgm:pt modelId="{0366C7E4-D9E7-4AD2-B6A2-376E136F6EA4}" type="pres">
      <dgm:prSet presAssocID="{CEA8B199-6646-4FA4-8D2F-AC67C7D552F7}" presName="horz1" presStyleCnt="0"/>
      <dgm:spPr/>
    </dgm:pt>
    <dgm:pt modelId="{F96257B9-69E8-4F76-B934-F248A1351E3A}" type="pres">
      <dgm:prSet presAssocID="{CEA8B199-6646-4FA4-8D2F-AC67C7D552F7}" presName="tx1" presStyleLbl="revTx" presStyleIdx="3" presStyleCnt="4" custScaleY="47017" custLinFactNeighborX="181" custLinFactNeighborY="-73612"/>
      <dgm:spPr/>
      <dgm:t>
        <a:bodyPr/>
        <a:lstStyle/>
        <a:p>
          <a:endParaRPr lang="en-US"/>
        </a:p>
      </dgm:t>
    </dgm:pt>
    <dgm:pt modelId="{7D696C0A-2E37-465D-AF5A-FA960A6B31A2}" type="pres">
      <dgm:prSet presAssocID="{CEA8B199-6646-4FA4-8D2F-AC67C7D552F7}" presName="vert1" presStyleCnt="0"/>
      <dgm:spPr/>
    </dgm:pt>
  </dgm:ptLst>
  <dgm:cxnLst>
    <dgm:cxn modelId="{2FD105CC-5EDD-4F5A-8307-74F034FC7A8C}" srcId="{A6AA0B5B-E638-4253-A48C-B0A4C3D82BB6}" destId="{CEA8B199-6646-4FA4-8D2F-AC67C7D552F7}" srcOrd="3" destOrd="0" parTransId="{BB233A71-2062-4350-B257-7B1792E6385F}" sibTransId="{C09A6623-5C8B-4E95-A316-2DFC34AE58FB}"/>
    <dgm:cxn modelId="{3742A535-7E06-4F24-B02F-8D10BCF847B8}" type="presOf" srcId="{FDE956F7-DF14-4A3F-8DE0-25FB0B053E8D}" destId="{0367B1B5-2516-4230-95B2-A26BAE042AC9}" srcOrd="0" destOrd="0" presId="urn:microsoft.com/office/officeart/2008/layout/LinedList"/>
    <dgm:cxn modelId="{8EC58172-BDD1-4F5C-BAB2-04BB4A2E0142}" type="presOf" srcId="{A6AA0B5B-E638-4253-A48C-B0A4C3D82BB6}" destId="{0F86062C-A5A9-4211-840C-A11405E84036}" srcOrd="0" destOrd="0" presId="urn:microsoft.com/office/officeart/2008/layout/LinedList"/>
    <dgm:cxn modelId="{2029FA3A-21D3-4169-8515-922B77EAC75C}" type="presOf" srcId="{53734963-3408-4D1F-8644-E30FEE33673E}" destId="{A756FECB-0890-4E3F-A470-90F721A58614}" srcOrd="0" destOrd="0" presId="urn:microsoft.com/office/officeart/2008/layout/LinedList"/>
    <dgm:cxn modelId="{CD5731FE-3BDE-4847-B916-BD9F709FE223}" type="presOf" srcId="{883EB96A-9250-4D7C-A1C3-1B53587539DF}" destId="{CAF4CDD7-A838-4163-AEDF-AB2582887E4A}" srcOrd="0" destOrd="0" presId="urn:microsoft.com/office/officeart/2008/layout/LinedList"/>
    <dgm:cxn modelId="{5F7199D7-139E-4E2E-A15F-63E6412AAE6B}" srcId="{A6AA0B5B-E638-4253-A48C-B0A4C3D82BB6}" destId="{FDE956F7-DF14-4A3F-8DE0-25FB0B053E8D}" srcOrd="0" destOrd="0" parTransId="{83AB98A2-2DCD-4ECD-8CD4-29E2980BDEAF}" sibTransId="{5FF8FDAB-512C-4FE0-9616-2229D4F9DECF}"/>
    <dgm:cxn modelId="{2486308B-EC84-4ED3-BDF4-59C986F56F89}" srcId="{A6AA0B5B-E638-4253-A48C-B0A4C3D82BB6}" destId="{53734963-3408-4D1F-8644-E30FEE33673E}" srcOrd="1" destOrd="0" parTransId="{9E22BAD8-8E47-4DC0-83F6-3B8194FE375F}" sibTransId="{C986E6BC-B1DE-4E56-B542-9BC02B8E1205}"/>
    <dgm:cxn modelId="{9AE39082-C132-4F05-B100-7A5730B777CA}" type="presOf" srcId="{CEA8B199-6646-4FA4-8D2F-AC67C7D552F7}" destId="{F96257B9-69E8-4F76-B934-F248A1351E3A}" srcOrd="0" destOrd="0" presId="urn:microsoft.com/office/officeart/2008/layout/LinedList"/>
    <dgm:cxn modelId="{47FDD86F-35E5-4038-AD2E-1CB27A6C4A53}" srcId="{A6AA0B5B-E638-4253-A48C-B0A4C3D82BB6}" destId="{883EB96A-9250-4D7C-A1C3-1B53587539DF}" srcOrd="2" destOrd="0" parTransId="{B5BF6332-F508-4C58-8360-E71422DDF737}" sibTransId="{CC2B94A2-8C83-4B3D-B88B-8F8267D9FE41}"/>
    <dgm:cxn modelId="{479EEB46-C758-47ED-9396-6E99CF5A6F88}" type="presParOf" srcId="{0F86062C-A5A9-4211-840C-A11405E84036}" destId="{723211D2-D545-4BC9-849F-F71526351C58}" srcOrd="0" destOrd="0" presId="urn:microsoft.com/office/officeart/2008/layout/LinedList"/>
    <dgm:cxn modelId="{3D5A7B3E-A5C4-49DC-A3D6-1CB828D3D0F9}" type="presParOf" srcId="{0F86062C-A5A9-4211-840C-A11405E84036}" destId="{90A5010D-084D-44D6-88C2-B05F2B53A3E8}" srcOrd="1" destOrd="0" presId="urn:microsoft.com/office/officeart/2008/layout/LinedList"/>
    <dgm:cxn modelId="{97CEBDA3-FED3-4BF9-A29F-1E56CAF82B1B}" type="presParOf" srcId="{90A5010D-084D-44D6-88C2-B05F2B53A3E8}" destId="{0367B1B5-2516-4230-95B2-A26BAE042AC9}" srcOrd="0" destOrd="0" presId="urn:microsoft.com/office/officeart/2008/layout/LinedList"/>
    <dgm:cxn modelId="{1653A170-8423-41E0-AA02-AD337098FC2E}" type="presParOf" srcId="{90A5010D-084D-44D6-88C2-B05F2B53A3E8}" destId="{84D10189-7C8E-4FE8-9BE6-A23E58675398}" srcOrd="1" destOrd="0" presId="urn:microsoft.com/office/officeart/2008/layout/LinedList"/>
    <dgm:cxn modelId="{0EFC3210-1764-41DE-ACE7-6C92086954FB}" type="presParOf" srcId="{0F86062C-A5A9-4211-840C-A11405E84036}" destId="{0F94898E-95E6-4E95-9860-9CF2B8F64A65}" srcOrd="2" destOrd="0" presId="urn:microsoft.com/office/officeart/2008/layout/LinedList"/>
    <dgm:cxn modelId="{7031DFA1-EEA0-4919-86A0-ADF942EC50D3}" type="presParOf" srcId="{0F86062C-A5A9-4211-840C-A11405E84036}" destId="{F3CE3725-3400-467E-B54A-EE9F046155AF}" srcOrd="3" destOrd="0" presId="urn:microsoft.com/office/officeart/2008/layout/LinedList"/>
    <dgm:cxn modelId="{0411B025-31E6-494B-A3C0-105F0364ADCE}" type="presParOf" srcId="{F3CE3725-3400-467E-B54A-EE9F046155AF}" destId="{A756FECB-0890-4E3F-A470-90F721A58614}" srcOrd="0" destOrd="0" presId="urn:microsoft.com/office/officeart/2008/layout/LinedList"/>
    <dgm:cxn modelId="{D1394EE4-0342-4ABD-AC73-F17545AD565C}" type="presParOf" srcId="{F3CE3725-3400-467E-B54A-EE9F046155AF}" destId="{222FEF52-7D0F-48C1-917F-0F5548DA840A}" srcOrd="1" destOrd="0" presId="urn:microsoft.com/office/officeart/2008/layout/LinedList"/>
    <dgm:cxn modelId="{AA42C6DC-B02C-4102-9DF5-049CD2F354CB}" type="presParOf" srcId="{0F86062C-A5A9-4211-840C-A11405E84036}" destId="{B664DE6E-2C02-49BD-8374-89972A64E27F}" srcOrd="4" destOrd="0" presId="urn:microsoft.com/office/officeart/2008/layout/LinedList"/>
    <dgm:cxn modelId="{FD099869-C918-4565-97A7-E3B9E385EF60}" type="presParOf" srcId="{0F86062C-A5A9-4211-840C-A11405E84036}" destId="{52109F44-56FC-45F5-BE84-E06CF73CF60B}" srcOrd="5" destOrd="0" presId="urn:microsoft.com/office/officeart/2008/layout/LinedList"/>
    <dgm:cxn modelId="{D9CF17D8-EEFF-4802-A509-3C9821F9E093}" type="presParOf" srcId="{52109F44-56FC-45F5-BE84-E06CF73CF60B}" destId="{CAF4CDD7-A838-4163-AEDF-AB2582887E4A}" srcOrd="0" destOrd="0" presId="urn:microsoft.com/office/officeart/2008/layout/LinedList"/>
    <dgm:cxn modelId="{82148D66-E2BE-4E5B-869B-A09D9B6E2D6B}" type="presParOf" srcId="{52109F44-56FC-45F5-BE84-E06CF73CF60B}" destId="{335CF361-3676-4437-A2AA-71AA676A1F0B}" srcOrd="1" destOrd="0" presId="urn:microsoft.com/office/officeart/2008/layout/LinedList"/>
    <dgm:cxn modelId="{5F3A02AE-6696-4C9C-ADA9-4E4FC2969A02}" type="presParOf" srcId="{0F86062C-A5A9-4211-840C-A11405E84036}" destId="{F98FDAED-9125-4F6A-87CD-F87B7E4098E3}" srcOrd="6" destOrd="0" presId="urn:microsoft.com/office/officeart/2008/layout/LinedList"/>
    <dgm:cxn modelId="{558DD4F4-E370-4597-9EA2-D254B6BBDE81}" type="presParOf" srcId="{0F86062C-A5A9-4211-840C-A11405E84036}" destId="{0366C7E4-D9E7-4AD2-B6A2-376E136F6EA4}" srcOrd="7" destOrd="0" presId="urn:microsoft.com/office/officeart/2008/layout/LinedList"/>
    <dgm:cxn modelId="{CD004CFA-44FC-4B5A-9784-99EB41052640}" type="presParOf" srcId="{0366C7E4-D9E7-4AD2-B6A2-376E136F6EA4}" destId="{F96257B9-69E8-4F76-B934-F248A1351E3A}" srcOrd="0" destOrd="0" presId="urn:microsoft.com/office/officeart/2008/layout/LinedList"/>
    <dgm:cxn modelId="{3341BBD1-6123-4C8A-827D-E015FE533140}" type="presParOf" srcId="{0366C7E4-D9E7-4AD2-B6A2-376E136F6EA4}" destId="{7D696C0A-2E37-465D-AF5A-FA960A6B31A2}" srcOrd="1" destOrd="0" presId="urn:microsoft.com/office/officeart/2008/layout/Lin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9A72A345-38F8-4EA8-8075-CAFFF1A0EEAD}"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9101C953-A948-42C8-B0E8-FA2E7EB6549C}">
      <dgm:prSet phldrT="[Text]" custT="1"/>
      <dgm:spPr/>
      <dgm:t>
        <a:bodyPr/>
        <a:lstStyle/>
        <a:p>
          <a:pPr algn="just"/>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Triệu</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tập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HĐND; </a:t>
          </a:r>
          <a:r>
            <a:rPr lang="en-US" sz="2400" dirty="0" err="1" smtClean="0">
              <a:latin typeface="Times New Roman" panose="02020603050405020304" pitchFamily="18" charset="0"/>
              <a:cs typeface="Times New Roman" panose="02020603050405020304" pitchFamily="18" charset="0"/>
            </a:rPr>
            <a:t>phối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hợp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với</a:t>
          </a:r>
          <a:r>
            <a:rPr lang="en-US" sz="2400" dirty="0" smtClean="0">
              <a:latin typeface="Times New Roman" panose="02020603050405020304" pitchFamily="18" charset="0"/>
              <a:cs typeface="Times New Roman" panose="02020603050405020304" pitchFamily="18" charset="0"/>
            </a:rPr>
            <a:t> UBND </a:t>
          </a:r>
          <a:r>
            <a:rPr lang="en-US" sz="2400" dirty="0" err="1" smtClean="0">
              <a:latin typeface="Times New Roman" panose="02020603050405020304" pitchFamily="18" charset="0"/>
              <a:cs typeface="Times New Roman" panose="02020603050405020304" pitchFamily="18" charset="0"/>
            </a:rPr>
            <a:t>trong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việc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chuẩn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bị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kỳ</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họp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HĐND;</a:t>
          </a:r>
          <a:endParaRPr lang="en-US" sz="2400" b="0" dirty="0">
            <a:latin typeface="Times New Roman" panose="02020603050405020304" pitchFamily="18" charset="0"/>
            <a:cs typeface="Times New Roman" panose="02020603050405020304" pitchFamily="18" charset="0"/>
          </a:endParaRPr>
        </a:p>
      </dgm:t>
    </dgm:pt>
    <dgm:pt modelId="{6E230C3A-CD84-4918-8DB9-2B5279CE5B47}" type="parTrans" cxnId="{885B189C-15D2-463C-BD53-0B1F7D6442FE}">
      <dgm:prSet/>
      <dgm:spPr/>
      <dgm:t>
        <a:bodyPr/>
        <a:lstStyle/>
        <a:p>
          <a:endParaRPr lang="en-US"/>
        </a:p>
      </dgm:t>
    </dgm:pt>
    <dgm:pt modelId="{365EAA31-B3C1-4532-AE79-7F04E6E79AD0}" type="sibTrans" cxnId="{885B189C-15D2-463C-BD53-0B1F7D6442FE}">
      <dgm:prSet/>
      <dgm:spPr/>
      <dgm:t>
        <a:bodyPr/>
        <a:lstStyle/>
        <a:p>
          <a:endParaRPr lang="en-US"/>
        </a:p>
      </dgm:t>
    </dgm:pt>
    <dgm:pt modelId="{A726F582-D50C-486C-AACA-4E88598CB75A}">
      <dgm:prSet custT="1"/>
      <dgm:spPr/>
      <dgm:t>
        <a:bodyPr/>
        <a:lstStyle/>
        <a:p>
          <a:pPr algn="l"/>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Đôn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đốc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kiểm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tra</a:t>
          </a:r>
          <a:r>
            <a:rPr lang="en-US" sz="2400" dirty="0" smtClean="0">
              <a:latin typeface="Times New Roman" panose="02020603050405020304" pitchFamily="18" charset="0"/>
              <a:cs typeface="Times New Roman" panose="02020603050405020304" pitchFamily="18" charset="0"/>
            </a:rPr>
            <a:t> UBND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nước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khác</a:t>
          </a:r>
          <a:r>
            <a:rPr lang="en-US" sz="2400" dirty="0" smtClean="0">
              <a:latin typeface="Times New Roman" panose="02020603050405020304" pitchFamily="18" charset="0"/>
              <a:cs typeface="Times New Roman" panose="02020603050405020304" pitchFamily="18" charset="0"/>
            </a:rPr>
            <a:t> ở </a:t>
          </a:r>
          <a:r>
            <a:rPr lang="en-US" sz="2400" dirty="0" err="1" smtClean="0">
              <a:latin typeface="Times New Roman" panose="02020603050405020304" pitchFamily="18" charset="0"/>
              <a:cs typeface="Times New Roman" panose="02020603050405020304" pitchFamily="18" charset="0"/>
            </a:rPr>
            <a:t>địa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phương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quyết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HĐND;</a:t>
          </a:r>
        </a:p>
        <a:p>
          <a:pPr algn="l"/>
          <a:r>
            <a:rPr lang="en-US" sz="2400" dirty="0" smtClean="0"/>
            <a:t>- </a:t>
          </a:r>
          <a:r>
            <a:rPr lang="en-US" sz="2400" dirty="0" err="1" smtClean="0">
              <a:latin typeface="Times New Roman" panose="02020603050405020304" pitchFamily="18" charset="0"/>
              <a:cs typeface="Times New Roman" panose="02020603050405020304" pitchFamily="18" charset="0"/>
            </a:rPr>
            <a:t>Giám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sát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việc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tuân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theo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Hiến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pháp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luật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tại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địa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phương</a:t>
          </a:r>
          <a:r>
            <a:rPr lang="en-US" sz="2400" dirty="0" smtClean="0">
              <a:latin typeface="Times New Roman" panose="02020603050405020304" pitchFamily="18" charset="0"/>
              <a:cs typeface="Times New Roman" panose="02020603050405020304" pitchFamily="18" charset="0"/>
            </a:rPr>
            <a:t>…</a:t>
          </a:r>
          <a:endParaRPr lang="en-US" sz="2400" b="0" dirty="0">
            <a:latin typeface="Times New Roman" panose="02020603050405020304" pitchFamily="18" charset="0"/>
            <a:cs typeface="Times New Roman" panose="02020603050405020304" pitchFamily="18" charset="0"/>
          </a:endParaRPr>
        </a:p>
      </dgm:t>
    </dgm:pt>
    <dgm:pt modelId="{CCA29B04-1040-4D69-A4C2-D5C132AC7F03}" type="parTrans" cxnId="{E6404378-44FA-4222-AD55-331F68F022A8}">
      <dgm:prSet/>
      <dgm:spPr/>
      <dgm:t>
        <a:bodyPr/>
        <a:lstStyle/>
        <a:p>
          <a:endParaRPr lang="en-US"/>
        </a:p>
      </dgm:t>
    </dgm:pt>
    <dgm:pt modelId="{2D419BB6-0989-4E17-9935-FB64B2155E33}" type="sibTrans" cxnId="{E6404378-44FA-4222-AD55-331F68F022A8}">
      <dgm:prSet/>
      <dgm:spPr/>
      <dgm:t>
        <a:bodyPr/>
        <a:lstStyle/>
        <a:p>
          <a:endParaRPr lang="en-US"/>
        </a:p>
      </dgm:t>
    </dgm:pt>
    <dgm:pt modelId="{8CBD4C37-C82D-4146-B117-6FBFA846E2DC}" type="pres">
      <dgm:prSet presAssocID="{9A72A345-38F8-4EA8-8075-CAFFF1A0EEAD}" presName="diagram" presStyleCnt="0">
        <dgm:presLayoutVars>
          <dgm:dir/>
          <dgm:resizeHandles val="exact"/>
        </dgm:presLayoutVars>
      </dgm:prSet>
      <dgm:spPr/>
      <dgm:t>
        <a:bodyPr/>
        <a:lstStyle/>
        <a:p>
          <a:endParaRPr lang="en-US"/>
        </a:p>
      </dgm:t>
    </dgm:pt>
    <dgm:pt modelId="{BCF7B16E-8333-47D6-A1B2-48EEF4171FF5}" type="pres">
      <dgm:prSet presAssocID="{9101C953-A948-42C8-B0E8-FA2E7EB6549C}" presName="node" presStyleLbl="node1" presStyleIdx="0" presStyleCnt="2" custScaleX="205375" custScaleY="51267" custLinFactNeighborX="-18429" custLinFactNeighborY="12678">
        <dgm:presLayoutVars>
          <dgm:bulletEnabled val="1"/>
        </dgm:presLayoutVars>
      </dgm:prSet>
      <dgm:spPr/>
      <dgm:t>
        <a:bodyPr/>
        <a:lstStyle/>
        <a:p>
          <a:endParaRPr lang="en-US"/>
        </a:p>
      </dgm:t>
    </dgm:pt>
    <dgm:pt modelId="{5847BE93-3CD5-4299-8DC8-3231A24A7732}" type="pres">
      <dgm:prSet presAssocID="{365EAA31-B3C1-4532-AE79-7F04E6E79AD0}" presName="sibTrans" presStyleCnt="0"/>
      <dgm:spPr/>
    </dgm:pt>
    <dgm:pt modelId="{93A1E767-9020-416E-9262-0B7DFDE805E1}" type="pres">
      <dgm:prSet presAssocID="{A726F582-D50C-486C-AACA-4E88598CB75A}" presName="node" presStyleLbl="node1" presStyleIdx="1" presStyleCnt="2" custScaleX="190187" custLinFactNeighborX="25380" custLinFactNeighborY="14164">
        <dgm:presLayoutVars>
          <dgm:bulletEnabled val="1"/>
        </dgm:presLayoutVars>
      </dgm:prSet>
      <dgm:spPr/>
      <dgm:t>
        <a:bodyPr/>
        <a:lstStyle/>
        <a:p>
          <a:endParaRPr lang="en-US"/>
        </a:p>
      </dgm:t>
    </dgm:pt>
  </dgm:ptLst>
  <dgm:cxnLst>
    <dgm:cxn modelId="{2812E727-5AD9-4A1A-9362-B013D7557EB7}" type="presOf" srcId="{9101C953-A948-42C8-B0E8-FA2E7EB6549C}" destId="{BCF7B16E-8333-47D6-A1B2-48EEF4171FF5}" srcOrd="0" destOrd="0" presId="urn:microsoft.com/office/officeart/2005/8/layout/default"/>
    <dgm:cxn modelId="{885B189C-15D2-463C-BD53-0B1F7D6442FE}" srcId="{9A72A345-38F8-4EA8-8075-CAFFF1A0EEAD}" destId="{9101C953-A948-42C8-B0E8-FA2E7EB6549C}" srcOrd="0" destOrd="0" parTransId="{6E230C3A-CD84-4918-8DB9-2B5279CE5B47}" sibTransId="{365EAA31-B3C1-4532-AE79-7F04E6E79AD0}"/>
    <dgm:cxn modelId="{E6404378-44FA-4222-AD55-331F68F022A8}" srcId="{9A72A345-38F8-4EA8-8075-CAFFF1A0EEAD}" destId="{A726F582-D50C-486C-AACA-4E88598CB75A}" srcOrd="1" destOrd="0" parTransId="{CCA29B04-1040-4D69-A4C2-D5C132AC7F03}" sibTransId="{2D419BB6-0989-4E17-9935-FB64B2155E33}"/>
    <dgm:cxn modelId="{55EE8AE4-DCF0-49EB-8689-3967CCAAF787}" type="presOf" srcId="{A726F582-D50C-486C-AACA-4E88598CB75A}" destId="{93A1E767-9020-416E-9262-0B7DFDE805E1}" srcOrd="0" destOrd="0" presId="urn:microsoft.com/office/officeart/2005/8/layout/default"/>
    <dgm:cxn modelId="{3D31663D-44FD-4BAC-80C8-89072FBABBA4}" type="presOf" srcId="{9A72A345-38F8-4EA8-8075-CAFFF1A0EEAD}" destId="{8CBD4C37-C82D-4146-B117-6FBFA846E2DC}" srcOrd="0" destOrd="0" presId="urn:microsoft.com/office/officeart/2005/8/layout/default"/>
    <dgm:cxn modelId="{6D88FCB6-9B0E-404D-B3EF-70F62EF080F5}" type="presParOf" srcId="{8CBD4C37-C82D-4146-B117-6FBFA846E2DC}" destId="{BCF7B16E-8333-47D6-A1B2-48EEF4171FF5}" srcOrd="0" destOrd="0" presId="urn:microsoft.com/office/officeart/2005/8/layout/default"/>
    <dgm:cxn modelId="{6CF3BCF1-C29F-4627-B5C9-4D37D3D6E316}" type="presParOf" srcId="{8CBD4C37-C82D-4146-B117-6FBFA846E2DC}" destId="{5847BE93-3CD5-4299-8DC8-3231A24A7732}" srcOrd="1" destOrd="0" presId="urn:microsoft.com/office/officeart/2005/8/layout/default"/>
    <dgm:cxn modelId="{3C5ABAF6-90F5-41C6-95C4-1F2955AB5523}" type="presParOf" srcId="{8CBD4C37-C82D-4146-B117-6FBFA846E2DC}" destId="{93A1E767-9020-416E-9262-0B7DFDE805E1}" srcOrd="2" destOrd="0" presId="urn:microsoft.com/office/officeart/2005/8/layout/defaul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F58DD7AF-C1DC-40A3-BD8C-6BD2ACF45230}"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9A72A345-38F8-4EA8-8075-CAFFF1A0EEAD}"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9101C953-A948-42C8-B0E8-FA2E7EB6549C}">
      <dgm:prSet phldrT="[Text]" custT="1"/>
      <dgm:spPr/>
      <dgm:t>
        <a:bodyPr/>
        <a:lstStyle/>
        <a:p>
          <a:pPr algn="just"/>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Giám sát </a:t>
          </a:r>
          <a:r>
            <a:rPr lang="en-US" sz="2400" dirty="0" err="1" smtClean="0">
              <a:latin typeface="Times New Roman" panose="02020603050405020304" pitchFamily="18" charset="0"/>
              <a:cs typeface="Times New Roman" panose="02020603050405020304" pitchFamily="18" charset="0"/>
            </a:rPr>
            <a:t>việc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tuân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theo</a:t>
          </a:r>
          <a:r>
            <a:rPr lang="en-US" sz="24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Hiến pháp, </a:t>
          </a:r>
          <a:r>
            <a:rPr lang="en-US" sz="2400" dirty="0" err="1" smtClean="0">
              <a:latin typeface="Times New Roman" panose="02020603050405020304" pitchFamily="18" charset="0"/>
              <a:cs typeface="Times New Roman" panose="02020603050405020304" pitchFamily="18" charset="0"/>
            </a:rPr>
            <a:t>pháp</a:t>
          </a:r>
          <a:r>
            <a:rPr lang="en-US" sz="2400" dirty="0" smtClean="0">
              <a:latin typeface="Times New Roman" panose="02020603050405020304" pitchFamily="18" charset="0"/>
              <a:cs typeface="Times New Roman" panose="02020603050405020304" pitchFamily="18" charset="0"/>
            </a:rPr>
            <a:t> l</a:t>
          </a:r>
          <a:r>
            <a:rPr lang="vi-VN" sz="2400" dirty="0" smtClean="0">
              <a:latin typeface="Times New Roman" panose="02020603050405020304" pitchFamily="18" charset="0"/>
              <a:cs typeface="Times New Roman" panose="02020603050405020304" pitchFamily="18" charset="0"/>
            </a:rPr>
            <a:t>uật</a:t>
          </a:r>
          <a:r>
            <a:rPr lang="en-US" sz="2400" dirty="0" smtClean="0">
              <a:latin typeface="Times New Roman" panose="02020603050405020304" pitchFamily="18" charset="0"/>
              <a:cs typeface="Times New Roman" panose="02020603050405020304" pitchFamily="18" charset="0"/>
            </a:rPr>
            <a:t> ở </a:t>
          </a:r>
          <a:r>
            <a:rPr lang="en-US" sz="2400" dirty="0" err="1" smtClean="0">
              <a:latin typeface="Times New Roman" panose="02020603050405020304" pitchFamily="18" charset="0"/>
              <a:cs typeface="Times New Roman" panose="02020603050405020304" pitchFamily="18" charset="0"/>
            </a:rPr>
            <a:t>địa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phương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việc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hiện</a:t>
          </a:r>
          <a:r>
            <a:rPr lang="en-US" sz="2400" dirty="0" smtClean="0">
              <a:latin typeface="Times New Roman" panose="02020603050405020304" pitchFamily="18" charset="0"/>
              <a:cs typeface="Times New Roman" panose="02020603050405020304" pitchFamily="18" charset="0"/>
            </a:rPr>
            <a:t> n</a:t>
          </a:r>
          <a:r>
            <a:rPr lang="vi-VN" sz="2400" dirty="0" smtClean="0">
              <a:latin typeface="Times New Roman" panose="02020603050405020304" pitchFamily="18" charset="0"/>
              <a:cs typeface="Times New Roman" panose="02020603050405020304" pitchFamily="18" charset="0"/>
            </a:rPr>
            <a:t>ghị quyết của H</a:t>
          </a:r>
          <a:r>
            <a:rPr lang="en-US" sz="2400" dirty="0" smtClean="0">
              <a:latin typeface="Times New Roman" panose="02020603050405020304" pitchFamily="18" charset="0"/>
              <a:cs typeface="Times New Roman" panose="02020603050405020304" pitchFamily="18" charset="0"/>
            </a:rPr>
            <a:t>ĐND</a:t>
          </a:r>
          <a:r>
            <a:rPr lang="vi-VN" sz="2400" dirty="0" smtClean="0">
              <a:latin typeface="Times New Roman" panose="02020603050405020304" pitchFamily="18" charset="0"/>
              <a:cs typeface="Times New Roman" panose="02020603050405020304" pitchFamily="18" charset="0"/>
            </a:rPr>
            <a:t> cùng cấp; giám sát hoạt động của </a:t>
          </a:r>
          <a:r>
            <a:rPr lang="en-US" sz="2400" dirty="0" smtClean="0">
              <a:latin typeface="Times New Roman" panose="02020603050405020304" pitchFamily="18" charset="0"/>
              <a:cs typeface="Times New Roman" panose="02020603050405020304" pitchFamily="18" charset="0"/>
            </a:rPr>
            <a:t>UBND </a:t>
          </a:r>
          <a:r>
            <a:rPr lang="en-US" sz="2400" dirty="0" err="1" smtClean="0">
              <a:latin typeface="Times New Roman" panose="02020603050405020304" pitchFamily="18" charset="0"/>
              <a:cs typeface="Times New Roman" panose="02020603050405020304" pitchFamily="18" charset="0"/>
            </a:rPr>
            <a:t>và</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các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cơ</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quan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thuộc</a:t>
          </a:r>
          <a:r>
            <a:rPr lang="en-US" sz="2400" dirty="0" smtClean="0">
              <a:latin typeface="Times New Roman" panose="02020603050405020304" pitchFamily="18" charset="0"/>
              <a:cs typeface="Times New Roman" panose="02020603050405020304" pitchFamily="18" charset="0"/>
            </a:rPr>
            <a:t> UBND, </a:t>
          </a:r>
          <a:r>
            <a:rPr lang="en-US" sz="2400" dirty="0" err="1" smtClean="0">
              <a:latin typeface="Times New Roman" panose="02020603050405020304" pitchFamily="18" charset="0"/>
              <a:cs typeface="Times New Roman" panose="02020603050405020304" pitchFamily="18" charset="0"/>
            </a:rPr>
            <a:t>Tòa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án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Viện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kiểm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sát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dân</a:t>
          </a:r>
          <a:r>
            <a:rPr lang="en-US" sz="2400" dirty="0" smtClean="0">
              <a:latin typeface="Times New Roman" panose="02020603050405020304" pitchFamily="18" charset="0"/>
              <a:cs typeface="Times New Roman" panose="02020603050405020304" pitchFamily="18" charset="0"/>
            </a:rPr>
            <a:t>…</a:t>
          </a:r>
          <a:endParaRPr lang="en-US" sz="2400" b="0" dirty="0">
            <a:latin typeface="Times New Roman" panose="02020603050405020304" pitchFamily="18" charset="0"/>
            <a:cs typeface="Times New Roman" panose="02020603050405020304" pitchFamily="18" charset="0"/>
          </a:endParaRPr>
        </a:p>
      </dgm:t>
    </dgm:pt>
    <dgm:pt modelId="{6E230C3A-CD84-4918-8DB9-2B5279CE5B47}" type="parTrans" cxnId="{885B189C-15D2-463C-BD53-0B1F7D6442FE}">
      <dgm:prSet/>
      <dgm:spPr/>
      <dgm:t>
        <a:bodyPr/>
        <a:lstStyle/>
        <a:p>
          <a:endParaRPr lang="en-US"/>
        </a:p>
      </dgm:t>
    </dgm:pt>
    <dgm:pt modelId="{365EAA31-B3C1-4532-AE79-7F04E6E79AD0}" type="sibTrans" cxnId="{885B189C-15D2-463C-BD53-0B1F7D6442FE}">
      <dgm:prSet/>
      <dgm:spPr/>
      <dgm:t>
        <a:bodyPr/>
        <a:lstStyle/>
        <a:p>
          <a:endParaRPr lang="en-US"/>
        </a:p>
      </dgm:t>
    </dgm:pt>
    <dgm:pt modelId="{A726F582-D50C-486C-AACA-4E88598CB75A}">
      <dgm:prSet custT="1"/>
      <dgm:spPr/>
      <dgm:t>
        <a:bodyPr/>
        <a:lstStyle/>
        <a:p>
          <a:pPr algn="just"/>
          <a:r>
            <a:rPr lang="en-US" sz="2400" dirty="0" err="1" smtClean="0">
              <a:latin typeface="Times New Roman" panose="02020603050405020304" pitchFamily="18" charset="0"/>
              <a:cs typeface="Times New Roman" panose="02020603050405020304" pitchFamily="18" charset="0"/>
            </a:rPr>
            <a:t>Giám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sát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quyết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định</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UBND </a:t>
          </a:r>
          <a:r>
            <a:rPr lang="en-US" sz="2400" dirty="0" err="1" smtClean="0">
              <a:latin typeface="Times New Roman" panose="02020603050405020304" pitchFamily="18" charset="0"/>
              <a:cs typeface="Times New Roman" panose="02020603050405020304" pitchFamily="18" charset="0"/>
            </a:rPr>
            <a:t>cùng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cấp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nghị</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quyết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HĐND </a:t>
          </a:r>
          <a:r>
            <a:rPr lang="en-US" sz="2400" dirty="0" err="1" smtClean="0">
              <a:latin typeface="Times New Roman" panose="02020603050405020304" pitchFamily="18" charset="0"/>
              <a:cs typeface="Times New Roman" panose="02020603050405020304" pitchFamily="18" charset="0"/>
            </a:rPr>
            <a:t>cấp</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dưới</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trực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tiết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giúp</a:t>
          </a:r>
          <a:r>
            <a:rPr lang="en-US" sz="2400" dirty="0" smtClean="0">
              <a:latin typeface="Times New Roman" panose="02020603050405020304" pitchFamily="18" charset="0"/>
              <a:cs typeface="Times New Roman" panose="02020603050405020304" pitchFamily="18" charset="0"/>
            </a:rPr>
            <a:t> HĐND </a:t>
          </a:r>
          <a:r>
            <a:rPr lang="en-US" sz="2400" dirty="0" err="1" smtClean="0">
              <a:latin typeface="Times New Roman" panose="02020603050405020304" pitchFamily="18" charset="0"/>
              <a:cs typeface="Times New Roman" panose="02020603050405020304" pitchFamily="18" charset="0"/>
            </a:rPr>
            <a:t>thực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quyền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giám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sát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theo</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sự</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phân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công</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của</a:t>
          </a:r>
          <a:r>
            <a:rPr lang="en-US" sz="2400" dirty="0" smtClean="0">
              <a:latin typeface="Times New Roman" panose="02020603050405020304" pitchFamily="18" charset="0"/>
              <a:cs typeface="Times New Roman" panose="02020603050405020304" pitchFamily="18" charset="0"/>
            </a:rPr>
            <a:t> HĐND.</a:t>
          </a:r>
          <a:endParaRPr lang="en-US" sz="2400" b="0" dirty="0">
            <a:latin typeface="Times New Roman" panose="02020603050405020304" pitchFamily="18" charset="0"/>
            <a:cs typeface="Times New Roman" panose="02020603050405020304" pitchFamily="18" charset="0"/>
          </a:endParaRPr>
        </a:p>
      </dgm:t>
    </dgm:pt>
    <dgm:pt modelId="{CCA29B04-1040-4D69-A4C2-D5C132AC7F03}" type="parTrans" cxnId="{E6404378-44FA-4222-AD55-331F68F022A8}">
      <dgm:prSet/>
      <dgm:spPr/>
      <dgm:t>
        <a:bodyPr/>
        <a:lstStyle/>
        <a:p>
          <a:endParaRPr lang="en-US"/>
        </a:p>
      </dgm:t>
    </dgm:pt>
    <dgm:pt modelId="{2D419BB6-0989-4E17-9935-FB64B2155E33}" type="sibTrans" cxnId="{E6404378-44FA-4222-AD55-331F68F022A8}">
      <dgm:prSet/>
      <dgm:spPr/>
      <dgm:t>
        <a:bodyPr/>
        <a:lstStyle/>
        <a:p>
          <a:endParaRPr lang="en-US"/>
        </a:p>
      </dgm:t>
    </dgm:pt>
    <dgm:pt modelId="{8CBD4C37-C82D-4146-B117-6FBFA846E2DC}" type="pres">
      <dgm:prSet presAssocID="{9A72A345-38F8-4EA8-8075-CAFFF1A0EEAD}" presName="diagram" presStyleCnt="0">
        <dgm:presLayoutVars>
          <dgm:dir/>
          <dgm:resizeHandles val="exact"/>
        </dgm:presLayoutVars>
      </dgm:prSet>
      <dgm:spPr/>
      <dgm:t>
        <a:bodyPr/>
        <a:lstStyle/>
        <a:p>
          <a:endParaRPr lang="en-US"/>
        </a:p>
      </dgm:t>
    </dgm:pt>
    <dgm:pt modelId="{BCF7B16E-8333-47D6-A1B2-48EEF4171FF5}" type="pres">
      <dgm:prSet presAssocID="{9101C953-A948-42C8-B0E8-FA2E7EB6549C}" presName="node" presStyleLbl="node1" presStyleIdx="0" presStyleCnt="2" custScaleX="205375" custScaleY="51267" custLinFactNeighborX="-18429" custLinFactNeighborY="12678">
        <dgm:presLayoutVars>
          <dgm:bulletEnabled val="1"/>
        </dgm:presLayoutVars>
      </dgm:prSet>
      <dgm:spPr/>
      <dgm:t>
        <a:bodyPr/>
        <a:lstStyle/>
        <a:p>
          <a:endParaRPr lang="en-US"/>
        </a:p>
      </dgm:t>
    </dgm:pt>
    <dgm:pt modelId="{5847BE93-3CD5-4299-8DC8-3231A24A7732}" type="pres">
      <dgm:prSet presAssocID="{365EAA31-B3C1-4532-AE79-7F04E6E79AD0}" presName="sibTrans" presStyleCnt="0"/>
      <dgm:spPr/>
    </dgm:pt>
    <dgm:pt modelId="{93A1E767-9020-416E-9262-0B7DFDE805E1}" type="pres">
      <dgm:prSet presAssocID="{A726F582-D50C-486C-AACA-4E88598CB75A}" presName="node" presStyleLbl="node1" presStyleIdx="1" presStyleCnt="2" custScaleX="190187" custScaleY="71976" custLinFactNeighborX="41252" custLinFactNeighborY="17281">
        <dgm:presLayoutVars>
          <dgm:bulletEnabled val="1"/>
        </dgm:presLayoutVars>
      </dgm:prSet>
      <dgm:spPr/>
      <dgm:t>
        <a:bodyPr/>
        <a:lstStyle/>
        <a:p>
          <a:endParaRPr lang="en-US"/>
        </a:p>
      </dgm:t>
    </dgm:pt>
  </dgm:ptLst>
  <dgm:cxnLst>
    <dgm:cxn modelId="{8E5CF70A-761D-4FA7-A7EB-7B4D28C9FF36}" type="presOf" srcId="{A726F582-D50C-486C-AACA-4E88598CB75A}" destId="{93A1E767-9020-416E-9262-0B7DFDE805E1}" srcOrd="0" destOrd="0" presId="urn:microsoft.com/office/officeart/2005/8/layout/default"/>
    <dgm:cxn modelId="{885B189C-15D2-463C-BD53-0B1F7D6442FE}" srcId="{9A72A345-38F8-4EA8-8075-CAFFF1A0EEAD}" destId="{9101C953-A948-42C8-B0E8-FA2E7EB6549C}" srcOrd="0" destOrd="0" parTransId="{6E230C3A-CD84-4918-8DB9-2B5279CE5B47}" sibTransId="{365EAA31-B3C1-4532-AE79-7F04E6E79AD0}"/>
    <dgm:cxn modelId="{1243AE64-24F3-4490-A49C-22808CB56956}" type="presOf" srcId="{9A72A345-38F8-4EA8-8075-CAFFF1A0EEAD}" destId="{8CBD4C37-C82D-4146-B117-6FBFA846E2DC}" srcOrd="0" destOrd="0" presId="urn:microsoft.com/office/officeart/2005/8/layout/default"/>
    <dgm:cxn modelId="{E6404378-44FA-4222-AD55-331F68F022A8}" srcId="{9A72A345-38F8-4EA8-8075-CAFFF1A0EEAD}" destId="{A726F582-D50C-486C-AACA-4E88598CB75A}" srcOrd="1" destOrd="0" parTransId="{CCA29B04-1040-4D69-A4C2-D5C132AC7F03}" sibTransId="{2D419BB6-0989-4E17-9935-FB64B2155E33}"/>
    <dgm:cxn modelId="{41D28AFA-6C67-4FA6-82A9-C767946AA91A}" type="presOf" srcId="{9101C953-A948-42C8-B0E8-FA2E7EB6549C}" destId="{BCF7B16E-8333-47D6-A1B2-48EEF4171FF5}" srcOrd="0" destOrd="0" presId="urn:microsoft.com/office/officeart/2005/8/layout/default"/>
    <dgm:cxn modelId="{EC5A9BE1-9618-4E36-972A-A859C23DA147}" type="presParOf" srcId="{8CBD4C37-C82D-4146-B117-6FBFA846E2DC}" destId="{BCF7B16E-8333-47D6-A1B2-48EEF4171FF5}" srcOrd="0" destOrd="0" presId="urn:microsoft.com/office/officeart/2005/8/layout/default"/>
    <dgm:cxn modelId="{0BC5CDAD-4042-4A75-9673-F01E3D197072}" type="presParOf" srcId="{8CBD4C37-C82D-4146-B117-6FBFA846E2DC}" destId="{5847BE93-3CD5-4299-8DC8-3231A24A7732}" srcOrd="1" destOrd="0" presId="urn:microsoft.com/office/officeart/2005/8/layout/default"/>
    <dgm:cxn modelId="{5781CABE-35B4-4732-A21B-6F9DE08771D5}" type="presParOf" srcId="{8CBD4C37-C82D-4146-B117-6FBFA846E2DC}" destId="{93A1E767-9020-416E-9262-0B7DFDE805E1}" srcOrd="2" destOrd="0" presId="urn:microsoft.com/office/officeart/2005/8/layout/defaul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B9F17235-2FC2-46B3-ADEA-651DFC955682}" type="doc">
      <dgm:prSet loTypeId="urn:microsoft.com/office/officeart/2005/8/layout/hList1" loCatId="list" qsTypeId="urn:microsoft.com/office/officeart/2005/8/quickstyle/simple4" qsCatId="simple" csTypeId="urn:microsoft.com/office/officeart/2005/8/colors/accent1_3" csCatId="accent1" phldr="1"/>
      <dgm:spPr/>
      <dgm:t>
        <a:bodyPr/>
        <a:lstStyle/>
        <a:p>
          <a:endParaRPr lang="en-US"/>
        </a:p>
      </dgm:t>
    </dgm:pt>
    <dgm:pt modelId="{CC46B4B9-4F10-4151-84D9-71E815C18F37}">
      <dgm:prSet phldrT="[Text]" custT="1"/>
      <dgm:spPr/>
      <dgm:t>
        <a:bodyPr/>
        <a:lstStyle/>
        <a:p>
          <a:r>
            <a:rPr lang="en-US" sz="2400" b="0" dirty="0">
              <a:latin typeface="Times New Roman" panose="02020603050405020304" pitchFamily="18" charset="0"/>
              <a:cs typeface="Times New Roman" panose="02020603050405020304" pitchFamily="18" charset="0"/>
              <a:sym typeface="Wingdings" panose="05000000000000000000" pitchFamily="2" charset="2"/>
            </a:rPr>
            <a:t> </a:t>
          </a:r>
          <a:r>
            <a:rPr lang="en-US" sz="2400" b="0" dirty="0">
              <a:latin typeface="Times New Roman" panose="02020603050405020304" pitchFamily="18" charset="0"/>
              <a:cs typeface="Times New Roman" panose="02020603050405020304" pitchFamily="18" charset="0"/>
            </a:rPr>
            <a:t>Hình </a:t>
          </a:r>
          <a:r>
            <a:rPr lang="en-US" sz="2400" b="0" dirty="0" err="1">
              <a:latin typeface="Times New Roman" panose="02020603050405020304" pitchFamily="18" charset="0"/>
              <a:cs typeface="Times New Roman" panose="02020603050405020304" pitchFamily="18" charset="0"/>
            </a:rPr>
            <a:t>thành</a:t>
          </a:r>
          <a:r>
            <a:rPr lang="en-US" sz="2400" b="0" dirty="0">
              <a:latin typeface="Times New Roman" panose="02020603050405020304" pitchFamily="18" charset="0"/>
              <a:cs typeface="Times New Roman" panose="02020603050405020304" pitchFamily="18" charset="0"/>
            </a:rPr>
            <a:t> bản báo cáo </a:t>
          </a:r>
          <a:r>
            <a:rPr lang="en-US" sz="2400" b="0" dirty="0" err="1">
              <a:latin typeface="Times New Roman" panose="02020603050405020304" pitchFamily="18" charset="0"/>
              <a:cs typeface="Times New Roman" panose="02020603050405020304" pitchFamily="18" charset="0"/>
            </a:rPr>
            <a:t>thẩm</a:t>
          </a:r>
          <a:r>
            <a:rPr lang="en-US" sz="2400" b="0" dirty="0">
              <a:latin typeface="Times New Roman" panose="02020603050405020304" pitchFamily="18" charset="0"/>
              <a:cs typeface="Times New Roman" panose="02020603050405020304" pitchFamily="18" charset="0"/>
            </a:rPr>
            <a:t> tra trình </a:t>
          </a:r>
          <a:r>
            <a:rPr lang="en-US" sz="2400" b="0" dirty="0" err="1">
              <a:latin typeface="Times New Roman" panose="02020603050405020304" pitchFamily="18" charset="0"/>
              <a:cs typeface="Times New Roman" panose="02020603050405020304" pitchFamily="18" charset="0"/>
            </a:rPr>
            <a:t>cho</a:t>
          </a:r>
          <a:r>
            <a:rPr lang="en-US" sz="2400" b="0" dirty="0">
              <a:latin typeface="Times New Roman" panose="02020603050405020304" pitchFamily="18" charset="0"/>
              <a:cs typeface="Times New Roman" panose="02020603050405020304" pitchFamily="18" charset="0"/>
            </a:rPr>
            <a:t> HĐND </a:t>
          </a:r>
          <a:r>
            <a:rPr lang="en-US" sz="2400" b="0" dirty="0" err="1">
              <a:latin typeface="Times New Roman" panose="02020603050405020304" pitchFamily="18" charset="0"/>
              <a:cs typeface="Times New Roman" panose="02020603050405020304" pitchFamily="18" charset="0"/>
            </a:rPr>
            <a:t>hoặc</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Thường</a:t>
          </a:r>
          <a:r>
            <a:rPr lang="en-US" sz="2400" b="0" dirty="0">
              <a:latin typeface="Times New Roman" panose="02020603050405020304" pitchFamily="18" charset="0"/>
              <a:cs typeface="Times New Roman" panose="02020603050405020304" pitchFamily="18" charset="0"/>
            </a:rPr>
            <a:t> trực HĐND </a:t>
          </a:r>
          <a:r>
            <a:rPr lang="en-US" sz="2400" b="0" dirty="0" err="1">
              <a:latin typeface="Times New Roman" panose="02020603050405020304" pitchFamily="18" charset="0"/>
              <a:cs typeface="Times New Roman" panose="02020603050405020304" pitchFamily="18" charset="0"/>
            </a:rPr>
            <a:t>theo</a:t>
          </a:r>
          <a:r>
            <a:rPr lang="en-US" sz="2400" b="0" dirty="0">
              <a:latin typeface="Times New Roman" panose="02020603050405020304" pitchFamily="18" charset="0"/>
              <a:cs typeface="Times New Roman" panose="02020603050405020304" pitchFamily="18" charset="0"/>
            </a:rPr>
            <a:t> định </a:t>
          </a:r>
          <a:r>
            <a:rPr lang="en-US" sz="2400" b="0" dirty="0" err="1">
              <a:latin typeface="Times New Roman" panose="02020603050405020304" pitchFamily="18" charset="0"/>
              <a:cs typeface="Times New Roman" panose="02020603050405020304" pitchFamily="18" charset="0"/>
            </a:rPr>
            <a:t>kỳ</a:t>
          </a:r>
          <a:r>
            <a:rPr lang="en-US" sz="2400" b="0" dirty="0">
              <a:latin typeface="Times New Roman" panose="02020603050405020304" pitchFamily="18" charset="0"/>
              <a:cs typeface="Times New Roman" panose="02020603050405020304" pitchFamily="18" charset="0"/>
            </a:rPr>
            <a:t>, chuyên đề hay </a:t>
          </a:r>
          <a:r>
            <a:rPr lang="en-US" sz="2400" b="0" dirty="0" err="1">
              <a:latin typeface="Times New Roman" panose="02020603050405020304" pitchFamily="18" charset="0"/>
              <a:cs typeface="Times New Roman" panose="02020603050405020304" pitchFamily="18" charset="0"/>
            </a:rPr>
            <a:t>đột</a:t>
          </a:r>
          <a:r>
            <a:rPr lang="en-US"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xuất</a:t>
          </a:r>
          <a:endParaRPr lang="en-US" sz="2400" b="0" dirty="0">
            <a:latin typeface="Times New Roman" panose="02020603050405020304" pitchFamily="18" charset="0"/>
            <a:cs typeface="Times New Roman" panose="02020603050405020304" pitchFamily="18" charset="0"/>
          </a:endParaRPr>
        </a:p>
      </dgm:t>
    </dgm:pt>
    <dgm:pt modelId="{C6986B4E-ED1A-4051-B921-48B870B79DEE}" type="parTrans" cxnId="{DEB9BDCB-7280-405B-9388-9F08C93589A0}">
      <dgm:prSet/>
      <dgm:spPr/>
      <dgm:t>
        <a:bodyPr/>
        <a:lstStyle/>
        <a:p>
          <a:endParaRPr lang="en-US"/>
        </a:p>
      </dgm:t>
    </dgm:pt>
    <dgm:pt modelId="{1BFD5A23-D144-4A6F-903F-CCEC6F02CBE4}" type="sibTrans" cxnId="{DEB9BDCB-7280-405B-9388-9F08C93589A0}">
      <dgm:prSet/>
      <dgm:spPr/>
      <dgm:t>
        <a:bodyPr/>
        <a:lstStyle/>
        <a:p>
          <a:endParaRPr lang="en-US"/>
        </a:p>
      </dgm:t>
    </dgm:pt>
    <dgm:pt modelId="{4EFE0FB9-9A3E-42EE-87AD-88EB1D903178}">
      <dgm:prSet phldrT="[Text]" custT="1"/>
      <dgm:spPr/>
      <dgm:t>
        <a:bodyPr/>
        <a:lstStyle/>
        <a:p>
          <a:pPr>
            <a:lnSpc>
              <a:spcPct val="100000"/>
            </a:lnSpc>
          </a:pPr>
          <a:r>
            <a:rPr lang="en-US" sz="2000" dirty="0" err="1">
              <a:latin typeface="Times New Roman" panose="02020603050405020304" pitchFamily="18" charset="0"/>
              <a:cs typeface="Times New Roman" panose="02020603050405020304" pitchFamily="18" charset="0"/>
            </a:rPr>
            <a:t>Độ</a:t>
          </a:r>
          <a:r>
            <a:rPr lang="en-US" sz="2000" dirty="0">
              <a:latin typeface="Times New Roman" panose="02020603050405020304" pitchFamily="18" charset="0"/>
              <a:cs typeface="Times New Roman" panose="02020603050405020304" pitchFamily="18" charset="0"/>
            </a:rPr>
            <a:t> tin </a:t>
          </a:r>
          <a:r>
            <a:rPr lang="en-US" sz="2000" dirty="0" err="1">
              <a:latin typeface="Times New Roman" panose="02020603050405020304" pitchFamily="18" charset="0"/>
              <a:cs typeface="Times New Roman" panose="02020603050405020304" pitchFamily="18" charset="0"/>
            </a:rPr>
            <a:t>cậy</a:t>
          </a:r>
          <a:r>
            <a:rPr lang="en-US" sz="2000" dirty="0">
              <a:latin typeface="Times New Roman" panose="02020603050405020304" pitchFamily="18" charset="0"/>
              <a:cs typeface="Times New Roman" panose="02020603050405020304" pitchFamily="18" charset="0"/>
            </a:rPr>
            <a:t> của </a:t>
          </a:r>
          <a:r>
            <a:rPr lang="en-US" sz="2000" dirty="0" err="1">
              <a:latin typeface="Times New Roman" panose="02020603050405020304" pitchFamily="18" charset="0"/>
              <a:cs typeface="Times New Roman" panose="02020603050405020304" pitchFamily="18" charset="0"/>
            </a:rPr>
            <a:t>kế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hoạch</a:t>
          </a:r>
          <a:r>
            <a:rPr lang="en-US" sz="2000" dirty="0">
              <a:latin typeface="Times New Roman" panose="02020603050405020304" pitchFamily="18" charset="0"/>
              <a:cs typeface="Times New Roman" panose="02020603050405020304" pitchFamily="18" charset="0"/>
            </a:rPr>
            <a:t> NS và </a:t>
          </a:r>
          <a:r>
            <a:rPr lang="en-US" sz="2000" dirty="0" err="1">
              <a:latin typeface="Times New Roman" panose="02020603050405020304" pitchFamily="18" charset="0"/>
              <a:cs typeface="Times New Roman" panose="02020603050405020304" pitchFamily="18" charset="0"/>
            </a:rPr>
            <a:t>kế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 tư </a:t>
          </a:r>
          <a:r>
            <a:rPr lang="en-US" sz="2000" dirty="0" err="1">
              <a:latin typeface="Times New Roman" panose="02020603050405020304" pitchFamily="18" charset="0"/>
              <a:cs typeface="Times New Roman" panose="02020603050405020304" pitchFamily="18" charset="0"/>
            </a:rPr>
            <a:t>xây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dựng</a:t>
          </a:r>
          <a:r>
            <a:rPr lang="en-US" sz="2000" dirty="0">
              <a:latin typeface="Times New Roman" panose="02020603050405020304" pitchFamily="18" charset="0"/>
              <a:cs typeface="Times New Roman" panose="02020603050405020304" pitchFamily="18" charset="0"/>
            </a:rPr>
            <a:t> cơ bản bằng vốn NS</a:t>
          </a:r>
        </a:p>
      </dgm:t>
    </dgm:pt>
    <dgm:pt modelId="{F175787C-AD92-4C8D-9F6F-6FA7A7EB3922}" type="parTrans" cxnId="{F51D78DD-FB5D-48E2-AF6B-01E033D596EA}">
      <dgm:prSet/>
      <dgm:spPr/>
      <dgm:t>
        <a:bodyPr/>
        <a:lstStyle/>
        <a:p>
          <a:endParaRPr lang="en-US"/>
        </a:p>
      </dgm:t>
    </dgm:pt>
    <dgm:pt modelId="{3281767A-DCD1-4B62-8E90-C036A8AC2BE3}" type="sibTrans" cxnId="{F51D78DD-FB5D-48E2-AF6B-01E033D596EA}">
      <dgm:prSet/>
      <dgm:spPr/>
      <dgm:t>
        <a:bodyPr/>
        <a:lstStyle/>
        <a:p>
          <a:endParaRPr lang="en-US"/>
        </a:p>
      </dgm:t>
    </dgm:pt>
    <dgm:pt modelId="{D531C36E-BA77-4F0A-A81D-5281CEEAE4DB}">
      <dgm:prSet phldrT="[Text]" custT="1"/>
      <dgm:spPr/>
      <dgm:t>
        <a:bodyPr/>
        <a:lstStyle/>
        <a:p>
          <a:pPr>
            <a:lnSpc>
              <a:spcPct val="100000"/>
            </a:lnSpc>
          </a:pPr>
          <a:r>
            <a:rPr lang="en-US" sz="2000" dirty="0" err="1">
              <a:latin typeface="Times New Roman" panose="02020603050405020304" pitchFamily="18" charset="0"/>
              <a:cs typeface="Times New Roman" panose="02020603050405020304" pitchFamily="18" charset="0"/>
            </a:rPr>
            <a:t>Tính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bạch</a:t>
          </a:r>
          <a:r>
            <a:rPr lang="en-US" sz="2000" dirty="0">
              <a:latin typeface="Times New Roman" panose="02020603050405020304" pitchFamily="18" charset="0"/>
              <a:cs typeface="Times New Roman" panose="02020603050405020304" pitchFamily="18" charset="0"/>
            </a:rPr>
            <a:t> và </a:t>
          </a:r>
          <a:r>
            <a:rPr lang="en-US" sz="2000" dirty="0" err="1">
              <a:latin typeface="Times New Roman" panose="02020603050405020304" pitchFamily="18" charset="0"/>
              <a:cs typeface="Times New Roman" panose="02020603050405020304" pitchFamily="18" charset="0"/>
            </a:rPr>
            <a:t>tính</a:t>
          </a:r>
          <a:r>
            <a:rPr lang="en-US" sz="2000" dirty="0">
              <a:latin typeface="Times New Roman" panose="02020603050405020304" pitchFamily="18" charset="0"/>
              <a:cs typeface="Times New Roman" panose="02020603050405020304" pitchFamily="18" charset="0"/>
            </a:rPr>
            <a:t> toàn diện của NS và </a:t>
          </a:r>
          <a:r>
            <a:rPr lang="en-US" sz="2000" dirty="0" err="1">
              <a:latin typeface="Times New Roman" panose="02020603050405020304" pitchFamily="18" charset="0"/>
              <a:cs typeface="Times New Roman" panose="02020603050405020304" pitchFamily="18" charset="0"/>
            </a:rPr>
            <a:t>kế</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đầu</a:t>
          </a:r>
          <a:r>
            <a:rPr lang="en-US" sz="2000" dirty="0">
              <a:latin typeface="Times New Roman" panose="02020603050405020304" pitchFamily="18" charset="0"/>
              <a:cs typeface="Times New Roman" panose="02020603050405020304" pitchFamily="18" charset="0"/>
            </a:rPr>
            <a:t> tư </a:t>
          </a:r>
          <a:r>
            <a:rPr lang="en-US" sz="2000" dirty="0" err="1">
              <a:latin typeface="Times New Roman" panose="02020603050405020304" pitchFamily="18" charset="0"/>
              <a:cs typeface="Times New Roman" panose="02020603050405020304" pitchFamily="18" charset="0"/>
            </a:rPr>
            <a:t>xây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dựng</a:t>
          </a:r>
          <a:r>
            <a:rPr lang="en-US" sz="2000" dirty="0">
              <a:latin typeface="Times New Roman" panose="02020603050405020304" pitchFamily="18" charset="0"/>
              <a:cs typeface="Times New Roman" panose="02020603050405020304" pitchFamily="18" charset="0"/>
            </a:rPr>
            <a:t> cơ bản bằng vốn NS</a:t>
          </a:r>
        </a:p>
      </dgm:t>
    </dgm:pt>
    <dgm:pt modelId="{531584B3-1460-435B-AC69-972F44E6CF67}" type="parTrans" cxnId="{A142C0EC-F3A4-4371-AAC9-110B2A6014E7}">
      <dgm:prSet/>
      <dgm:spPr/>
      <dgm:t>
        <a:bodyPr/>
        <a:lstStyle/>
        <a:p>
          <a:endParaRPr lang="en-US"/>
        </a:p>
      </dgm:t>
    </dgm:pt>
    <dgm:pt modelId="{A9B42A40-5317-456B-9F84-95087B7E2666}" type="sibTrans" cxnId="{A142C0EC-F3A4-4371-AAC9-110B2A6014E7}">
      <dgm:prSet/>
      <dgm:spPr/>
      <dgm:t>
        <a:bodyPr/>
        <a:lstStyle/>
        <a:p>
          <a:endParaRPr lang="en-US"/>
        </a:p>
      </dgm:t>
    </dgm:pt>
    <dgm:pt modelId="{B4890904-0C95-4B41-9FF8-501FBDA08DD0}">
      <dgm:prSet phldrT="[Text]" custT="1"/>
      <dgm:spPr/>
      <dgm:t>
        <a:bodyPr/>
        <a:lstStyle/>
        <a:p>
          <a:pPr>
            <a:lnSpc>
              <a:spcPct val="100000"/>
            </a:lnSpc>
          </a:pPr>
          <a:r>
            <a:rPr lang="en-US" sz="2000" dirty="0">
              <a:latin typeface="Times New Roman" panose="02020603050405020304" pitchFamily="18" charset="0"/>
              <a:cs typeface="Times New Roman" panose="02020603050405020304" pitchFamily="18" charset="0"/>
            </a:rPr>
            <a:t>Bình </a:t>
          </a:r>
          <a:r>
            <a:rPr lang="en-US" sz="2000" dirty="0" err="1">
              <a:latin typeface="Times New Roman" panose="02020603050405020304" pitchFamily="18" charset="0"/>
              <a:cs typeface="Times New Roman" panose="02020603050405020304" pitchFamily="18" charset="0"/>
            </a:rPr>
            <a:t>luận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tính</a:t>
          </a:r>
          <a:r>
            <a:rPr lang="en-US" sz="2000" dirty="0">
              <a:latin typeface="Times New Roman" panose="02020603050405020304" pitchFamily="18" charset="0"/>
              <a:cs typeface="Times New Roman" panose="02020603050405020304" pitchFamily="18" charset="0"/>
            </a:rPr>
            <a:t> hiệu </a:t>
          </a:r>
          <a:r>
            <a:rPr lang="en-US" sz="2000" dirty="0" err="1">
              <a:latin typeface="Times New Roman" panose="02020603050405020304" pitchFamily="18" charset="0"/>
              <a:cs typeface="Times New Roman" panose="02020603050405020304" pitchFamily="18" charset="0"/>
            </a:rPr>
            <a:t>quả</a:t>
          </a:r>
          <a:r>
            <a:rPr lang="en-US" sz="2000" dirty="0">
              <a:latin typeface="Times New Roman" panose="02020603050405020304" pitchFamily="18" charset="0"/>
              <a:cs typeface="Times New Roman" panose="02020603050405020304" pitchFamily="18" charset="0"/>
            </a:rPr>
            <a:t> việc </a:t>
          </a:r>
          <a:r>
            <a:rPr lang="en-US" sz="2000" dirty="0" err="1">
              <a:latin typeface="Times New Roman" panose="02020603050405020304" pitchFamily="18" charset="0"/>
              <a:cs typeface="Times New Roman" panose="02020603050405020304" pitchFamily="18" charset="0"/>
            </a:rPr>
            <a:t>phân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bổ</a:t>
          </a:r>
          <a:r>
            <a:rPr lang="en-US" sz="2000" dirty="0">
              <a:latin typeface="Times New Roman" panose="02020603050405020304" pitchFamily="18" charset="0"/>
              <a:cs typeface="Times New Roman" panose="02020603050405020304" pitchFamily="18" charset="0"/>
            </a:rPr>
            <a:t> và </a:t>
          </a:r>
          <a:r>
            <a:rPr lang="en-US" sz="2000" dirty="0" err="1">
              <a:latin typeface="Times New Roman" panose="02020603050405020304" pitchFamily="18" charset="0"/>
              <a:cs typeface="Times New Roman" panose="02020603050405020304" pitchFamily="18" charset="0"/>
            </a:rPr>
            <a:t>sử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NS</a:t>
          </a:r>
        </a:p>
      </dgm:t>
    </dgm:pt>
    <dgm:pt modelId="{9C54221D-BEDE-4B13-8855-63201D043560}" type="parTrans" cxnId="{EEEEE594-19C4-4CA4-A33C-A5F620D84D09}">
      <dgm:prSet/>
      <dgm:spPr/>
      <dgm:t>
        <a:bodyPr/>
        <a:lstStyle/>
        <a:p>
          <a:endParaRPr lang="en-US"/>
        </a:p>
      </dgm:t>
    </dgm:pt>
    <dgm:pt modelId="{2157A5B1-BAAC-4D85-BB43-4D38030D8579}" type="sibTrans" cxnId="{EEEEE594-19C4-4CA4-A33C-A5F620D84D09}">
      <dgm:prSet/>
      <dgm:spPr/>
      <dgm:t>
        <a:bodyPr/>
        <a:lstStyle/>
        <a:p>
          <a:endParaRPr lang="en-US"/>
        </a:p>
      </dgm:t>
    </dgm:pt>
    <dgm:pt modelId="{66ACF271-48B7-45A4-94CE-ADC582DF3D2D}">
      <dgm:prSet phldrT="[Text]" custT="1"/>
      <dgm:spPr/>
      <dgm:t>
        <a:bodyPr/>
        <a:lstStyle/>
        <a:p>
          <a:pPr>
            <a:lnSpc>
              <a:spcPct val="100000"/>
            </a:lnSpc>
          </a:pPr>
          <a:r>
            <a:rPr lang="en-US" sz="2000" dirty="0">
              <a:latin typeface="Times New Roman" panose="02020603050405020304" pitchFamily="18" charset="0"/>
              <a:cs typeface="Times New Roman" panose="02020603050405020304" pitchFamily="18" charset="0"/>
            </a:rPr>
            <a:t>Đề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các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giải</a:t>
          </a:r>
          <a:r>
            <a:rPr lang="en-US" sz="2000" dirty="0">
              <a:latin typeface="Times New Roman" panose="02020603050405020304" pitchFamily="18" charset="0"/>
              <a:cs typeface="Times New Roman" panose="02020603050405020304" pitchFamily="18" charset="0"/>
            </a:rPr>
            <a:t> pháp tiếp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hoặc</a:t>
          </a:r>
          <a:r>
            <a:rPr lang="en-US" sz="2000" dirty="0">
              <a:latin typeface="Times New Roman" panose="02020603050405020304" pitchFamily="18" charset="0"/>
              <a:cs typeface="Times New Roman" panose="02020603050405020304" pitchFamily="18" charset="0"/>
            </a:rPr>
            <a:t> đề </a:t>
          </a:r>
          <a:r>
            <a:rPr lang="en-US" sz="2000" dirty="0" err="1">
              <a:latin typeface="Times New Roman" panose="02020603050405020304" pitchFamily="18" charset="0"/>
              <a:cs typeface="Times New Roman" panose="02020603050405020304" pitchFamily="18" charset="0"/>
            </a:rPr>
            <a:t>xuất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bổ</a:t>
          </a:r>
          <a:r>
            <a:rPr lang="en-US" sz="2000" dirty="0">
              <a:latin typeface="Times New Roman" panose="02020603050405020304" pitchFamily="18" charset="0"/>
              <a:cs typeface="Times New Roman" panose="02020603050405020304" pitchFamily="18" charset="0"/>
            </a:rPr>
            <a:t> sung tài </a:t>
          </a:r>
          <a:r>
            <a:rPr lang="en-US" sz="2000" dirty="0" err="1">
              <a:latin typeface="Times New Roman" panose="02020603050405020304" pitchFamily="18" charset="0"/>
              <a:cs typeface="Times New Roman" panose="02020603050405020304" pitchFamily="18" charset="0"/>
            </a:rPr>
            <a:t>trợ</a:t>
          </a:r>
          <a:r>
            <a:rPr lang="en-US" sz="2000" dirty="0">
              <a:latin typeface="Times New Roman" panose="02020603050405020304" pitchFamily="18" charset="0"/>
              <a:cs typeface="Times New Roman" panose="02020603050405020304" pitchFamily="18" charset="0"/>
            </a:rPr>
            <a:t> </a:t>
          </a:r>
        </a:p>
      </dgm:t>
    </dgm:pt>
    <dgm:pt modelId="{A7C8DF21-0367-4109-B568-CDCE60CE3E94}" type="parTrans" cxnId="{E1FDF468-2C34-4052-90AB-DDCC9B3460ED}">
      <dgm:prSet/>
      <dgm:spPr/>
      <dgm:t>
        <a:bodyPr/>
        <a:lstStyle/>
        <a:p>
          <a:endParaRPr lang="en-US"/>
        </a:p>
      </dgm:t>
    </dgm:pt>
    <dgm:pt modelId="{BBB4DA81-2CB9-4E15-B57B-58F3242F1284}" type="sibTrans" cxnId="{E1FDF468-2C34-4052-90AB-DDCC9B3460ED}">
      <dgm:prSet/>
      <dgm:spPr/>
      <dgm:t>
        <a:bodyPr/>
        <a:lstStyle/>
        <a:p>
          <a:endParaRPr lang="en-US"/>
        </a:p>
      </dgm:t>
    </dgm:pt>
    <dgm:pt modelId="{B77E633B-605F-4E91-8321-15E7687109C1}">
      <dgm:prSet phldrT="[Text]" custT="1"/>
      <dgm:spPr/>
      <dgm:t>
        <a:bodyPr/>
        <a:lstStyle/>
        <a:p>
          <a:pPr>
            <a:lnSpc>
              <a:spcPct val="100000"/>
            </a:lnSpc>
          </a:pPr>
          <a:endParaRPr lang="en-US" sz="2000" dirty="0">
            <a:latin typeface="Times New Roman" panose="02020603050405020304" pitchFamily="18" charset="0"/>
            <a:cs typeface="Times New Roman" panose="02020603050405020304" pitchFamily="18" charset="0"/>
          </a:endParaRPr>
        </a:p>
      </dgm:t>
    </dgm:pt>
    <dgm:pt modelId="{D74B5A06-1277-4BEF-8645-1B4E089DF76B}" type="parTrans" cxnId="{112A5F95-C452-4456-9DF8-FE14CE06ACE3}">
      <dgm:prSet/>
      <dgm:spPr/>
      <dgm:t>
        <a:bodyPr/>
        <a:lstStyle/>
        <a:p>
          <a:endParaRPr lang="en-US"/>
        </a:p>
      </dgm:t>
    </dgm:pt>
    <dgm:pt modelId="{6EC287BA-2C3E-4E37-A182-345217D567AE}" type="sibTrans" cxnId="{112A5F95-C452-4456-9DF8-FE14CE06ACE3}">
      <dgm:prSet/>
      <dgm:spPr/>
      <dgm:t>
        <a:bodyPr/>
        <a:lstStyle/>
        <a:p>
          <a:endParaRPr lang="en-US"/>
        </a:p>
      </dgm:t>
    </dgm:pt>
    <dgm:pt modelId="{7DBBDDD6-7A4C-4551-82CE-8DBD8CB0DCF5}" type="pres">
      <dgm:prSet presAssocID="{B9F17235-2FC2-46B3-ADEA-651DFC955682}" presName="Name0" presStyleCnt="0">
        <dgm:presLayoutVars>
          <dgm:dir/>
          <dgm:animLvl val="lvl"/>
          <dgm:resizeHandles val="exact"/>
        </dgm:presLayoutVars>
      </dgm:prSet>
      <dgm:spPr/>
      <dgm:t>
        <a:bodyPr/>
        <a:lstStyle/>
        <a:p>
          <a:endParaRPr lang="en-US"/>
        </a:p>
      </dgm:t>
    </dgm:pt>
    <dgm:pt modelId="{9B3C7351-7698-4706-9607-CEBD79A1ECE4}" type="pres">
      <dgm:prSet presAssocID="{CC46B4B9-4F10-4151-84D9-71E815C18F37}" presName="composite" presStyleCnt="0"/>
      <dgm:spPr/>
    </dgm:pt>
    <dgm:pt modelId="{FB1EF2AF-AFFF-482E-956D-53A743FE3A4C}" type="pres">
      <dgm:prSet presAssocID="{CC46B4B9-4F10-4151-84D9-71E815C18F37}" presName="parTx" presStyleLbl="alignNode1" presStyleIdx="0" presStyleCnt="1" custScaleY="100000" custLinFactNeighborY="-15407">
        <dgm:presLayoutVars>
          <dgm:chMax val="0"/>
          <dgm:chPref val="0"/>
          <dgm:bulletEnabled val="1"/>
        </dgm:presLayoutVars>
      </dgm:prSet>
      <dgm:spPr/>
      <dgm:t>
        <a:bodyPr/>
        <a:lstStyle/>
        <a:p>
          <a:endParaRPr lang="en-US"/>
        </a:p>
      </dgm:t>
    </dgm:pt>
    <dgm:pt modelId="{A1D65211-2331-4AC9-8F9B-356DEBB00BB4}" type="pres">
      <dgm:prSet presAssocID="{CC46B4B9-4F10-4151-84D9-71E815C18F37}" presName="desTx" presStyleLbl="alignAccFollowNode1" presStyleIdx="0" presStyleCnt="1">
        <dgm:presLayoutVars>
          <dgm:bulletEnabled val="1"/>
        </dgm:presLayoutVars>
      </dgm:prSet>
      <dgm:spPr/>
      <dgm:t>
        <a:bodyPr/>
        <a:lstStyle/>
        <a:p>
          <a:endParaRPr lang="en-US"/>
        </a:p>
      </dgm:t>
    </dgm:pt>
  </dgm:ptLst>
  <dgm:cxnLst>
    <dgm:cxn modelId="{090384C5-EA9F-4721-89AE-08C2C8119335}" type="presOf" srcId="{B9F17235-2FC2-46B3-ADEA-651DFC955682}" destId="{7DBBDDD6-7A4C-4551-82CE-8DBD8CB0DCF5}" srcOrd="0" destOrd="0" presId="urn:microsoft.com/office/officeart/2005/8/layout/hList1"/>
    <dgm:cxn modelId="{D1BE95BA-4120-45FA-9A31-D42B709CA973}" type="presOf" srcId="{CC46B4B9-4F10-4151-84D9-71E815C18F37}" destId="{FB1EF2AF-AFFF-482E-956D-53A743FE3A4C}" srcOrd="0" destOrd="0" presId="urn:microsoft.com/office/officeart/2005/8/layout/hList1"/>
    <dgm:cxn modelId="{712B58BF-08B1-48B4-919C-154420313572}" type="presOf" srcId="{B4890904-0C95-4B41-9FF8-501FBDA08DD0}" destId="{A1D65211-2331-4AC9-8F9B-356DEBB00BB4}" srcOrd="0" destOrd="3" presId="urn:microsoft.com/office/officeart/2005/8/layout/hList1"/>
    <dgm:cxn modelId="{80993873-E954-487C-BD2F-5154147793FE}" type="presOf" srcId="{B77E633B-605F-4E91-8321-15E7687109C1}" destId="{A1D65211-2331-4AC9-8F9B-356DEBB00BB4}" srcOrd="0" destOrd="0" presId="urn:microsoft.com/office/officeart/2005/8/layout/hList1"/>
    <dgm:cxn modelId="{08DAD6F4-7F6C-400F-BAA9-42959CEB7826}" type="presOf" srcId="{D531C36E-BA77-4F0A-A81D-5281CEEAE4DB}" destId="{A1D65211-2331-4AC9-8F9B-356DEBB00BB4}" srcOrd="0" destOrd="2" presId="urn:microsoft.com/office/officeart/2005/8/layout/hList1"/>
    <dgm:cxn modelId="{EEEEE594-19C4-4CA4-A33C-A5F620D84D09}" srcId="{CC46B4B9-4F10-4151-84D9-71E815C18F37}" destId="{B4890904-0C95-4B41-9FF8-501FBDA08DD0}" srcOrd="3" destOrd="0" parTransId="{9C54221D-BEDE-4B13-8855-63201D043560}" sibTransId="{2157A5B1-BAAC-4D85-BB43-4D38030D8579}"/>
    <dgm:cxn modelId="{F51D78DD-FB5D-48E2-AF6B-01E033D596EA}" srcId="{CC46B4B9-4F10-4151-84D9-71E815C18F37}" destId="{4EFE0FB9-9A3E-42EE-87AD-88EB1D903178}" srcOrd="1" destOrd="0" parTransId="{F175787C-AD92-4C8D-9F6F-6FA7A7EB3922}" sibTransId="{3281767A-DCD1-4B62-8E90-C036A8AC2BE3}"/>
    <dgm:cxn modelId="{02BBE7E9-8156-4D8F-8918-07058D1AAD32}" type="presOf" srcId="{66ACF271-48B7-45A4-94CE-ADC582DF3D2D}" destId="{A1D65211-2331-4AC9-8F9B-356DEBB00BB4}" srcOrd="0" destOrd="4" presId="urn:microsoft.com/office/officeart/2005/8/layout/hList1"/>
    <dgm:cxn modelId="{E1FDF468-2C34-4052-90AB-DDCC9B3460ED}" srcId="{CC46B4B9-4F10-4151-84D9-71E815C18F37}" destId="{66ACF271-48B7-45A4-94CE-ADC582DF3D2D}" srcOrd="4" destOrd="0" parTransId="{A7C8DF21-0367-4109-B568-CDCE60CE3E94}" sibTransId="{BBB4DA81-2CB9-4E15-B57B-58F3242F1284}"/>
    <dgm:cxn modelId="{A142C0EC-F3A4-4371-AAC9-110B2A6014E7}" srcId="{CC46B4B9-4F10-4151-84D9-71E815C18F37}" destId="{D531C36E-BA77-4F0A-A81D-5281CEEAE4DB}" srcOrd="2" destOrd="0" parTransId="{531584B3-1460-435B-AC69-972F44E6CF67}" sibTransId="{A9B42A40-5317-456B-9F84-95087B7E2666}"/>
    <dgm:cxn modelId="{112A5F95-C452-4456-9DF8-FE14CE06ACE3}" srcId="{CC46B4B9-4F10-4151-84D9-71E815C18F37}" destId="{B77E633B-605F-4E91-8321-15E7687109C1}" srcOrd="0" destOrd="0" parTransId="{D74B5A06-1277-4BEF-8645-1B4E089DF76B}" sibTransId="{6EC287BA-2C3E-4E37-A182-345217D567AE}"/>
    <dgm:cxn modelId="{DEB9BDCB-7280-405B-9388-9F08C93589A0}" srcId="{B9F17235-2FC2-46B3-ADEA-651DFC955682}" destId="{CC46B4B9-4F10-4151-84D9-71E815C18F37}" srcOrd="0" destOrd="0" parTransId="{C6986B4E-ED1A-4051-B921-48B870B79DEE}" sibTransId="{1BFD5A23-D144-4A6F-903F-CCEC6F02CBE4}"/>
    <dgm:cxn modelId="{93513D40-5B55-4EB1-8EC2-37066668A453}" type="presOf" srcId="{4EFE0FB9-9A3E-42EE-87AD-88EB1D903178}" destId="{A1D65211-2331-4AC9-8F9B-356DEBB00BB4}" srcOrd="0" destOrd="1" presId="urn:microsoft.com/office/officeart/2005/8/layout/hList1"/>
    <dgm:cxn modelId="{3786AE2C-CE7E-4E59-9A12-3D7863DB3C0A}" type="presParOf" srcId="{7DBBDDD6-7A4C-4551-82CE-8DBD8CB0DCF5}" destId="{9B3C7351-7698-4706-9607-CEBD79A1ECE4}" srcOrd="0" destOrd="0" presId="urn:microsoft.com/office/officeart/2005/8/layout/hList1"/>
    <dgm:cxn modelId="{81B009C6-5007-4B6A-ACCA-68943BC5932E}" type="presParOf" srcId="{9B3C7351-7698-4706-9607-CEBD79A1ECE4}" destId="{FB1EF2AF-AFFF-482E-956D-53A743FE3A4C}" srcOrd="0" destOrd="0" presId="urn:microsoft.com/office/officeart/2005/8/layout/hList1"/>
    <dgm:cxn modelId="{258BEB1D-9A63-4336-9DB2-3725DF0E6590}" type="presParOf" srcId="{9B3C7351-7698-4706-9607-CEBD79A1ECE4}" destId="{A1D65211-2331-4AC9-8F9B-356DEBB00BB4}"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56FB096-AE75-4F15-A847-127C2BBDC7E0}" type="doc">
      <dgm:prSet loTypeId="urn:microsoft.com/office/officeart/2008/layout/VerticalCurvedList" loCatId="list" qsTypeId="urn:microsoft.com/office/officeart/2005/8/quickstyle/simple5" qsCatId="simple" csTypeId="urn:microsoft.com/office/officeart/2005/8/colors/accent1_2" csCatId="accent1" phldr="1"/>
      <dgm:spPr/>
      <dgm:t>
        <a:bodyPr/>
        <a:lstStyle/>
        <a:p>
          <a:endParaRPr lang="en-US"/>
        </a:p>
      </dgm:t>
    </dgm:pt>
    <dgm:pt modelId="{CAF03B63-B686-4146-A559-2671E2B8B869}">
      <dgm:prSet phldrT="[Text]" custT="1"/>
      <dgm:spPr/>
      <dgm:t>
        <a:bodyPr/>
        <a:lstStyle/>
        <a:p>
          <a:r>
            <a:rPr lang="en-US" sz="2400" dirty="0">
              <a:latin typeface="Times New Roman" panose="02020603050405020304" pitchFamily="18" charset="0"/>
              <a:cs typeface="Times New Roman" panose="02020603050405020304" pitchFamily="18" charset="0"/>
            </a:rPr>
            <a:t>QUAN TRỌNG QUỐC GIA</a:t>
          </a:r>
        </a:p>
      </dgm:t>
    </dgm:pt>
    <dgm:pt modelId="{A0297769-7E0E-4980-9184-60BB20F4D2B9}" type="parTrans" cxnId="{A0665CFC-0751-485C-8DAB-6D14B3DCFE18}">
      <dgm:prSet/>
      <dgm:spPr/>
      <dgm:t>
        <a:bodyPr/>
        <a:lstStyle/>
        <a:p>
          <a:endParaRPr lang="en-US"/>
        </a:p>
      </dgm:t>
    </dgm:pt>
    <dgm:pt modelId="{8F43F1CE-48AE-4FED-ADF8-ECD4ABCEEA15}" type="sibTrans" cxnId="{A0665CFC-0751-485C-8DAB-6D14B3DCFE18}">
      <dgm:prSet/>
      <dgm:spPr/>
      <dgm:t>
        <a:bodyPr/>
        <a:lstStyle/>
        <a:p>
          <a:endParaRPr lang="en-US"/>
        </a:p>
      </dgm:t>
    </dgm:pt>
    <dgm:pt modelId="{557E91EB-45F6-436F-9B28-CFDCCA52C03F}">
      <dgm:prSet phldrT="[Text]" custT="1"/>
      <dgm:spPr/>
      <dgm:t>
        <a:bodyPr/>
        <a:lstStyle/>
        <a:p>
          <a:r>
            <a:rPr lang="en-US" sz="2400" dirty="0">
              <a:latin typeface="Times New Roman" panose="02020603050405020304" pitchFamily="18" charset="0"/>
              <a:cs typeface="Times New Roman" panose="02020603050405020304" pitchFamily="18" charset="0"/>
            </a:rPr>
            <a:t>NHÓM B</a:t>
          </a:r>
        </a:p>
      </dgm:t>
    </dgm:pt>
    <dgm:pt modelId="{A24D30B2-6020-4CA8-AA35-1AEFF3901B6D}" type="parTrans" cxnId="{36D242F3-154F-466A-B6F8-BC6608C867AC}">
      <dgm:prSet/>
      <dgm:spPr/>
      <dgm:t>
        <a:bodyPr/>
        <a:lstStyle/>
        <a:p>
          <a:endParaRPr lang="en-US"/>
        </a:p>
      </dgm:t>
    </dgm:pt>
    <dgm:pt modelId="{36AB8E6D-3BFE-4CB3-ABFA-CF7862F75C77}" type="sibTrans" cxnId="{36D242F3-154F-466A-B6F8-BC6608C867AC}">
      <dgm:prSet/>
      <dgm:spPr/>
      <dgm:t>
        <a:bodyPr/>
        <a:lstStyle/>
        <a:p>
          <a:endParaRPr lang="en-US"/>
        </a:p>
      </dgm:t>
    </dgm:pt>
    <dgm:pt modelId="{B77FBC33-5842-4225-A030-5AFB0571D860}">
      <dgm:prSet phldrT="[Text]" custT="1"/>
      <dgm:spPr/>
      <dgm:t>
        <a:bodyPr/>
        <a:lstStyle/>
        <a:p>
          <a:r>
            <a:rPr lang="en-US" sz="2400" dirty="0">
              <a:latin typeface="Times New Roman" panose="02020603050405020304" pitchFamily="18" charset="0"/>
              <a:cs typeface="Times New Roman" panose="02020603050405020304" pitchFamily="18" charset="0"/>
            </a:rPr>
            <a:t>NHÓM C</a:t>
          </a:r>
        </a:p>
      </dgm:t>
    </dgm:pt>
    <dgm:pt modelId="{B3114364-1B1D-4301-A065-1660B52BEF86}" type="parTrans" cxnId="{F1814474-EB77-47DA-AA7A-236DC584868A}">
      <dgm:prSet/>
      <dgm:spPr/>
      <dgm:t>
        <a:bodyPr/>
        <a:lstStyle/>
        <a:p>
          <a:endParaRPr lang="en-US"/>
        </a:p>
      </dgm:t>
    </dgm:pt>
    <dgm:pt modelId="{24661891-0C84-4441-8B01-E3FB04905C00}" type="sibTrans" cxnId="{F1814474-EB77-47DA-AA7A-236DC584868A}">
      <dgm:prSet/>
      <dgm:spPr/>
      <dgm:t>
        <a:bodyPr/>
        <a:lstStyle/>
        <a:p>
          <a:endParaRPr lang="en-US"/>
        </a:p>
      </dgm:t>
    </dgm:pt>
    <dgm:pt modelId="{D97FB057-34CD-458C-A0DB-A8ABD75A8C83}">
      <dgm:prSet custT="1"/>
      <dgm:spPr/>
      <dgm:t>
        <a:bodyPr/>
        <a:lstStyle/>
        <a:p>
          <a:r>
            <a:rPr lang="en-US" sz="2400" dirty="0">
              <a:latin typeface="Times New Roman" panose="02020603050405020304" pitchFamily="18" charset="0"/>
              <a:cs typeface="Times New Roman" panose="02020603050405020304" pitchFamily="18" charset="0"/>
            </a:rPr>
            <a:t>NHÓM A</a:t>
          </a:r>
        </a:p>
      </dgm:t>
    </dgm:pt>
    <dgm:pt modelId="{12433530-83A7-4EF1-BE76-293FDBBCD2C4}" type="parTrans" cxnId="{20B3DAB5-10E9-4FD7-906A-4AB667121378}">
      <dgm:prSet/>
      <dgm:spPr/>
      <dgm:t>
        <a:bodyPr/>
        <a:lstStyle/>
        <a:p>
          <a:endParaRPr lang="en-US"/>
        </a:p>
      </dgm:t>
    </dgm:pt>
    <dgm:pt modelId="{D70D43C9-F62F-4AB3-B350-592F5DC0E966}" type="sibTrans" cxnId="{20B3DAB5-10E9-4FD7-906A-4AB667121378}">
      <dgm:prSet/>
      <dgm:spPr/>
      <dgm:t>
        <a:bodyPr/>
        <a:lstStyle/>
        <a:p>
          <a:endParaRPr lang="en-US"/>
        </a:p>
      </dgm:t>
    </dgm:pt>
    <dgm:pt modelId="{65F3D6DB-4580-4736-B7EA-4ADAA4FBBED4}" type="pres">
      <dgm:prSet presAssocID="{D56FB096-AE75-4F15-A847-127C2BBDC7E0}" presName="Name0" presStyleCnt="0">
        <dgm:presLayoutVars>
          <dgm:chMax val="7"/>
          <dgm:chPref val="7"/>
          <dgm:dir/>
        </dgm:presLayoutVars>
      </dgm:prSet>
      <dgm:spPr/>
      <dgm:t>
        <a:bodyPr/>
        <a:lstStyle/>
        <a:p>
          <a:endParaRPr lang="en-US"/>
        </a:p>
      </dgm:t>
    </dgm:pt>
    <dgm:pt modelId="{96AEE1FE-E473-4555-A70E-945A71FD5E45}" type="pres">
      <dgm:prSet presAssocID="{D56FB096-AE75-4F15-A847-127C2BBDC7E0}" presName="Name1" presStyleCnt="0"/>
      <dgm:spPr/>
    </dgm:pt>
    <dgm:pt modelId="{450CA154-2DD3-41B6-8E43-8A0D8899AF83}" type="pres">
      <dgm:prSet presAssocID="{D56FB096-AE75-4F15-A847-127C2BBDC7E0}" presName="cycle" presStyleCnt="0"/>
      <dgm:spPr/>
    </dgm:pt>
    <dgm:pt modelId="{F16BC45E-D1C2-4B58-AA5F-93DF41E1C5C0}" type="pres">
      <dgm:prSet presAssocID="{D56FB096-AE75-4F15-A847-127C2BBDC7E0}" presName="srcNode" presStyleLbl="node1" presStyleIdx="0" presStyleCnt="4"/>
      <dgm:spPr/>
    </dgm:pt>
    <dgm:pt modelId="{A1763138-DCC4-4575-A093-6BB0FBDD668B}" type="pres">
      <dgm:prSet presAssocID="{D56FB096-AE75-4F15-A847-127C2BBDC7E0}" presName="conn" presStyleLbl="parChTrans1D2" presStyleIdx="0" presStyleCnt="1"/>
      <dgm:spPr/>
      <dgm:t>
        <a:bodyPr/>
        <a:lstStyle/>
        <a:p>
          <a:endParaRPr lang="en-US"/>
        </a:p>
      </dgm:t>
    </dgm:pt>
    <dgm:pt modelId="{CC5C0C47-BFDF-4C45-9953-08A19B7F58E6}" type="pres">
      <dgm:prSet presAssocID="{D56FB096-AE75-4F15-A847-127C2BBDC7E0}" presName="extraNode" presStyleLbl="node1" presStyleIdx="0" presStyleCnt="4"/>
      <dgm:spPr/>
    </dgm:pt>
    <dgm:pt modelId="{49C6D365-BA15-44DA-941A-91CABAF475CD}" type="pres">
      <dgm:prSet presAssocID="{D56FB096-AE75-4F15-A847-127C2BBDC7E0}" presName="dstNode" presStyleLbl="node1" presStyleIdx="0" presStyleCnt="4"/>
      <dgm:spPr/>
    </dgm:pt>
    <dgm:pt modelId="{4FEECEB0-177A-467D-89BB-9CD4BC973B23}" type="pres">
      <dgm:prSet presAssocID="{CAF03B63-B686-4146-A559-2671E2B8B869}" presName="text_1" presStyleLbl="node1" presStyleIdx="0" presStyleCnt="4">
        <dgm:presLayoutVars>
          <dgm:bulletEnabled val="1"/>
        </dgm:presLayoutVars>
      </dgm:prSet>
      <dgm:spPr/>
      <dgm:t>
        <a:bodyPr/>
        <a:lstStyle/>
        <a:p>
          <a:endParaRPr lang="en-US"/>
        </a:p>
      </dgm:t>
    </dgm:pt>
    <dgm:pt modelId="{210B2067-5D36-4C16-BE34-D8C46CEE59DE}" type="pres">
      <dgm:prSet presAssocID="{CAF03B63-B686-4146-A559-2671E2B8B869}" presName="accent_1" presStyleCnt="0"/>
      <dgm:spPr/>
    </dgm:pt>
    <dgm:pt modelId="{C7FF37DA-9572-4178-B597-153F2E63D629}" type="pres">
      <dgm:prSet presAssocID="{CAF03B63-B686-4146-A559-2671E2B8B869}" presName="accentRepeatNode" presStyleLbl="solidFgAcc1" presStyleIdx="0" presStyleCnt="4"/>
      <dgm:spPr/>
    </dgm:pt>
    <dgm:pt modelId="{8480E79C-891A-4FEA-B65A-66F42D008BBD}" type="pres">
      <dgm:prSet presAssocID="{D97FB057-34CD-458C-A0DB-A8ABD75A8C83}" presName="text_2" presStyleLbl="node1" presStyleIdx="1" presStyleCnt="4">
        <dgm:presLayoutVars>
          <dgm:bulletEnabled val="1"/>
        </dgm:presLayoutVars>
      </dgm:prSet>
      <dgm:spPr/>
      <dgm:t>
        <a:bodyPr/>
        <a:lstStyle/>
        <a:p>
          <a:endParaRPr lang="en-US"/>
        </a:p>
      </dgm:t>
    </dgm:pt>
    <dgm:pt modelId="{639C003B-B9AE-42F7-BEAD-5565721E2EE1}" type="pres">
      <dgm:prSet presAssocID="{D97FB057-34CD-458C-A0DB-A8ABD75A8C83}" presName="accent_2" presStyleCnt="0"/>
      <dgm:spPr/>
    </dgm:pt>
    <dgm:pt modelId="{4673B6DC-4421-4BE1-858C-2701374FAB3A}" type="pres">
      <dgm:prSet presAssocID="{D97FB057-34CD-458C-A0DB-A8ABD75A8C83}" presName="accentRepeatNode" presStyleLbl="solidFgAcc1" presStyleIdx="1" presStyleCnt="4"/>
      <dgm:spPr/>
    </dgm:pt>
    <dgm:pt modelId="{CEF47836-DB22-4274-9C53-E71DA6B94637}" type="pres">
      <dgm:prSet presAssocID="{557E91EB-45F6-436F-9B28-CFDCCA52C03F}" presName="text_3" presStyleLbl="node1" presStyleIdx="2" presStyleCnt="4">
        <dgm:presLayoutVars>
          <dgm:bulletEnabled val="1"/>
        </dgm:presLayoutVars>
      </dgm:prSet>
      <dgm:spPr/>
      <dgm:t>
        <a:bodyPr/>
        <a:lstStyle/>
        <a:p>
          <a:endParaRPr lang="en-US"/>
        </a:p>
      </dgm:t>
    </dgm:pt>
    <dgm:pt modelId="{5D352446-CDC9-44E4-BE21-CA3F86F67619}" type="pres">
      <dgm:prSet presAssocID="{557E91EB-45F6-436F-9B28-CFDCCA52C03F}" presName="accent_3" presStyleCnt="0"/>
      <dgm:spPr/>
    </dgm:pt>
    <dgm:pt modelId="{D55B55D7-3FF1-48A6-98AA-9AA5A818DE77}" type="pres">
      <dgm:prSet presAssocID="{557E91EB-45F6-436F-9B28-CFDCCA52C03F}" presName="accentRepeatNode" presStyleLbl="solidFgAcc1" presStyleIdx="2" presStyleCnt="4"/>
      <dgm:spPr/>
    </dgm:pt>
    <dgm:pt modelId="{C432D7BE-E6E0-4EC7-96DD-3B8E97A0F5BB}" type="pres">
      <dgm:prSet presAssocID="{B77FBC33-5842-4225-A030-5AFB0571D860}" presName="text_4" presStyleLbl="node1" presStyleIdx="3" presStyleCnt="4">
        <dgm:presLayoutVars>
          <dgm:bulletEnabled val="1"/>
        </dgm:presLayoutVars>
      </dgm:prSet>
      <dgm:spPr/>
      <dgm:t>
        <a:bodyPr/>
        <a:lstStyle/>
        <a:p>
          <a:endParaRPr lang="en-US"/>
        </a:p>
      </dgm:t>
    </dgm:pt>
    <dgm:pt modelId="{8D8636AC-9511-43D3-920F-D47269F3F9D7}" type="pres">
      <dgm:prSet presAssocID="{B77FBC33-5842-4225-A030-5AFB0571D860}" presName="accent_4" presStyleCnt="0"/>
      <dgm:spPr/>
    </dgm:pt>
    <dgm:pt modelId="{28C94E6F-573F-4E49-AD2D-1E1959F07049}" type="pres">
      <dgm:prSet presAssocID="{B77FBC33-5842-4225-A030-5AFB0571D860}" presName="accentRepeatNode" presStyleLbl="solidFgAcc1" presStyleIdx="3" presStyleCnt="4"/>
      <dgm:spPr/>
    </dgm:pt>
  </dgm:ptLst>
  <dgm:cxnLst>
    <dgm:cxn modelId="{36D242F3-154F-466A-B6F8-BC6608C867AC}" srcId="{D56FB096-AE75-4F15-A847-127C2BBDC7E0}" destId="{557E91EB-45F6-436F-9B28-CFDCCA52C03F}" srcOrd="2" destOrd="0" parTransId="{A24D30B2-6020-4CA8-AA35-1AEFF3901B6D}" sibTransId="{36AB8E6D-3BFE-4CB3-ABFA-CF7862F75C77}"/>
    <dgm:cxn modelId="{1871B946-989A-4442-AFD1-5CB4B0DFB89C}" type="presOf" srcId="{557E91EB-45F6-436F-9B28-CFDCCA52C03F}" destId="{CEF47836-DB22-4274-9C53-E71DA6B94637}" srcOrd="0" destOrd="0" presId="urn:microsoft.com/office/officeart/2008/layout/VerticalCurvedList"/>
    <dgm:cxn modelId="{412C68D4-9E4A-425B-826D-EAB8A1A87E58}" type="presOf" srcId="{D56FB096-AE75-4F15-A847-127C2BBDC7E0}" destId="{65F3D6DB-4580-4736-B7EA-4ADAA4FBBED4}" srcOrd="0" destOrd="0" presId="urn:microsoft.com/office/officeart/2008/layout/VerticalCurvedList"/>
    <dgm:cxn modelId="{38C7AFB7-A168-4E17-9205-2E67B4AE3E2A}" type="presOf" srcId="{B77FBC33-5842-4225-A030-5AFB0571D860}" destId="{C432D7BE-E6E0-4EC7-96DD-3B8E97A0F5BB}" srcOrd="0" destOrd="0" presId="urn:microsoft.com/office/officeart/2008/layout/VerticalCurvedList"/>
    <dgm:cxn modelId="{1D417C65-A84B-40AD-9CE1-93B4397AE0B7}" type="presOf" srcId="{D97FB057-34CD-458C-A0DB-A8ABD75A8C83}" destId="{8480E79C-891A-4FEA-B65A-66F42D008BBD}" srcOrd="0" destOrd="0" presId="urn:microsoft.com/office/officeart/2008/layout/VerticalCurvedList"/>
    <dgm:cxn modelId="{A0665CFC-0751-485C-8DAB-6D14B3DCFE18}" srcId="{D56FB096-AE75-4F15-A847-127C2BBDC7E0}" destId="{CAF03B63-B686-4146-A559-2671E2B8B869}" srcOrd="0" destOrd="0" parTransId="{A0297769-7E0E-4980-9184-60BB20F4D2B9}" sibTransId="{8F43F1CE-48AE-4FED-ADF8-ECD4ABCEEA15}"/>
    <dgm:cxn modelId="{51DE2644-E7C9-4730-918F-FDB69DEE3374}" type="presOf" srcId="{8F43F1CE-48AE-4FED-ADF8-ECD4ABCEEA15}" destId="{A1763138-DCC4-4575-A093-6BB0FBDD668B}" srcOrd="0" destOrd="0" presId="urn:microsoft.com/office/officeart/2008/layout/VerticalCurvedList"/>
    <dgm:cxn modelId="{18767916-85EC-4539-A650-56BED7C52C4E}" type="presOf" srcId="{CAF03B63-B686-4146-A559-2671E2B8B869}" destId="{4FEECEB0-177A-467D-89BB-9CD4BC973B23}" srcOrd="0" destOrd="0" presId="urn:microsoft.com/office/officeart/2008/layout/VerticalCurvedList"/>
    <dgm:cxn modelId="{F1814474-EB77-47DA-AA7A-236DC584868A}" srcId="{D56FB096-AE75-4F15-A847-127C2BBDC7E0}" destId="{B77FBC33-5842-4225-A030-5AFB0571D860}" srcOrd="3" destOrd="0" parTransId="{B3114364-1B1D-4301-A065-1660B52BEF86}" sibTransId="{24661891-0C84-4441-8B01-E3FB04905C00}"/>
    <dgm:cxn modelId="{20B3DAB5-10E9-4FD7-906A-4AB667121378}" srcId="{D56FB096-AE75-4F15-A847-127C2BBDC7E0}" destId="{D97FB057-34CD-458C-A0DB-A8ABD75A8C83}" srcOrd="1" destOrd="0" parTransId="{12433530-83A7-4EF1-BE76-293FDBBCD2C4}" sibTransId="{D70D43C9-F62F-4AB3-B350-592F5DC0E966}"/>
    <dgm:cxn modelId="{569A11E6-6962-40C6-9A22-ADD29EDD6812}" type="presParOf" srcId="{65F3D6DB-4580-4736-B7EA-4ADAA4FBBED4}" destId="{96AEE1FE-E473-4555-A70E-945A71FD5E45}" srcOrd="0" destOrd="0" presId="urn:microsoft.com/office/officeart/2008/layout/VerticalCurvedList"/>
    <dgm:cxn modelId="{06912DD8-4144-47CE-B5E4-1CA8035938D8}" type="presParOf" srcId="{96AEE1FE-E473-4555-A70E-945A71FD5E45}" destId="{450CA154-2DD3-41B6-8E43-8A0D8899AF83}" srcOrd="0" destOrd="0" presId="urn:microsoft.com/office/officeart/2008/layout/VerticalCurvedList"/>
    <dgm:cxn modelId="{0A1295E6-F491-483B-AA3D-20FE711D9AF2}" type="presParOf" srcId="{450CA154-2DD3-41B6-8E43-8A0D8899AF83}" destId="{F16BC45E-D1C2-4B58-AA5F-93DF41E1C5C0}" srcOrd="0" destOrd="0" presId="urn:microsoft.com/office/officeart/2008/layout/VerticalCurvedList"/>
    <dgm:cxn modelId="{B66509F8-8BDC-4CD9-9D91-0FFF038D7EC3}" type="presParOf" srcId="{450CA154-2DD3-41B6-8E43-8A0D8899AF83}" destId="{A1763138-DCC4-4575-A093-6BB0FBDD668B}" srcOrd="1" destOrd="0" presId="urn:microsoft.com/office/officeart/2008/layout/VerticalCurvedList"/>
    <dgm:cxn modelId="{FC7C4178-CE26-4BBF-A4C4-65CCA109015B}" type="presParOf" srcId="{450CA154-2DD3-41B6-8E43-8A0D8899AF83}" destId="{CC5C0C47-BFDF-4C45-9953-08A19B7F58E6}" srcOrd="2" destOrd="0" presId="urn:microsoft.com/office/officeart/2008/layout/VerticalCurvedList"/>
    <dgm:cxn modelId="{F0F9AADA-398E-4685-A41F-E4321BBA657E}" type="presParOf" srcId="{450CA154-2DD3-41B6-8E43-8A0D8899AF83}" destId="{49C6D365-BA15-44DA-941A-91CABAF475CD}" srcOrd="3" destOrd="0" presId="urn:microsoft.com/office/officeart/2008/layout/VerticalCurvedList"/>
    <dgm:cxn modelId="{715CAFCE-6B5F-4556-98E1-491907EF5F05}" type="presParOf" srcId="{96AEE1FE-E473-4555-A70E-945A71FD5E45}" destId="{4FEECEB0-177A-467D-89BB-9CD4BC973B23}" srcOrd="1" destOrd="0" presId="urn:microsoft.com/office/officeart/2008/layout/VerticalCurvedList"/>
    <dgm:cxn modelId="{C829C200-33E9-4CCE-8F47-B6F1111EDEBA}" type="presParOf" srcId="{96AEE1FE-E473-4555-A70E-945A71FD5E45}" destId="{210B2067-5D36-4C16-BE34-D8C46CEE59DE}" srcOrd="2" destOrd="0" presId="urn:microsoft.com/office/officeart/2008/layout/VerticalCurvedList"/>
    <dgm:cxn modelId="{97993870-D2A5-483E-9335-64703138A7BB}" type="presParOf" srcId="{210B2067-5D36-4C16-BE34-D8C46CEE59DE}" destId="{C7FF37DA-9572-4178-B597-153F2E63D629}" srcOrd="0" destOrd="0" presId="urn:microsoft.com/office/officeart/2008/layout/VerticalCurvedList"/>
    <dgm:cxn modelId="{7B35C80F-68D3-4F1C-9D0F-3C19A7EB977E}" type="presParOf" srcId="{96AEE1FE-E473-4555-A70E-945A71FD5E45}" destId="{8480E79C-891A-4FEA-B65A-66F42D008BBD}" srcOrd="3" destOrd="0" presId="urn:microsoft.com/office/officeart/2008/layout/VerticalCurvedList"/>
    <dgm:cxn modelId="{6CF39800-493A-4622-B35E-637666D05550}" type="presParOf" srcId="{96AEE1FE-E473-4555-A70E-945A71FD5E45}" destId="{639C003B-B9AE-42F7-BEAD-5565721E2EE1}" srcOrd="4" destOrd="0" presId="urn:microsoft.com/office/officeart/2008/layout/VerticalCurvedList"/>
    <dgm:cxn modelId="{E3963498-3435-4263-8C71-2B9ECC45C48C}" type="presParOf" srcId="{639C003B-B9AE-42F7-BEAD-5565721E2EE1}" destId="{4673B6DC-4421-4BE1-858C-2701374FAB3A}" srcOrd="0" destOrd="0" presId="urn:microsoft.com/office/officeart/2008/layout/VerticalCurvedList"/>
    <dgm:cxn modelId="{67693E5F-D35F-42D6-ACA6-99C216D8EF0E}" type="presParOf" srcId="{96AEE1FE-E473-4555-A70E-945A71FD5E45}" destId="{CEF47836-DB22-4274-9C53-E71DA6B94637}" srcOrd="5" destOrd="0" presId="urn:microsoft.com/office/officeart/2008/layout/VerticalCurvedList"/>
    <dgm:cxn modelId="{B527477E-8E90-4EA1-9CF1-E3C3128921E3}" type="presParOf" srcId="{96AEE1FE-E473-4555-A70E-945A71FD5E45}" destId="{5D352446-CDC9-44E4-BE21-CA3F86F67619}" srcOrd="6" destOrd="0" presId="urn:microsoft.com/office/officeart/2008/layout/VerticalCurvedList"/>
    <dgm:cxn modelId="{3FC8364A-2936-4FDF-93ED-926DC9E92E41}" type="presParOf" srcId="{5D352446-CDC9-44E4-BE21-CA3F86F67619}" destId="{D55B55D7-3FF1-48A6-98AA-9AA5A818DE77}" srcOrd="0" destOrd="0" presId="urn:microsoft.com/office/officeart/2008/layout/VerticalCurvedList"/>
    <dgm:cxn modelId="{4B4148C0-7261-4C9E-9C2D-EFB4EC278375}" type="presParOf" srcId="{96AEE1FE-E473-4555-A70E-945A71FD5E45}" destId="{C432D7BE-E6E0-4EC7-96DD-3B8E97A0F5BB}" srcOrd="7" destOrd="0" presId="urn:microsoft.com/office/officeart/2008/layout/VerticalCurvedList"/>
    <dgm:cxn modelId="{67943C2F-02AA-4FDA-B0AD-172CAFEB99E9}" type="presParOf" srcId="{96AEE1FE-E473-4555-A70E-945A71FD5E45}" destId="{8D8636AC-9511-43D3-920F-D47269F3F9D7}" srcOrd="8" destOrd="0" presId="urn:microsoft.com/office/officeart/2008/layout/VerticalCurvedList"/>
    <dgm:cxn modelId="{E835C7C2-DC17-4DE9-AB73-7BB4FB0688C0}" type="presParOf" srcId="{8D8636AC-9511-43D3-920F-D47269F3F9D7}" destId="{28C94E6F-573F-4E49-AD2D-1E1959F0704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5.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6.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2B000B2F-C449-4D72-93A1-EBA6594DABAC}"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71C420-E247-4577-9FB2-8BEC0A5E6ED9}"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C78AA5E4-6774-497C-95FB-F7E7941C9295}">
      <dgm:prSet phldrT="[Text]" custT="1"/>
      <dgm:spPr/>
      <dgm:t>
        <a:bodyPr/>
        <a:lstStyle/>
        <a:p>
          <a:r>
            <a:rPr lang="pt-BR" sz="2000" b="1" dirty="0">
              <a:latin typeface="Times New Roman" panose="02020603050405020304" pitchFamily="18" charset="0"/>
              <a:cs typeface="Times New Roman" panose="02020603050405020304" pitchFamily="18" charset="0"/>
            </a:rPr>
            <a:t>Kết quả tài chính</a:t>
          </a:r>
          <a:endParaRPr lang="en-US" sz="2000" dirty="0">
            <a:latin typeface="Times New Roman" panose="02020603050405020304" pitchFamily="18" charset="0"/>
            <a:cs typeface="Times New Roman" panose="02020603050405020304" pitchFamily="18" charset="0"/>
          </a:endParaRPr>
        </a:p>
      </dgm:t>
    </dgm:pt>
    <dgm:pt modelId="{8E3735E6-9FCB-43A2-95DE-90D30019EF79}" type="parTrans" cxnId="{3D88D502-DA64-4F3A-9940-4AD14B8A9A47}">
      <dgm:prSet/>
      <dgm:spPr/>
      <dgm:t>
        <a:bodyPr/>
        <a:lstStyle/>
        <a:p>
          <a:endParaRPr lang="en-US"/>
        </a:p>
      </dgm:t>
    </dgm:pt>
    <dgm:pt modelId="{13854199-7837-4540-BFD1-549416CE3A7E}" type="sibTrans" cxnId="{3D88D502-DA64-4F3A-9940-4AD14B8A9A47}">
      <dgm:prSet/>
      <dgm:spPr/>
      <dgm:t>
        <a:bodyPr/>
        <a:lstStyle/>
        <a:p>
          <a:endParaRPr lang="en-US"/>
        </a:p>
      </dgm:t>
    </dgm:pt>
    <dgm:pt modelId="{3D5DB20C-39C3-49C5-84E2-A06DEC0A43F8}">
      <dgm:prSet phldrT="[Text]" custT="1"/>
      <dgm:spPr/>
      <dgm:t>
        <a:bodyPr/>
        <a:lstStyle/>
        <a:p>
          <a:r>
            <a:rPr lang="pt-BR" sz="2000" b="1" dirty="0">
              <a:latin typeface="Times New Roman" panose="02020603050405020304" pitchFamily="18" charset="0"/>
              <a:cs typeface="Times New Roman" panose="02020603050405020304" pitchFamily="18" charset="0"/>
            </a:rPr>
            <a:t>Kết quả về xã hội </a:t>
          </a:r>
          <a:endParaRPr lang="en-US" sz="2000" dirty="0">
            <a:latin typeface="Times New Roman" panose="02020603050405020304" pitchFamily="18" charset="0"/>
            <a:cs typeface="Times New Roman" panose="02020603050405020304" pitchFamily="18" charset="0"/>
          </a:endParaRPr>
        </a:p>
      </dgm:t>
    </dgm:pt>
    <dgm:pt modelId="{9F1CD684-34FB-4A40-B94C-3223E939D76A}" type="parTrans" cxnId="{AACBDA88-5418-40B9-AA55-5BB8E6B8FEA1}">
      <dgm:prSet/>
      <dgm:spPr/>
      <dgm:t>
        <a:bodyPr/>
        <a:lstStyle/>
        <a:p>
          <a:endParaRPr lang="en-US"/>
        </a:p>
      </dgm:t>
    </dgm:pt>
    <dgm:pt modelId="{A346268F-E33B-42FC-A079-BBD984B74012}" type="sibTrans" cxnId="{AACBDA88-5418-40B9-AA55-5BB8E6B8FEA1}">
      <dgm:prSet/>
      <dgm:spPr/>
      <dgm:t>
        <a:bodyPr/>
        <a:lstStyle/>
        <a:p>
          <a:endParaRPr lang="en-US"/>
        </a:p>
      </dgm:t>
    </dgm:pt>
    <dgm:pt modelId="{BD5C8948-C8F2-4C29-BA5E-F389506C3EAF}">
      <dgm:prSet phldrT="[Text]" custT="1"/>
      <dgm:spPr/>
      <dgm:t>
        <a:bodyPr/>
        <a:lstStyle/>
        <a:p>
          <a:r>
            <a:rPr lang="pt-BR" sz="2000" b="1">
              <a:latin typeface="Times New Roman" panose="02020603050405020304" pitchFamily="18" charset="0"/>
              <a:cs typeface="Times New Roman" panose="02020603050405020304" pitchFamily="18" charset="0"/>
            </a:rPr>
            <a:t>Kết quả về kinh tế</a:t>
          </a:r>
          <a:endParaRPr lang="en-US" sz="2000" dirty="0">
            <a:latin typeface="Times New Roman" panose="02020603050405020304" pitchFamily="18" charset="0"/>
            <a:cs typeface="Times New Roman" panose="02020603050405020304" pitchFamily="18" charset="0"/>
          </a:endParaRPr>
        </a:p>
      </dgm:t>
    </dgm:pt>
    <dgm:pt modelId="{BF762192-B31A-4882-B940-A8C79737F311}" type="parTrans" cxnId="{49072781-82F0-49A7-9915-2D335BE23B26}">
      <dgm:prSet/>
      <dgm:spPr/>
      <dgm:t>
        <a:bodyPr/>
        <a:lstStyle/>
        <a:p>
          <a:endParaRPr lang="en-US"/>
        </a:p>
      </dgm:t>
    </dgm:pt>
    <dgm:pt modelId="{E8CAE6C3-874F-41B0-A0CD-6F7D6D18CDB3}" type="sibTrans" cxnId="{49072781-82F0-49A7-9915-2D335BE23B26}">
      <dgm:prSet/>
      <dgm:spPr/>
      <dgm:t>
        <a:bodyPr/>
        <a:lstStyle/>
        <a:p>
          <a:endParaRPr lang="en-US"/>
        </a:p>
      </dgm:t>
    </dgm:pt>
    <dgm:pt modelId="{024D55C0-9453-4B61-BE5D-7669ED360D4E}" type="pres">
      <dgm:prSet presAssocID="{E771C420-E247-4577-9FB2-8BEC0A5E6ED9}" presName="diagram" presStyleCnt="0">
        <dgm:presLayoutVars>
          <dgm:dir/>
          <dgm:resizeHandles val="exact"/>
        </dgm:presLayoutVars>
      </dgm:prSet>
      <dgm:spPr/>
      <dgm:t>
        <a:bodyPr/>
        <a:lstStyle/>
        <a:p>
          <a:endParaRPr lang="en-US"/>
        </a:p>
      </dgm:t>
    </dgm:pt>
    <dgm:pt modelId="{C1202FF8-B685-48C9-9D49-9CB1ECD55F23}" type="pres">
      <dgm:prSet presAssocID="{C78AA5E4-6774-497C-95FB-F7E7941C9295}" presName="node" presStyleLbl="node1" presStyleIdx="0" presStyleCnt="3">
        <dgm:presLayoutVars>
          <dgm:bulletEnabled val="1"/>
        </dgm:presLayoutVars>
      </dgm:prSet>
      <dgm:spPr/>
      <dgm:t>
        <a:bodyPr/>
        <a:lstStyle/>
        <a:p>
          <a:endParaRPr lang="en-US"/>
        </a:p>
      </dgm:t>
    </dgm:pt>
    <dgm:pt modelId="{D507519C-C278-4042-8D69-38BE6DC8B13A}" type="pres">
      <dgm:prSet presAssocID="{13854199-7837-4540-BFD1-549416CE3A7E}" presName="sibTrans" presStyleCnt="0"/>
      <dgm:spPr/>
    </dgm:pt>
    <dgm:pt modelId="{B6FDF897-63A5-4289-9D02-8109C0CD9BC8}" type="pres">
      <dgm:prSet presAssocID="{BD5C8948-C8F2-4C29-BA5E-F389506C3EAF}" presName="node" presStyleLbl="node1" presStyleIdx="1" presStyleCnt="3">
        <dgm:presLayoutVars>
          <dgm:bulletEnabled val="1"/>
        </dgm:presLayoutVars>
      </dgm:prSet>
      <dgm:spPr/>
      <dgm:t>
        <a:bodyPr/>
        <a:lstStyle/>
        <a:p>
          <a:endParaRPr lang="en-US"/>
        </a:p>
      </dgm:t>
    </dgm:pt>
    <dgm:pt modelId="{AD810667-0578-4AD9-9E82-71EE97A0A943}" type="pres">
      <dgm:prSet presAssocID="{E8CAE6C3-874F-41B0-A0CD-6F7D6D18CDB3}" presName="sibTrans" presStyleCnt="0"/>
      <dgm:spPr/>
    </dgm:pt>
    <dgm:pt modelId="{67A23599-4CD2-4EDB-9049-8C9AB7CC836C}" type="pres">
      <dgm:prSet presAssocID="{3D5DB20C-39C3-49C5-84E2-A06DEC0A43F8}" presName="node" presStyleLbl="node1" presStyleIdx="2" presStyleCnt="3">
        <dgm:presLayoutVars>
          <dgm:bulletEnabled val="1"/>
        </dgm:presLayoutVars>
      </dgm:prSet>
      <dgm:spPr/>
      <dgm:t>
        <a:bodyPr/>
        <a:lstStyle/>
        <a:p>
          <a:endParaRPr lang="en-US"/>
        </a:p>
      </dgm:t>
    </dgm:pt>
  </dgm:ptLst>
  <dgm:cxnLst>
    <dgm:cxn modelId="{49072781-82F0-49A7-9915-2D335BE23B26}" srcId="{E771C420-E247-4577-9FB2-8BEC0A5E6ED9}" destId="{BD5C8948-C8F2-4C29-BA5E-F389506C3EAF}" srcOrd="1" destOrd="0" parTransId="{BF762192-B31A-4882-B940-A8C79737F311}" sibTransId="{E8CAE6C3-874F-41B0-A0CD-6F7D6D18CDB3}"/>
    <dgm:cxn modelId="{AACBDA88-5418-40B9-AA55-5BB8E6B8FEA1}" srcId="{E771C420-E247-4577-9FB2-8BEC0A5E6ED9}" destId="{3D5DB20C-39C3-49C5-84E2-A06DEC0A43F8}" srcOrd="2" destOrd="0" parTransId="{9F1CD684-34FB-4A40-B94C-3223E939D76A}" sibTransId="{A346268F-E33B-42FC-A079-BBD984B74012}"/>
    <dgm:cxn modelId="{00189DFE-C9EF-46BB-A025-B169E7E2BA3E}" type="presOf" srcId="{3D5DB20C-39C3-49C5-84E2-A06DEC0A43F8}" destId="{67A23599-4CD2-4EDB-9049-8C9AB7CC836C}" srcOrd="0" destOrd="0" presId="urn:microsoft.com/office/officeart/2005/8/layout/default"/>
    <dgm:cxn modelId="{16EFFE59-202E-4D16-8B86-A45CE2CE21F3}" type="presOf" srcId="{E771C420-E247-4577-9FB2-8BEC0A5E6ED9}" destId="{024D55C0-9453-4B61-BE5D-7669ED360D4E}" srcOrd="0" destOrd="0" presId="urn:microsoft.com/office/officeart/2005/8/layout/default"/>
    <dgm:cxn modelId="{43C0B180-6B90-4DE8-9A90-B1137B0E9FF9}" type="presOf" srcId="{C78AA5E4-6774-497C-95FB-F7E7941C9295}" destId="{C1202FF8-B685-48C9-9D49-9CB1ECD55F23}" srcOrd="0" destOrd="0" presId="urn:microsoft.com/office/officeart/2005/8/layout/default"/>
    <dgm:cxn modelId="{3D88D502-DA64-4F3A-9940-4AD14B8A9A47}" srcId="{E771C420-E247-4577-9FB2-8BEC0A5E6ED9}" destId="{C78AA5E4-6774-497C-95FB-F7E7941C9295}" srcOrd="0" destOrd="0" parTransId="{8E3735E6-9FCB-43A2-95DE-90D30019EF79}" sibTransId="{13854199-7837-4540-BFD1-549416CE3A7E}"/>
    <dgm:cxn modelId="{EBCAC52F-372F-41F1-A9AD-29478D2F3410}" type="presOf" srcId="{BD5C8948-C8F2-4C29-BA5E-F389506C3EAF}" destId="{B6FDF897-63A5-4289-9D02-8109C0CD9BC8}" srcOrd="0" destOrd="0" presId="urn:microsoft.com/office/officeart/2005/8/layout/default"/>
    <dgm:cxn modelId="{D70C7A9E-DDDB-4B31-AB46-58CA7959C26A}" type="presParOf" srcId="{024D55C0-9453-4B61-BE5D-7669ED360D4E}" destId="{C1202FF8-B685-48C9-9D49-9CB1ECD55F23}" srcOrd="0" destOrd="0" presId="urn:microsoft.com/office/officeart/2005/8/layout/default"/>
    <dgm:cxn modelId="{CF6E76B9-40B0-4826-AC82-09A253947890}" type="presParOf" srcId="{024D55C0-9453-4B61-BE5D-7669ED360D4E}" destId="{D507519C-C278-4042-8D69-38BE6DC8B13A}" srcOrd="1" destOrd="0" presId="urn:microsoft.com/office/officeart/2005/8/layout/default"/>
    <dgm:cxn modelId="{EDF8A8C1-AA4D-45AF-9448-525BF87FE5CE}" type="presParOf" srcId="{024D55C0-9453-4B61-BE5D-7669ED360D4E}" destId="{B6FDF897-63A5-4289-9D02-8109C0CD9BC8}" srcOrd="2" destOrd="0" presId="urn:microsoft.com/office/officeart/2005/8/layout/default"/>
    <dgm:cxn modelId="{1E678A54-5B5D-49B8-8BFC-066EC29F930F}" type="presParOf" srcId="{024D55C0-9453-4B61-BE5D-7669ED360D4E}" destId="{AD810667-0578-4AD9-9E82-71EE97A0A943}" srcOrd="3" destOrd="0" presId="urn:microsoft.com/office/officeart/2005/8/layout/default"/>
    <dgm:cxn modelId="{CC07320E-6120-4AD2-8CD7-4F9BF7CF7F49}" type="presParOf" srcId="{024D55C0-9453-4B61-BE5D-7669ED360D4E}" destId="{67A23599-4CD2-4EDB-9049-8C9AB7CC836C}"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9D3C6A9-53B6-4548-9C66-8FEE959D3BBC}"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4B725B3A-4F43-4A45-AFED-27ED5EAB5E1E}">
      <dgm:prSet phldrT="[Text]" custT="1"/>
      <dgm:spPr/>
      <dgm:t>
        <a:bodyPr/>
        <a:lstStyle/>
        <a:p>
          <a:r>
            <a:rPr lang="pt-BR" sz="2000" b="0" dirty="0">
              <a:latin typeface="Times New Roman" panose="02020603050405020304" pitchFamily="18" charset="0"/>
              <a:cs typeface="Times New Roman" panose="02020603050405020304" pitchFamily="18" charset="0"/>
            </a:rPr>
            <a:t>Dự trữ vật tư,  nguyên liệu, nhiên liệu cho một chu kỳ sản xuất kể cả các dự trử bảo hiểm cần thiết.</a:t>
          </a:r>
          <a:endParaRPr lang="en-US" sz="2000" b="0" dirty="0">
            <a:latin typeface="Times New Roman" panose="02020603050405020304" pitchFamily="18" charset="0"/>
            <a:cs typeface="Times New Roman" panose="02020603050405020304" pitchFamily="18" charset="0"/>
          </a:endParaRPr>
        </a:p>
      </dgm:t>
    </dgm:pt>
    <dgm:pt modelId="{39F0BEE3-83F4-4F50-BD22-FE61B014B0BC}">
      <dgm:prSet phldrT="[Text]" custT="1"/>
      <dgm:spPr/>
      <dgm:t>
        <a:bodyPr/>
        <a:lstStyle/>
        <a:p>
          <a:r>
            <a:rPr lang="en-US" sz="2000" b="1" dirty="0">
              <a:latin typeface="Times New Roman" panose="02020603050405020304" pitchFamily="18" charset="0"/>
              <a:cs typeface="Times New Roman" panose="02020603050405020304" pitchFamily="18" charset="0"/>
            </a:rPr>
            <a:t>Chi </a:t>
          </a:r>
          <a:r>
            <a:rPr lang="en-US" sz="2000" b="1" dirty="0" err="1">
              <a:latin typeface="Times New Roman" panose="02020603050405020304" pitchFamily="18" charset="0"/>
              <a:cs typeface="Times New Roman" panose="02020603050405020304" pitchFamily="18" charset="0"/>
            </a:rPr>
            <a:t>phí</a:t>
          </a:r>
          <a:r>
            <a:rPr lang="en-US" sz="2000" b="1" dirty="0">
              <a:latin typeface="Times New Roman" panose="02020603050405020304" pitchFamily="18" charset="0"/>
              <a:cs typeface="Times New Roman" panose="02020603050405020304" pitchFamily="18" charset="0"/>
            </a:rPr>
            <a:t> vốn </a:t>
          </a:r>
          <a:r>
            <a:rPr lang="en-US" sz="2000" b="1" dirty="0" err="1">
              <a:latin typeface="Times New Roman" panose="02020603050405020304" pitchFamily="18" charset="0"/>
              <a:cs typeface="Times New Roman" panose="02020603050405020304" pitchFamily="18" charset="0"/>
            </a:rPr>
            <a:t>lưu</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động</a:t>
          </a:r>
          <a:r>
            <a:rPr lang="en-US" sz="2000" b="1" dirty="0">
              <a:latin typeface="Times New Roman" panose="02020603050405020304" pitchFamily="18" charset="0"/>
              <a:cs typeface="Times New Roman" panose="02020603050405020304" pitchFamily="18" charset="0"/>
            </a:rPr>
            <a:t> ban </a:t>
          </a:r>
          <a:r>
            <a:rPr lang="en-US" sz="2000" b="1" dirty="0" err="1">
              <a:latin typeface="Times New Roman" panose="02020603050405020304" pitchFamily="18" charset="0"/>
              <a:cs typeface="Times New Roman" panose="02020603050405020304" pitchFamily="18" charset="0"/>
            </a:rPr>
            <a:t>đầu</a:t>
          </a:r>
          <a:endParaRPr lang="en-US" sz="2000" b="1" dirty="0">
            <a:latin typeface="Times New Roman" panose="02020603050405020304" pitchFamily="18" charset="0"/>
            <a:cs typeface="Times New Roman" panose="02020603050405020304" pitchFamily="18" charset="0"/>
          </a:endParaRPr>
        </a:p>
      </dgm:t>
    </dgm:pt>
    <dgm:pt modelId="{522C0248-2A85-438C-BBD9-31EF1214795A}" type="sibTrans" cxnId="{A44D2764-952E-4498-9CC0-9E2C0A8E226E}">
      <dgm:prSet/>
      <dgm:spPr/>
      <dgm:t>
        <a:bodyPr/>
        <a:lstStyle/>
        <a:p>
          <a:endParaRPr lang="en-US"/>
        </a:p>
      </dgm:t>
    </dgm:pt>
    <dgm:pt modelId="{4E7D735D-DE52-43E6-8FC7-8D05251A3F73}" type="parTrans" cxnId="{A44D2764-952E-4498-9CC0-9E2C0A8E226E}">
      <dgm:prSet/>
      <dgm:spPr/>
      <dgm:t>
        <a:bodyPr/>
        <a:lstStyle/>
        <a:p>
          <a:endParaRPr lang="en-US"/>
        </a:p>
      </dgm:t>
    </dgm:pt>
    <dgm:pt modelId="{CD6C41C8-B372-4F49-B8B7-CA76D58FF689}" type="sibTrans" cxnId="{FC7926E6-02E1-4B98-AB13-F0614D14E36E}">
      <dgm:prSet/>
      <dgm:spPr/>
      <dgm:t>
        <a:bodyPr/>
        <a:lstStyle/>
        <a:p>
          <a:endParaRPr lang="en-US"/>
        </a:p>
      </dgm:t>
    </dgm:pt>
    <dgm:pt modelId="{32BE6187-CE85-4AD4-8246-6F7C5D119E82}" type="parTrans" cxnId="{FC7926E6-02E1-4B98-AB13-F0614D14E36E}">
      <dgm:prSet/>
      <dgm:spPr/>
      <dgm:t>
        <a:bodyPr/>
        <a:lstStyle/>
        <a:p>
          <a:endParaRPr lang="en-US"/>
        </a:p>
      </dgm:t>
    </dgm:pt>
    <dgm:pt modelId="{3BBDC64C-E76F-43AA-8483-64CD2E074BDF}">
      <dgm:prSet phldrT="[Text]" custT="1"/>
      <dgm:spPr/>
      <dgm:t>
        <a:bodyPr/>
        <a:lstStyle/>
        <a:p>
          <a:r>
            <a:rPr lang="pt-BR" sz="2000" b="0" dirty="0">
              <a:latin typeface="Times New Roman" panose="02020603050405020304" pitchFamily="18" charset="0"/>
              <a:cs typeface="Times New Roman" panose="02020603050405020304" pitchFamily="18" charset="0"/>
            </a:rPr>
            <a:t>Đất đai, nhà xưởng, máy móc, thiết bị; các cơ sở phụ trợ, tiện ích khác và các chi phí trước vận hành. </a:t>
          </a:r>
          <a:endParaRPr lang="en-US" sz="2000" b="0" dirty="0">
            <a:latin typeface="Times New Roman" panose="02020603050405020304" pitchFamily="18" charset="0"/>
            <a:cs typeface="Times New Roman" panose="02020603050405020304" pitchFamily="18" charset="0"/>
          </a:endParaRPr>
        </a:p>
      </dgm:t>
    </dgm:pt>
    <dgm:pt modelId="{400804C0-17B5-4A36-B418-3EEED4CEC938}">
      <dgm:prSet phldrT="[Text]" custT="1"/>
      <dgm:spPr/>
      <dgm:t>
        <a:bodyPr/>
        <a:lstStyle/>
        <a:p>
          <a:r>
            <a:rPr lang="en-US" sz="2000" b="1" dirty="0">
              <a:latin typeface="Times New Roman" panose="02020603050405020304" pitchFamily="18" charset="0"/>
              <a:cs typeface="Times New Roman" panose="02020603050405020304" pitchFamily="18" charset="0"/>
            </a:rPr>
            <a:t>Chi </a:t>
          </a:r>
          <a:r>
            <a:rPr lang="en-US" sz="2000" b="1" dirty="0" err="1">
              <a:latin typeface="Times New Roman" panose="02020603050405020304" pitchFamily="18" charset="0"/>
              <a:cs typeface="Times New Roman" panose="02020603050405020304" pitchFamily="18" charset="0"/>
            </a:rPr>
            <a:t>phí</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đầu</a:t>
          </a:r>
          <a:r>
            <a:rPr lang="en-US" sz="2000" b="1" dirty="0">
              <a:latin typeface="Times New Roman" panose="02020603050405020304" pitchFamily="18" charset="0"/>
              <a:cs typeface="Times New Roman" panose="02020603050405020304" pitchFamily="18" charset="0"/>
            </a:rPr>
            <a:t> tư cố định</a:t>
          </a:r>
        </a:p>
      </dgm:t>
    </dgm:pt>
    <dgm:pt modelId="{928ED3E2-AAEA-4760-B98F-52718A371427}" type="sibTrans" cxnId="{DA0B7F16-EFE7-456B-BAE3-B4572A65A94F}">
      <dgm:prSet/>
      <dgm:spPr/>
      <dgm:t>
        <a:bodyPr/>
        <a:lstStyle/>
        <a:p>
          <a:endParaRPr lang="en-US"/>
        </a:p>
      </dgm:t>
    </dgm:pt>
    <dgm:pt modelId="{EDF3CFF8-3FB8-4DB3-A049-C49B28B85A05}" type="parTrans" cxnId="{DA0B7F16-EFE7-456B-BAE3-B4572A65A94F}">
      <dgm:prSet/>
      <dgm:spPr/>
      <dgm:t>
        <a:bodyPr/>
        <a:lstStyle/>
        <a:p>
          <a:endParaRPr lang="en-US"/>
        </a:p>
      </dgm:t>
    </dgm:pt>
    <dgm:pt modelId="{29C7FC28-871B-4136-BB8E-F698C6D595BA}" type="sibTrans" cxnId="{8B2084FB-7F01-4E49-B06C-35277B531256}">
      <dgm:prSet/>
      <dgm:spPr/>
      <dgm:t>
        <a:bodyPr/>
        <a:lstStyle/>
        <a:p>
          <a:endParaRPr lang="en-US"/>
        </a:p>
      </dgm:t>
    </dgm:pt>
    <dgm:pt modelId="{2717749B-E798-4167-9BCA-A66B3D98853B}" type="parTrans" cxnId="{8B2084FB-7F01-4E49-B06C-35277B531256}">
      <dgm:prSet/>
      <dgm:spPr/>
      <dgm:t>
        <a:bodyPr/>
        <a:lstStyle/>
        <a:p>
          <a:endParaRPr lang="en-US"/>
        </a:p>
      </dgm:t>
    </dgm:pt>
    <dgm:pt modelId="{7B684B78-A27C-4AC4-A209-AC3CB5D67C1E}">
      <dgm:prSet phldrT="[Text]" custT="1"/>
      <dgm:spPr/>
      <dgm:t>
        <a:bodyPr/>
        <a:lstStyle/>
        <a:p>
          <a:endParaRPr lang="en-US" sz="2000" dirty="0">
            <a:latin typeface="Times New Roman" panose="02020603050405020304" pitchFamily="18" charset="0"/>
            <a:cs typeface="Times New Roman" panose="02020603050405020304" pitchFamily="18" charset="0"/>
          </a:endParaRPr>
        </a:p>
      </dgm:t>
    </dgm:pt>
    <dgm:pt modelId="{4E914C9A-2128-418A-A5A3-0A8B19A689C2}" type="parTrans" cxnId="{D672A115-C617-4181-BF89-8ACDE731A660}">
      <dgm:prSet/>
      <dgm:spPr/>
      <dgm:t>
        <a:bodyPr/>
        <a:lstStyle/>
        <a:p>
          <a:endParaRPr lang="en-US"/>
        </a:p>
      </dgm:t>
    </dgm:pt>
    <dgm:pt modelId="{FD59D213-EF34-4CB3-88D1-0225AAA7B01A}" type="sibTrans" cxnId="{D672A115-C617-4181-BF89-8ACDE731A660}">
      <dgm:prSet/>
      <dgm:spPr/>
      <dgm:t>
        <a:bodyPr/>
        <a:lstStyle/>
        <a:p>
          <a:endParaRPr lang="en-US"/>
        </a:p>
      </dgm:t>
    </dgm:pt>
    <dgm:pt modelId="{98D55813-AC0A-4145-BA24-BF16990AC8A8}">
      <dgm:prSet custT="1"/>
      <dgm:spPr/>
      <dgm:t>
        <a:bodyPr/>
        <a:lstStyle/>
        <a:p>
          <a:r>
            <a:rPr lang="pt-BR" sz="2000" b="0" dirty="0">
              <a:latin typeface="Times New Roman" panose="02020603050405020304" pitchFamily="18" charset="0"/>
              <a:cs typeface="Times New Roman" panose="02020603050405020304" pitchFamily="18" charset="0"/>
            </a:rPr>
            <a:t>Dự trữ bán thành phẩm, thành phẩm tồn kho</a:t>
          </a:r>
          <a:endParaRPr lang="en-US" sz="2000" b="0" dirty="0">
            <a:latin typeface="Times New Roman" panose="02020603050405020304" pitchFamily="18" charset="0"/>
            <a:cs typeface="Times New Roman" panose="02020603050405020304" pitchFamily="18" charset="0"/>
          </a:endParaRPr>
        </a:p>
      </dgm:t>
    </dgm:pt>
    <dgm:pt modelId="{21CC63CA-93B3-4A9E-9064-11AF301C8460}" type="sibTrans" cxnId="{469CEED6-F8A1-467E-8B2E-B50E0202470D}">
      <dgm:prSet/>
      <dgm:spPr/>
      <dgm:t>
        <a:bodyPr/>
        <a:lstStyle/>
        <a:p>
          <a:endParaRPr lang="en-US"/>
        </a:p>
      </dgm:t>
    </dgm:pt>
    <dgm:pt modelId="{A3DAABF1-4F3C-4940-8F00-E2408DD3372C}" type="parTrans" cxnId="{469CEED6-F8A1-467E-8B2E-B50E0202470D}">
      <dgm:prSet/>
      <dgm:spPr/>
      <dgm:t>
        <a:bodyPr/>
        <a:lstStyle/>
        <a:p>
          <a:endParaRPr lang="en-US"/>
        </a:p>
      </dgm:t>
    </dgm:pt>
    <dgm:pt modelId="{6CFA6734-CD3D-4A09-9DDD-79B2F6532DFB}">
      <dgm:prSet custT="1"/>
      <dgm:spPr/>
      <dgm:t>
        <a:bodyPr/>
        <a:lstStyle/>
        <a:p>
          <a:r>
            <a:rPr lang="pt-BR" sz="2000" b="0" dirty="0">
              <a:latin typeface="Times New Roman" panose="02020603050405020304" pitchFamily="18" charset="0"/>
              <a:cs typeface="Times New Roman" panose="02020603050405020304" pitchFamily="18" charset="0"/>
            </a:rPr>
            <a:t>Các khoản thuộc quỹ tiền mặt</a:t>
          </a:r>
          <a:endParaRPr lang="en-US" sz="2000" b="0" dirty="0">
            <a:latin typeface="Times New Roman" panose="02020603050405020304" pitchFamily="18" charset="0"/>
            <a:cs typeface="Times New Roman" panose="02020603050405020304" pitchFamily="18" charset="0"/>
          </a:endParaRPr>
        </a:p>
      </dgm:t>
    </dgm:pt>
    <dgm:pt modelId="{22667AC2-E0AF-45E8-93D8-CB6AD4EA2590}" type="sibTrans" cxnId="{C6B62C7E-6707-41BC-ADD3-AB97AA59E38B}">
      <dgm:prSet/>
      <dgm:spPr/>
      <dgm:t>
        <a:bodyPr/>
        <a:lstStyle/>
        <a:p>
          <a:endParaRPr lang="en-US"/>
        </a:p>
      </dgm:t>
    </dgm:pt>
    <dgm:pt modelId="{0A5A7626-A383-4712-9C39-72C1245073AD}" type="parTrans" cxnId="{C6B62C7E-6707-41BC-ADD3-AB97AA59E38B}">
      <dgm:prSet/>
      <dgm:spPr/>
      <dgm:t>
        <a:bodyPr/>
        <a:lstStyle/>
        <a:p>
          <a:endParaRPr lang="en-US"/>
        </a:p>
      </dgm:t>
    </dgm:pt>
    <dgm:pt modelId="{DEC18D56-DCCF-4D77-9B8D-928FFC669FAA}" type="pres">
      <dgm:prSet presAssocID="{99D3C6A9-53B6-4548-9C66-8FEE959D3BBC}" presName="linear" presStyleCnt="0">
        <dgm:presLayoutVars>
          <dgm:dir/>
          <dgm:animLvl val="lvl"/>
          <dgm:resizeHandles val="exact"/>
        </dgm:presLayoutVars>
      </dgm:prSet>
      <dgm:spPr/>
      <dgm:t>
        <a:bodyPr/>
        <a:lstStyle/>
        <a:p>
          <a:endParaRPr lang="en-US"/>
        </a:p>
      </dgm:t>
    </dgm:pt>
    <dgm:pt modelId="{B06C994E-A16E-454D-A337-B038B487134F}" type="pres">
      <dgm:prSet presAssocID="{400804C0-17B5-4A36-B418-3EEED4CEC938}" presName="parentLin" presStyleCnt="0"/>
      <dgm:spPr/>
    </dgm:pt>
    <dgm:pt modelId="{7A3DB52C-8DD8-48C3-9597-A09F889CE08C}" type="pres">
      <dgm:prSet presAssocID="{400804C0-17B5-4A36-B418-3EEED4CEC938}" presName="parentLeftMargin" presStyleLbl="node1" presStyleIdx="0" presStyleCnt="2"/>
      <dgm:spPr/>
      <dgm:t>
        <a:bodyPr/>
        <a:lstStyle/>
        <a:p>
          <a:endParaRPr lang="en-US"/>
        </a:p>
      </dgm:t>
    </dgm:pt>
    <dgm:pt modelId="{871D4CF1-3EE9-43C0-8FB4-15F1441D8783}" type="pres">
      <dgm:prSet presAssocID="{400804C0-17B5-4A36-B418-3EEED4CEC938}" presName="parentText" presStyleLbl="node1" presStyleIdx="0" presStyleCnt="2" custLinFactNeighborX="-100000" custLinFactNeighborY="-7625">
        <dgm:presLayoutVars>
          <dgm:chMax val="0"/>
          <dgm:bulletEnabled val="1"/>
        </dgm:presLayoutVars>
      </dgm:prSet>
      <dgm:spPr/>
      <dgm:t>
        <a:bodyPr/>
        <a:lstStyle/>
        <a:p>
          <a:endParaRPr lang="en-US"/>
        </a:p>
      </dgm:t>
    </dgm:pt>
    <dgm:pt modelId="{308293BB-0103-40E9-8013-977C55BAF87D}" type="pres">
      <dgm:prSet presAssocID="{400804C0-17B5-4A36-B418-3EEED4CEC938}" presName="negativeSpace" presStyleCnt="0"/>
      <dgm:spPr/>
    </dgm:pt>
    <dgm:pt modelId="{F884CB90-6D28-4BD3-8DD4-1B008A04FD0D}" type="pres">
      <dgm:prSet presAssocID="{400804C0-17B5-4A36-B418-3EEED4CEC938}" presName="childText" presStyleLbl="conFgAcc1" presStyleIdx="0" presStyleCnt="2" custScaleY="81002" custLinFactY="12283" custLinFactNeighborY="100000">
        <dgm:presLayoutVars>
          <dgm:bulletEnabled val="1"/>
        </dgm:presLayoutVars>
      </dgm:prSet>
      <dgm:spPr/>
      <dgm:t>
        <a:bodyPr/>
        <a:lstStyle/>
        <a:p>
          <a:endParaRPr lang="en-US"/>
        </a:p>
      </dgm:t>
    </dgm:pt>
    <dgm:pt modelId="{2C2CCA69-CC43-417D-8C5B-A7B7632396F0}" type="pres">
      <dgm:prSet presAssocID="{928ED3E2-AAEA-4760-B98F-52718A371427}" presName="spaceBetweenRectangles" presStyleCnt="0"/>
      <dgm:spPr/>
    </dgm:pt>
    <dgm:pt modelId="{9633DFAC-32BA-44B9-A774-03BAD1C483FD}" type="pres">
      <dgm:prSet presAssocID="{39F0BEE3-83F4-4F50-BD22-FE61B014B0BC}" presName="parentLin" presStyleCnt="0"/>
      <dgm:spPr/>
    </dgm:pt>
    <dgm:pt modelId="{9CBF0A1B-1422-4222-979C-1E9511FC9CC1}" type="pres">
      <dgm:prSet presAssocID="{39F0BEE3-83F4-4F50-BD22-FE61B014B0BC}" presName="parentLeftMargin" presStyleLbl="node1" presStyleIdx="0" presStyleCnt="2"/>
      <dgm:spPr/>
      <dgm:t>
        <a:bodyPr/>
        <a:lstStyle/>
        <a:p>
          <a:endParaRPr lang="en-US"/>
        </a:p>
      </dgm:t>
    </dgm:pt>
    <dgm:pt modelId="{16E9A70F-DC1A-4523-8788-0A6B4B819037}" type="pres">
      <dgm:prSet presAssocID="{39F0BEE3-83F4-4F50-BD22-FE61B014B0BC}" presName="parentText" presStyleLbl="node1" presStyleIdx="1" presStyleCnt="2" custLinFactNeighborX="-100000" custLinFactNeighborY="-31891">
        <dgm:presLayoutVars>
          <dgm:chMax val="0"/>
          <dgm:bulletEnabled val="1"/>
        </dgm:presLayoutVars>
      </dgm:prSet>
      <dgm:spPr/>
      <dgm:t>
        <a:bodyPr/>
        <a:lstStyle/>
        <a:p>
          <a:endParaRPr lang="en-US"/>
        </a:p>
      </dgm:t>
    </dgm:pt>
    <dgm:pt modelId="{01CB9C65-0CED-4E47-B5E0-7511AF3631E9}" type="pres">
      <dgm:prSet presAssocID="{39F0BEE3-83F4-4F50-BD22-FE61B014B0BC}" presName="negativeSpace" presStyleCnt="0"/>
      <dgm:spPr/>
    </dgm:pt>
    <dgm:pt modelId="{947BDD09-D6DF-4972-8787-527F246032AF}" type="pres">
      <dgm:prSet presAssocID="{39F0BEE3-83F4-4F50-BD22-FE61B014B0BC}" presName="childText" presStyleLbl="conFgAcc1" presStyleIdx="1" presStyleCnt="2">
        <dgm:presLayoutVars>
          <dgm:bulletEnabled val="1"/>
        </dgm:presLayoutVars>
      </dgm:prSet>
      <dgm:spPr/>
      <dgm:t>
        <a:bodyPr/>
        <a:lstStyle/>
        <a:p>
          <a:endParaRPr lang="en-US"/>
        </a:p>
      </dgm:t>
    </dgm:pt>
  </dgm:ptLst>
  <dgm:cxnLst>
    <dgm:cxn modelId="{C39E9E53-D810-48F2-9EF8-4C6D0D4A259D}" type="presOf" srcId="{39F0BEE3-83F4-4F50-BD22-FE61B014B0BC}" destId="{16E9A70F-DC1A-4523-8788-0A6B4B819037}" srcOrd="1" destOrd="0" presId="urn:microsoft.com/office/officeart/2005/8/layout/list1"/>
    <dgm:cxn modelId="{DA0B7F16-EFE7-456B-BAE3-B4572A65A94F}" srcId="{99D3C6A9-53B6-4548-9C66-8FEE959D3BBC}" destId="{400804C0-17B5-4A36-B418-3EEED4CEC938}" srcOrd="0" destOrd="0" parTransId="{EDF3CFF8-3FB8-4DB3-A049-C49B28B85A05}" sibTransId="{928ED3E2-AAEA-4760-B98F-52718A371427}"/>
    <dgm:cxn modelId="{33E3767F-CF03-477C-A325-5FE1420E1261}" type="presOf" srcId="{6CFA6734-CD3D-4A09-9DDD-79B2F6532DFB}" destId="{947BDD09-D6DF-4972-8787-527F246032AF}" srcOrd="0" destOrd="2" presId="urn:microsoft.com/office/officeart/2005/8/layout/list1"/>
    <dgm:cxn modelId="{A44D2764-952E-4498-9CC0-9E2C0A8E226E}" srcId="{99D3C6A9-53B6-4548-9C66-8FEE959D3BBC}" destId="{39F0BEE3-83F4-4F50-BD22-FE61B014B0BC}" srcOrd="1" destOrd="0" parTransId="{4E7D735D-DE52-43E6-8FC7-8D05251A3F73}" sibTransId="{522C0248-2A85-438C-BBD9-31EF1214795A}"/>
    <dgm:cxn modelId="{469CEED6-F8A1-467E-8B2E-B50E0202470D}" srcId="{39F0BEE3-83F4-4F50-BD22-FE61B014B0BC}" destId="{98D55813-AC0A-4145-BA24-BF16990AC8A8}" srcOrd="1" destOrd="0" parTransId="{A3DAABF1-4F3C-4940-8F00-E2408DD3372C}" sibTransId="{21CC63CA-93B3-4A9E-9064-11AF301C8460}"/>
    <dgm:cxn modelId="{089DF9AA-25F7-498C-BA2D-204C23B439BF}" type="presOf" srcId="{4B725B3A-4F43-4A45-AFED-27ED5EAB5E1E}" destId="{947BDD09-D6DF-4972-8787-527F246032AF}" srcOrd="0" destOrd="0" presId="urn:microsoft.com/office/officeart/2005/8/layout/list1"/>
    <dgm:cxn modelId="{3EA2C0A9-432A-4C9B-8B76-2A863A5BC2B7}" type="presOf" srcId="{400804C0-17B5-4A36-B418-3EEED4CEC938}" destId="{7A3DB52C-8DD8-48C3-9597-A09F889CE08C}" srcOrd="0" destOrd="0" presId="urn:microsoft.com/office/officeart/2005/8/layout/list1"/>
    <dgm:cxn modelId="{F4D995F7-D074-4266-94E2-21CFE29E1B7D}" type="presOf" srcId="{3BBDC64C-E76F-43AA-8483-64CD2E074BDF}" destId="{F884CB90-6D28-4BD3-8DD4-1B008A04FD0D}" srcOrd="0" destOrd="0" presId="urn:microsoft.com/office/officeart/2005/8/layout/list1"/>
    <dgm:cxn modelId="{75CF3978-7F70-4EDB-A2C2-7154AFA3348B}" type="presOf" srcId="{39F0BEE3-83F4-4F50-BD22-FE61B014B0BC}" destId="{9CBF0A1B-1422-4222-979C-1E9511FC9CC1}" srcOrd="0" destOrd="0" presId="urn:microsoft.com/office/officeart/2005/8/layout/list1"/>
    <dgm:cxn modelId="{7F273157-1B82-43A3-883C-A60D0A249A11}" type="presOf" srcId="{7B684B78-A27C-4AC4-A209-AC3CB5D67C1E}" destId="{F884CB90-6D28-4BD3-8DD4-1B008A04FD0D}" srcOrd="0" destOrd="1" presId="urn:microsoft.com/office/officeart/2005/8/layout/list1"/>
    <dgm:cxn modelId="{79A3127F-BD51-4318-A781-D4437727421E}" type="presOf" srcId="{98D55813-AC0A-4145-BA24-BF16990AC8A8}" destId="{947BDD09-D6DF-4972-8787-527F246032AF}" srcOrd="0" destOrd="1" presId="urn:microsoft.com/office/officeart/2005/8/layout/list1"/>
    <dgm:cxn modelId="{ABAAEA9E-C2BC-4822-8C2D-E91A0C00B315}" type="presOf" srcId="{400804C0-17B5-4A36-B418-3EEED4CEC938}" destId="{871D4CF1-3EE9-43C0-8FB4-15F1441D8783}" srcOrd="1" destOrd="0" presId="urn:microsoft.com/office/officeart/2005/8/layout/list1"/>
    <dgm:cxn modelId="{D672A115-C617-4181-BF89-8ACDE731A660}" srcId="{400804C0-17B5-4A36-B418-3EEED4CEC938}" destId="{7B684B78-A27C-4AC4-A209-AC3CB5D67C1E}" srcOrd="1" destOrd="0" parTransId="{4E914C9A-2128-418A-A5A3-0A8B19A689C2}" sibTransId="{FD59D213-EF34-4CB3-88D1-0225AAA7B01A}"/>
    <dgm:cxn modelId="{8B2084FB-7F01-4E49-B06C-35277B531256}" srcId="{400804C0-17B5-4A36-B418-3EEED4CEC938}" destId="{3BBDC64C-E76F-43AA-8483-64CD2E074BDF}" srcOrd="0" destOrd="0" parTransId="{2717749B-E798-4167-9BCA-A66B3D98853B}" sibTransId="{29C7FC28-871B-4136-BB8E-F698C6D595BA}"/>
    <dgm:cxn modelId="{6F92DB04-5D5A-4672-84E2-72DE56B914ED}" type="presOf" srcId="{99D3C6A9-53B6-4548-9C66-8FEE959D3BBC}" destId="{DEC18D56-DCCF-4D77-9B8D-928FFC669FAA}" srcOrd="0" destOrd="0" presId="urn:microsoft.com/office/officeart/2005/8/layout/list1"/>
    <dgm:cxn modelId="{FC7926E6-02E1-4B98-AB13-F0614D14E36E}" srcId="{39F0BEE3-83F4-4F50-BD22-FE61B014B0BC}" destId="{4B725B3A-4F43-4A45-AFED-27ED5EAB5E1E}" srcOrd="0" destOrd="0" parTransId="{32BE6187-CE85-4AD4-8246-6F7C5D119E82}" sibTransId="{CD6C41C8-B372-4F49-B8B7-CA76D58FF689}"/>
    <dgm:cxn modelId="{C6B62C7E-6707-41BC-ADD3-AB97AA59E38B}" srcId="{39F0BEE3-83F4-4F50-BD22-FE61B014B0BC}" destId="{6CFA6734-CD3D-4A09-9DDD-79B2F6532DFB}" srcOrd="2" destOrd="0" parTransId="{0A5A7626-A383-4712-9C39-72C1245073AD}" sibTransId="{22667AC2-E0AF-45E8-93D8-CB6AD4EA2590}"/>
    <dgm:cxn modelId="{B50A1C89-15DB-462D-9324-259D51E28804}" type="presParOf" srcId="{DEC18D56-DCCF-4D77-9B8D-928FFC669FAA}" destId="{B06C994E-A16E-454D-A337-B038B487134F}" srcOrd="0" destOrd="0" presId="urn:microsoft.com/office/officeart/2005/8/layout/list1"/>
    <dgm:cxn modelId="{62C33936-5E20-4058-B64F-2692D392A41A}" type="presParOf" srcId="{B06C994E-A16E-454D-A337-B038B487134F}" destId="{7A3DB52C-8DD8-48C3-9597-A09F889CE08C}" srcOrd="0" destOrd="0" presId="urn:microsoft.com/office/officeart/2005/8/layout/list1"/>
    <dgm:cxn modelId="{502938E4-4D55-4447-8E1D-9402CDEFCD96}" type="presParOf" srcId="{B06C994E-A16E-454D-A337-B038B487134F}" destId="{871D4CF1-3EE9-43C0-8FB4-15F1441D8783}" srcOrd="1" destOrd="0" presId="urn:microsoft.com/office/officeart/2005/8/layout/list1"/>
    <dgm:cxn modelId="{8B9F7E8F-B654-41AF-AAF8-E45680342338}" type="presParOf" srcId="{DEC18D56-DCCF-4D77-9B8D-928FFC669FAA}" destId="{308293BB-0103-40E9-8013-977C55BAF87D}" srcOrd="1" destOrd="0" presId="urn:microsoft.com/office/officeart/2005/8/layout/list1"/>
    <dgm:cxn modelId="{EEE8564A-1882-4F2E-999F-4C8F68CF2686}" type="presParOf" srcId="{DEC18D56-DCCF-4D77-9B8D-928FFC669FAA}" destId="{F884CB90-6D28-4BD3-8DD4-1B008A04FD0D}" srcOrd="2" destOrd="0" presId="urn:microsoft.com/office/officeart/2005/8/layout/list1"/>
    <dgm:cxn modelId="{41397A59-E783-45E8-8C76-80313846F147}" type="presParOf" srcId="{DEC18D56-DCCF-4D77-9B8D-928FFC669FAA}" destId="{2C2CCA69-CC43-417D-8C5B-A7B7632396F0}" srcOrd="3" destOrd="0" presId="urn:microsoft.com/office/officeart/2005/8/layout/list1"/>
    <dgm:cxn modelId="{5E2368CC-6459-4C65-8D2D-11553236E327}" type="presParOf" srcId="{DEC18D56-DCCF-4D77-9B8D-928FFC669FAA}" destId="{9633DFAC-32BA-44B9-A774-03BAD1C483FD}" srcOrd="4" destOrd="0" presId="urn:microsoft.com/office/officeart/2005/8/layout/list1"/>
    <dgm:cxn modelId="{3DD53789-E65C-4EEB-A783-58B5E2FF290A}" type="presParOf" srcId="{9633DFAC-32BA-44B9-A774-03BAD1C483FD}" destId="{9CBF0A1B-1422-4222-979C-1E9511FC9CC1}" srcOrd="0" destOrd="0" presId="urn:microsoft.com/office/officeart/2005/8/layout/list1"/>
    <dgm:cxn modelId="{F88EB442-5786-4962-818B-5A827815238F}" type="presParOf" srcId="{9633DFAC-32BA-44B9-A774-03BAD1C483FD}" destId="{16E9A70F-DC1A-4523-8788-0A6B4B819037}" srcOrd="1" destOrd="0" presId="urn:microsoft.com/office/officeart/2005/8/layout/list1"/>
    <dgm:cxn modelId="{39433EBF-14C8-4AFB-A400-95607CB2FA70}" type="presParOf" srcId="{DEC18D56-DCCF-4D77-9B8D-928FFC669FAA}" destId="{01CB9C65-0CED-4E47-B5E0-7511AF3631E9}" srcOrd="5" destOrd="0" presId="urn:microsoft.com/office/officeart/2005/8/layout/list1"/>
    <dgm:cxn modelId="{1F58DA72-7943-4BE0-864E-E877CC6E58A5}" type="presParOf" srcId="{DEC18D56-DCCF-4D77-9B8D-928FFC669FAA}" destId="{947BDD09-D6DF-4972-8787-527F246032AF}"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B78C584-B209-4AC4-8C59-E4A39E9587CC}" type="doc">
      <dgm:prSet loTypeId="urn:microsoft.com/office/officeart/2005/8/layout/default" loCatId="list" qsTypeId="urn:microsoft.com/office/officeart/2005/8/quickstyle/simple5" qsCatId="simple" csTypeId="urn:microsoft.com/office/officeart/2005/8/colors/accent1_1" csCatId="accent1" phldr="1"/>
      <dgm:spPr/>
      <dgm:t>
        <a:bodyPr/>
        <a:lstStyle/>
        <a:p>
          <a:endParaRPr lang="en-US"/>
        </a:p>
      </dgm:t>
    </dgm:pt>
    <dgm:pt modelId="{2D35265D-2E34-42FB-8181-23296478A2F0}">
      <dgm:prSet phldrT="[Text]" custT="1"/>
      <dgm:spPr/>
      <dgm:t>
        <a:bodyPr/>
        <a:lstStyle/>
        <a:p>
          <a:r>
            <a:rPr lang="pt-BR" sz="2000" b="0" dirty="0">
              <a:latin typeface="Times New Roman" panose="02020603050405020304" pitchFamily="18" charset="0"/>
              <a:cs typeface="Times New Roman" panose="02020603050405020304" pitchFamily="18" charset="0"/>
            </a:rPr>
            <a:t>Vốn Ngân sách đầu tư cho các công trình của các Bộ, ngành trung ương đầu tư trên địa bàn tỉnh, thành phố </a:t>
          </a:r>
          <a:endParaRPr lang="en-US" sz="2000" b="0" dirty="0">
            <a:latin typeface="Times New Roman" panose="02020603050405020304" pitchFamily="18" charset="0"/>
            <a:cs typeface="Times New Roman" panose="02020603050405020304" pitchFamily="18" charset="0"/>
          </a:endParaRPr>
        </a:p>
      </dgm:t>
    </dgm:pt>
    <dgm:pt modelId="{D9C158A0-1149-4587-889F-DF3ED1054F97}" type="parTrans" cxnId="{B9EFBE50-9E85-41FD-B036-E4583F371FF7}">
      <dgm:prSet/>
      <dgm:spPr/>
      <dgm:t>
        <a:bodyPr/>
        <a:lstStyle/>
        <a:p>
          <a:endParaRPr lang="en-US"/>
        </a:p>
      </dgm:t>
    </dgm:pt>
    <dgm:pt modelId="{B3A85488-6D31-4C2D-B962-71AC521D24EC}" type="sibTrans" cxnId="{B9EFBE50-9E85-41FD-B036-E4583F371FF7}">
      <dgm:prSet/>
      <dgm:spPr/>
      <dgm:t>
        <a:bodyPr/>
        <a:lstStyle/>
        <a:p>
          <a:endParaRPr lang="en-US"/>
        </a:p>
      </dgm:t>
    </dgm:pt>
    <dgm:pt modelId="{091CC479-0B32-4BF2-A646-14BB570BC3BA}">
      <dgm:prSet phldrT="[Text]" custT="1"/>
      <dgm:spPr/>
      <dgm:t>
        <a:bodyPr/>
        <a:lstStyle/>
        <a:p>
          <a:r>
            <a:rPr lang="pt-BR" sz="2000" b="0" dirty="0">
              <a:latin typeface="Times New Roman" panose="02020603050405020304" pitchFamily="18" charset="0"/>
              <a:cs typeface="Times New Roman" panose="02020603050405020304" pitchFamily="18" charset="0"/>
            </a:rPr>
            <a:t>Vốn đầu tư cân đối NSNN</a:t>
          </a:r>
          <a:endParaRPr lang="en-US" sz="2000" b="0" dirty="0">
            <a:latin typeface="Times New Roman" panose="02020603050405020304" pitchFamily="18" charset="0"/>
            <a:cs typeface="Times New Roman" panose="02020603050405020304" pitchFamily="18" charset="0"/>
          </a:endParaRPr>
        </a:p>
      </dgm:t>
    </dgm:pt>
    <dgm:pt modelId="{C7564005-0828-4402-B96E-1CE81CD9F279}" type="parTrans" cxnId="{165D53E5-262D-4C7A-A150-EE785B5814C6}">
      <dgm:prSet/>
      <dgm:spPr/>
      <dgm:t>
        <a:bodyPr/>
        <a:lstStyle/>
        <a:p>
          <a:endParaRPr lang="en-US"/>
        </a:p>
      </dgm:t>
    </dgm:pt>
    <dgm:pt modelId="{D5EB4634-6FB3-4C7F-8F37-3905673E236C}" type="sibTrans" cxnId="{165D53E5-262D-4C7A-A150-EE785B5814C6}">
      <dgm:prSet/>
      <dgm:spPr/>
      <dgm:t>
        <a:bodyPr/>
        <a:lstStyle/>
        <a:p>
          <a:endParaRPr lang="en-US"/>
        </a:p>
      </dgm:t>
    </dgm:pt>
    <dgm:pt modelId="{0045044D-0F59-43B1-8A7D-EAF973F24A72}">
      <dgm:prSet phldrT="[Text]" custT="1"/>
      <dgm:spPr/>
      <dgm:t>
        <a:bodyPr/>
        <a:lstStyle/>
        <a:p>
          <a:r>
            <a:rPr lang="pt-BR" sz="2000" b="0" dirty="0">
              <a:latin typeface="Times New Roman" panose="02020603050405020304" pitchFamily="18" charset="0"/>
              <a:cs typeface="Times New Roman" panose="02020603050405020304" pitchFamily="18" charset="0"/>
            </a:rPr>
            <a:t>Vốn bổ sung theo mục tiêu từ ngân sách trung ương cho địa phương</a:t>
          </a:r>
          <a:endParaRPr lang="en-US" sz="2000" b="0" dirty="0">
            <a:latin typeface="Times New Roman" panose="02020603050405020304" pitchFamily="18" charset="0"/>
            <a:cs typeface="Times New Roman" panose="02020603050405020304" pitchFamily="18" charset="0"/>
          </a:endParaRPr>
        </a:p>
      </dgm:t>
    </dgm:pt>
    <dgm:pt modelId="{F376F55C-4844-4E3A-8C4C-84A976979AF3}" type="parTrans" cxnId="{50C7E903-1D08-4591-BE65-1DB4235C20D2}">
      <dgm:prSet/>
      <dgm:spPr/>
      <dgm:t>
        <a:bodyPr/>
        <a:lstStyle/>
        <a:p>
          <a:endParaRPr lang="en-US"/>
        </a:p>
      </dgm:t>
    </dgm:pt>
    <dgm:pt modelId="{5448116C-9FB7-4956-9B8D-645437CC3ED0}" type="sibTrans" cxnId="{50C7E903-1D08-4591-BE65-1DB4235C20D2}">
      <dgm:prSet/>
      <dgm:spPr/>
      <dgm:t>
        <a:bodyPr/>
        <a:lstStyle/>
        <a:p>
          <a:endParaRPr lang="en-US"/>
        </a:p>
      </dgm:t>
    </dgm:pt>
    <dgm:pt modelId="{6823968B-68BB-4E01-925F-3B6AA3B28324}">
      <dgm:prSet phldrT="[Text]" custT="1"/>
      <dgm:spPr/>
      <dgm:t>
        <a:bodyPr/>
        <a:lstStyle/>
        <a:p>
          <a:r>
            <a:rPr lang="pt-BR" sz="2000" b="0" dirty="0">
              <a:latin typeface="Times New Roman" panose="02020603050405020304" pitchFamily="18" charset="0"/>
              <a:cs typeface="Times New Roman" panose="02020603050405020304" pitchFamily="18" charset="0"/>
            </a:rPr>
            <a:t>Vốn Ngân sách để lại cho địa phương đầu tư phát triển. </a:t>
          </a:r>
          <a:endParaRPr lang="en-US" sz="2000" b="0" dirty="0">
            <a:latin typeface="Times New Roman" panose="02020603050405020304" pitchFamily="18" charset="0"/>
            <a:cs typeface="Times New Roman" panose="02020603050405020304" pitchFamily="18" charset="0"/>
          </a:endParaRPr>
        </a:p>
      </dgm:t>
    </dgm:pt>
    <dgm:pt modelId="{F1464AA9-2BE6-4F91-A448-BD7325EE1094}" type="parTrans" cxnId="{273F5445-0E73-4575-BA89-7620C0601A11}">
      <dgm:prSet/>
      <dgm:spPr/>
      <dgm:t>
        <a:bodyPr/>
        <a:lstStyle/>
        <a:p>
          <a:endParaRPr lang="en-US"/>
        </a:p>
      </dgm:t>
    </dgm:pt>
    <dgm:pt modelId="{AE741DB9-27C8-4AF8-9C0C-8FB5C8D2F5E7}" type="sibTrans" cxnId="{273F5445-0E73-4575-BA89-7620C0601A11}">
      <dgm:prSet/>
      <dgm:spPr/>
      <dgm:t>
        <a:bodyPr/>
        <a:lstStyle/>
        <a:p>
          <a:endParaRPr lang="en-US"/>
        </a:p>
      </dgm:t>
    </dgm:pt>
    <dgm:pt modelId="{447EE333-A600-43F7-8322-843C9CC52BCD}">
      <dgm:prSet phldrT="[Text]" custT="1"/>
      <dgm:spPr/>
      <dgm:t>
        <a:bodyPr/>
        <a:lstStyle/>
        <a:p>
          <a:r>
            <a:rPr lang="pt-BR" sz="2000" b="0" dirty="0">
              <a:latin typeface="Times New Roman" panose="02020603050405020304" pitchFamily="18" charset="0"/>
              <a:cs typeface="Times New Roman" panose="02020603050405020304" pitchFamily="18" charset="0"/>
            </a:rPr>
            <a:t>Vốn tín dụng đầu tư</a:t>
          </a:r>
          <a:endParaRPr lang="en-US" sz="2000" b="0" dirty="0">
            <a:latin typeface="Times New Roman" panose="02020603050405020304" pitchFamily="18" charset="0"/>
            <a:cs typeface="Times New Roman" panose="02020603050405020304" pitchFamily="18" charset="0"/>
          </a:endParaRPr>
        </a:p>
      </dgm:t>
    </dgm:pt>
    <dgm:pt modelId="{A7131128-718C-4179-BAEF-FC7CD274E4A9}" type="parTrans" cxnId="{C7005D4D-E98F-4C13-AF2C-9D67089B96EC}">
      <dgm:prSet/>
      <dgm:spPr/>
      <dgm:t>
        <a:bodyPr/>
        <a:lstStyle/>
        <a:p>
          <a:endParaRPr lang="en-US"/>
        </a:p>
      </dgm:t>
    </dgm:pt>
    <dgm:pt modelId="{C5CE0F69-13A0-4CEB-8F13-1DDDC984F2C2}" type="sibTrans" cxnId="{C7005D4D-E98F-4C13-AF2C-9D67089B96EC}">
      <dgm:prSet/>
      <dgm:spPr/>
      <dgm:t>
        <a:bodyPr/>
        <a:lstStyle/>
        <a:p>
          <a:endParaRPr lang="en-US"/>
        </a:p>
      </dgm:t>
    </dgm:pt>
    <dgm:pt modelId="{1B1D3AC7-75F7-456C-A213-CD649946BC3A}">
      <dgm:prSet phldrT="[Text]" custT="1"/>
      <dgm:spPr/>
      <dgm:t>
        <a:bodyPr/>
        <a:lstStyle/>
        <a:p>
          <a:r>
            <a:rPr lang="en-GB" sz="2000" b="0" dirty="0" err="1">
              <a:latin typeface="Times New Roman" panose="02020603050405020304" pitchFamily="18" charset="0"/>
              <a:cs typeface="Times New Roman" panose="02020603050405020304" pitchFamily="18" charset="0"/>
            </a:rPr>
            <a:t>Vốn</a:t>
          </a:r>
          <a:r>
            <a:rPr lang="en-GB" sz="2000" b="0" dirty="0">
              <a:latin typeface="Times New Roman" panose="02020603050405020304" pitchFamily="18" charset="0"/>
              <a:cs typeface="Times New Roman" panose="02020603050405020304" pitchFamily="18" charset="0"/>
            </a:rPr>
            <a:t> </a:t>
          </a:r>
          <a:r>
            <a:rPr lang="en-GB" sz="2000" b="0" dirty="0" err="1">
              <a:latin typeface="Times New Roman" panose="02020603050405020304" pitchFamily="18" charset="0"/>
              <a:cs typeface="Times New Roman" panose="02020603050405020304" pitchFamily="18" charset="0"/>
            </a:rPr>
            <a:t>huy</a:t>
          </a:r>
          <a:r>
            <a:rPr lang="en-GB" sz="2000" b="0" dirty="0">
              <a:latin typeface="Times New Roman" panose="02020603050405020304" pitchFamily="18" charset="0"/>
              <a:cs typeface="Times New Roman" panose="02020603050405020304" pitchFamily="18" charset="0"/>
            </a:rPr>
            <a:t> </a:t>
          </a:r>
          <a:r>
            <a:rPr lang="en-GB" sz="2000" b="0" dirty="0" err="1">
              <a:latin typeface="Times New Roman" panose="02020603050405020304" pitchFamily="18" charset="0"/>
              <a:cs typeface="Times New Roman" panose="02020603050405020304" pitchFamily="18" charset="0"/>
            </a:rPr>
            <a:t>động</a:t>
          </a:r>
          <a:r>
            <a:rPr lang="en-GB" sz="2000" b="0" dirty="0">
              <a:latin typeface="Times New Roman" panose="02020603050405020304" pitchFamily="18" charset="0"/>
              <a:cs typeface="Times New Roman" panose="02020603050405020304" pitchFamily="18" charset="0"/>
            </a:rPr>
            <a:t> </a:t>
          </a:r>
          <a:r>
            <a:rPr lang="en-GB" sz="2000" b="0" dirty="0" err="1">
              <a:latin typeface="Times New Roman" panose="02020603050405020304" pitchFamily="18" charset="0"/>
              <a:cs typeface="Times New Roman" panose="02020603050405020304" pitchFamily="18" charset="0"/>
            </a:rPr>
            <a:t>trong</a:t>
          </a:r>
          <a:r>
            <a:rPr lang="en-GB" sz="2000" b="0" dirty="0">
              <a:latin typeface="Times New Roman" panose="02020603050405020304" pitchFamily="18" charset="0"/>
              <a:cs typeface="Times New Roman" panose="02020603050405020304" pitchFamily="18" charset="0"/>
            </a:rPr>
            <a:t> </a:t>
          </a:r>
          <a:r>
            <a:rPr lang="en-GB" sz="2000" b="0" dirty="0" err="1">
              <a:latin typeface="Times New Roman" panose="02020603050405020304" pitchFamily="18" charset="0"/>
              <a:cs typeface="Times New Roman" panose="02020603050405020304" pitchFamily="18" charset="0"/>
            </a:rPr>
            <a:t>khu</a:t>
          </a:r>
          <a:r>
            <a:rPr lang="en-GB" sz="2000" b="0" dirty="0">
              <a:latin typeface="Times New Roman" panose="02020603050405020304" pitchFamily="18" charset="0"/>
              <a:cs typeface="Times New Roman" panose="02020603050405020304" pitchFamily="18" charset="0"/>
            </a:rPr>
            <a:t> </a:t>
          </a:r>
          <a:r>
            <a:rPr lang="en-GB" sz="2000" b="0" dirty="0" err="1">
              <a:latin typeface="Times New Roman" panose="02020603050405020304" pitchFamily="18" charset="0"/>
              <a:cs typeface="Times New Roman" panose="02020603050405020304" pitchFamily="18" charset="0"/>
            </a:rPr>
            <a:t>vực</a:t>
          </a:r>
          <a:r>
            <a:rPr lang="en-GB" sz="2000" b="0" dirty="0">
              <a:latin typeface="Times New Roman" panose="02020603050405020304" pitchFamily="18" charset="0"/>
              <a:cs typeface="Times New Roman" panose="02020603050405020304" pitchFamily="18" charset="0"/>
            </a:rPr>
            <a:t> </a:t>
          </a:r>
          <a:r>
            <a:rPr lang="en-GB" sz="2000" b="0" dirty="0" err="1">
              <a:latin typeface="Times New Roman" panose="02020603050405020304" pitchFamily="18" charset="0"/>
              <a:cs typeface="Times New Roman" panose="02020603050405020304" pitchFamily="18" charset="0"/>
            </a:rPr>
            <a:t>dân</a:t>
          </a:r>
          <a:r>
            <a:rPr lang="en-GB" sz="2000" b="0" dirty="0">
              <a:latin typeface="Times New Roman" panose="02020603050405020304" pitchFamily="18" charset="0"/>
              <a:cs typeface="Times New Roman" panose="02020603050405020304" pitchFamily="18" charset="0"/>
            </a:rPr>
            <a:t> </a:t>
          </a:r>
          <a:r>
            <a:rPr lang="en-GB" sz="2000" b="0" dirty="0" err="1">
              <a:latin typeface="Times New Roman" panose="02020603050405020304" pitchFamily="18" charset="0"/>
              <a:cs typeface="Times New Roman" panose="02020603050405020304" pitchFamily="18" charset="0"/>
            </a:rPr>
            <a:t>cư</a:t>
          </a:r>
          <a:r>
            <a:rPr lang="en-GB" sz="2000" b="0" dirty="0">
              <a:latin typeface="Times New Roman" panose="02020603050405020304" pitchFamily="18" charset="0"/>
              <a:cs typeface="Times New Roman" panose="02020603050405020304" pitchFamily="18" charset="0"/>
            </a:rPr>
            <a:t>…</a:t>
          </a:r>
          <a:r>
            <a:rPr lang="pt-BR" sz="2000" b="0" dirty="0">
              <a:latin typeface="Times New Roman" panose="02020603050405020304" pitchFamily="18" charset="0"/>
              <a:cs typeface="Times New Roman" panose="02020603050405020304" pitchFamily="18" charset="0"/>
            </a:rPr>
            <a:t> </a:t>
          </a:r>
          <a:endParaRPr lang="en-US" sz="2000" b="0" dirty="0">
            <a:latin typeface="Times New Roman" panose="02020603050405020304" pitchFamily="18" charset="0"/>
            <a:cs typeface="Times New Roman" panose="02020603050405020304" pitchFamily="18" charset="0"/>
          </a:endParaRPr>
        </a:p>
      </dgm:t>
    </dgm:pt>
    <dgm:pt modelId="{7E982735-0448-44DF-93BF-21105CBEAE9B}" type="parTrans" cxnId="{4923C7B6-B8DB-4D98-AA3C-513DF2AEE42E}">
      <dgm:prSet/>
      <dgm:spPr/>
      <dgm:t>
        <a:bodyPr/>
        <a:lstStyle/>
        <a:p>
          <a:endParaRPr lang="en-US"/>
        </a:p>
      </dgm:t>
    </dgm:pt>
    <dgm:pt modelId="{AD5C3AE7-FE8A-4A95-9A10-1782551B4FC5}" type="sibTrans" cxnId="{4923C7B6-B8DB-4D98-AA3C-513DF2AEE42E}">
      <dgm:prSet/>
      <dgm:spPr/>
      <dgm:t>
        <a:bodyPr/>
        <a:lstStyle/>
        <a:p>
          <a:endParaRPr lang="en-US"/>
        </a:p>
      </dgm:t>
    </dgm:pt>
    <dgm:pt modelId="{E18BF33E-0B67-4890-AE3E-A2E1A7EA8297}" type="pres">
      <dgm:prSet presAssocID="{3B78C584-B209-4AC4-8C59-E4A39E9587CC}" presName="diagram" presStyleCnt="0">
        <dgm:presLayoutVars>
          <dgm:dir/>
          <dgm:resizeHandles val="exact"/>
        </dgm:presLayoutVars>
      </dgm:prSet>
      <dgm:spPr/>
      <dgm:t>
        <a:bodyPr/>
        <a:lstStyle/>
        <a:p>
          <a:endParaRPr lang="en-US"/>
        </a:p>
      </dgm:t>
    </dgm:pt>
    <dgm:pt modelId="{8F1429F9-90E6-48E6-981C-500150EAE423}" type="pres">
      <dgm:prSet presAssocID="{2D35265D-2E34-42FB-8181-23296478A2F0}" presName="node" presStyleLbl="node1" presStyleIdx="0" presStyleCnt="6" custScaleX="320964">
        <dgm:presLayoutVars>
          <dgm:bulletEnabled val="1"/>
        </dgm:presLayoutVars>
      </dgm:prSet>
      <dgm:spPr/>
      <dgm:t>
        <a:bodyPr/>
        <a:lstStyle/>
        <a:p>
          <a:endParaRPr lang="en-US"/>
        </a:p>
      </dgm:t>
    </dgm:pt>
    <dgm:pt modelId="{F6971E83-C4A8-4EB1-961E-953364C2FC58}" type="pres">
      <dgm:prSet presAssocID="{B3A85488-6D31-4C2D-B962-71AC521D24EC}" presName="sibTrans" presStyleCnt="0"/>
      <dgm:spPr/>
    </dgm:pt>
    <dgm:pt modelId="{C17EF35E-FE78-466B-B519-D20324475EB7}" type="pres">
      <dgm:prSet presAssocID="{091CC479-0B32-4BF2-A646-14BB570BC3BA}" presName="node" presStyleLbl="node1" presStyleIdx="1" presStyleCnt="6">
        <dgm:presLayoutVars>
          <dgm:bulletEnabled val="1"/>
        </dgm:presLayoutVars>
      </dgm:prSet>
      <dgm:spPr/>
      <dgm:t>
        <a:bodyPr/>
        <a:lstStyle/>
        <a:p>
          <a:endParaRPr lang="en-US"/>
        </a:p>
      </dgm:t>
    </dgm:pt>
    <dgm:pt modelId="{27351BAE-8516-4BCB-9D35-AFE235E93964}" type="pres">
      <dgm:prSet presAssocID="{D5EB4634-6FB3-4C7F-8F37-3905673E236C}" presName="sibTrans" presStyleCnt="0"/>
      <dgm:spPr/>
    </dgm:pt>
    <dgm:pt modelId="{3750FCF3-9B57-41A4-9CD0-EC314FB130B3}" type="pres">
      <dgm:prSet presAssocID="{0045044D-0F59-43B1-8A7D-EAF973F24A72}" presName="node" presStyleLbl="node1" presStyleIdx="2" presStyleCnt="6">
        <dgm:presLayoutVars>
          <dgm:bulletEnabled val="1"/>
        </dgm:presLayoutVars>
      </dgm:prSet>
      <dgm:spPr/>
      <dgm:t>
        <a:bodyPr/>
        <a:lstStyle/>
        <a:p>
          <a:endParaRPr lang="en-US"/>
        </a:p>
      </dgm:t>
    </dgm:pt>
    <dgm:pt modelId="{0B8F0B0C-3E60-4577-AFC1-CEE9C8EF7CFB}" type="pres">
      <dgm:prSet presAssocID="{5448116C-9FB7-4956-9B8D-645437CC3ED0}" presName="sibTrans" presStyleCnt="0"/>
      <dgm:spPr/>
    </dgm:pt>
    <dgm:pt modelId="{2D880721-18F4-4C23-9487-27AB61FF8915}" type="pres">
      <dgm:prSet presAssocID="{6823968B-68BB-4E01-925F-3B6AA3B28324}" presName="node" presStyleLbl="node1" presStyleIdx="3" presStyleCnt="6">
        <dgm:presLayoutVars>
          <dgm:bulletEnabled val="1"/>
        </dgm:presLayoutVars>
      </dgm:prSet>
      <dgm:spPr/>
      <dgm:t>
        <a:bodyPr/>
        <a:lstStyle/>
        <a:p>
          <a:endParaRPr lang="en-US"/>
        </a:p>
      </dgm:t>
    </dgm:pt>
    <dgm:pt modelId="{F6711E3B-784D-468E-A81D-C8B181BB268C}" type="pres">
      <dgm:prSet presAssocID="{AE741DB9-27C8-4AF8-9C0C-8FB5C8D2F5E7}" presName="sibTrans" presStyleCnt="0"/>
      <dgm:spPr/>
    </dgm:pt>
    <dgm:pt modelId="{A4391713-DE22-419A-BE90-076AC4865C61}" type="pres">
      <dgm:prSet presAssocID="{447EE333-A600-43F7-8322-843C9CC52BCD}" presName="node" presStyleLbl="node1" presStyleIdx="4" presStyleCnt="6" custScaleX="104852">
        <dgm:presLayoutVars>
          <dgm:bulletEnabled val="1"/>
        </dgm:presLayoutVars>
      </dgm:prSet>
      <dgm:spPr/>
      <dgm:t>
        <a:bodyPr/>
        <a:lstStyle/>
        <a:p>
          <a:endParaRPr lang="en-US"/>
        </a:p>
      </dgm:t>
    </dgm:pt>
    <dgm:pt modelId="{7CE5269E-FC9D-44B8-B120-4F5C10DED4FB}" type="pres">
      <dgm:prSet presAssocID="{C5CE0F69-13A0-4CEB-8F13-1DDDC984F2C2}" presName="sibTrans" presStyleCnt="0"/>
      <dgm:spPr/>
    </dgm:pt>
    <dgm:pt modelId="{051C12BF-43D8-434A-B343-24EEA8C68C30}" type="pres">
      <dgm:prSet presAssocID="{1B1D3AC7-75F7-456C-A213-CD649946BC3A}" presName="node" presStyleLbl="node1" presStyleIdx="5" presStyleCnt="6" custScaleX="109405">
        <dgm:presLayoutVars>
          <dgm:bulletEnabled val="1"/>
        </dgm:presLayoutVars>
      </dgm:prSet>
      <dgm:spPr/>
      <dgm:t>
        <a:bodyPr/>
        <a:lstStyle/>
        <a:p>
          <a:endParaRPr lang="en-US"/>
        </a:p>
      </dgm:t>
    </dgm:pt>
  </dgm:ptLst>
  <dgm:cxnLst>
    <dgm:cxn modelId="{165D53E5-262D-4C7A-A150-EE785B5814C6}" srcId="{3B78C584-B209-4AC4-8C59-E4A39E9587CC}" destId="{091CC479-0B32-4BF2-A646-14BB570BC3BA}" srcOrd="1" destOrd="0" parTransId="{C7564005-0828-4402-B96E-1CE81CD9F279}" sibTransId="{D5EB4634-6FB3-4C7F-8F37-3905673E236C}"/>
    <dgm:cxn modelId="{08AE0CDB-7CF0-4721-80B1-643FA65F45EA}" type="presOf" srcId="{447EE333-A600-43F7-8322-843C9CC52BCD}" destId="{A4391713-DE22-419A-BE90-076AC4865C61}" srcOrd="0" destOrd="0" presId="urn:microsoft.com/office/officeart/2005/8/layout/default"/>
    <dgm:cxn modelId="{273F5445-0E73-4575-BA89-7620C0601A11}" srcId="{3B78C584-B209-4AC4-8C59-E4A39E9587CC}" destId="{6823968B-68BB-4E01-925F-3B6AA3B28324}" srcOrd="3" destOrd="0" parTransId="{F1464AA9-2BE6-4F91-A448-BD7325EE1094}" sibTransId="{AE741DB9-27C8-4AF8-9C0C-8FB5C8D2F5E7}"/>
    <dgm:cxn modelId="{BC8E657C-0F49-4F2A-ADD0-6F9A1C9178EA}" type="presOf" srcId="{091CC479-0B32-4BF2-A646-14BB570BC3BA}" destId="{C17EF35E-FE78-466B-B519-D20324475EB7}" srcOrd="0" destOrd="0" presId="urn:microsoft.com/office/officeart/2005/8/layout/default"/>
    <dgm:cxn modelId="{C7005D4D-E98F-4C13-AF2C-9D67089B96EC}" srcId="{3B78C584-B209-4AC4-8C59-E4A39E9587CC}" destId="{447EE333-A600-43F7-8322-843C9CC52BCD}" srcOrd="4" destOrd="0" parTransId="{A7131128-718C-4179-BAEF-FC7CD274E4A9}" sibTransId="{C5CE0F69-13A0-4CEB-8F13-1DDDC984F2C2}"/>
    <dgm:cxn modelId="{5671616A-CDBA-47B1-A189-4CFF40C25A82}" type="presOf" srcId="{0045044D-0F59-43B1-8A7D-EAF973F24A72}" destId="{3750FCF3-9B57-41A4-9CD0-EC314FB130B3}" srcOrd="0" destOrd="0" presId="urn:microsoft.com/office/officeart/2005/8/layout/default"/>
    <dgm:cxn modelId="{4923C7B6-B8DB-4D98-AA3C-513DF2AEE42E}" srcId="{3B78C584-B209-4AC4-8C59-E4A39E9587CC}" destId="{1B1D3AC7-75F7-456C-A213-CD649946BC3A}" srcOrd="5" destOrd="0" parTransId="{7E982735-0448-44DF-93BF-21105CBEAE9B}" sibTransId="{AD5C3AE7-FE8A-4A95-9A10-1782551B4FC5}"/>
    <dgm:cxn modelId="{C998F3B7-2709-4418-B551-177FCDFCFB9F}" type="presOf" srcId="{3B78C584-B209-4AC4-8C59-E4A39E9587CC}" destId="{E18BF33E-0B67-4890-AE3E-A2E1A7EA8297}" srcOrd="0" destOrd="0" presId="urn:microsoft.com/office/officeart/2005/8/layout/default"/>
    <dgm:cxn modelId="{80F1D88A-7876-4CAB-8447-9F6681FC5AAB}" type="presOf" srcId="{2D35265D-2E34-42FB-8181-23296478A2F0}" destId="{8F1429F9-90E6-48E6-981C-500150EAE423}" srcOrd="0" destOrd="0" presId="urn:microsoft.com/office/officeart/2005/8/layout/default"/>
    <dgm:cxn modelId="{D8BAE289-6D3C-4567-A003-05C7372023AF}" type="presOf" srcId="{1B1D3AC7-75F7-456C-A213-CD649946BC3A}" destId="{051C12BF-43D8-434A-B343-24EEA8C68C30}" srcOrd="0" destOrd="0" presId="urn:microsoft.com/office/officeart/2005/8/layout/default"/>
    <dgm:cxn modelId="{B9EFBE50-9E85-41FD-B036-E4583F371FF7}" srcId="{3B78C584-B209-4AC4-8C59-E4A39E9587CC}" destId="{2D35265D-2E34-42FB-8181-23296478A2F0}" srcOrd="0" destOrd="0" parTransId="{D9C158A0-1149-4587-889F-DF3ED1054F97}" sibTransId="{B3A85488-6D31-4C2D-B962-71AC521D24EC}"/>
    <dgm:cxn modelId="{50C7E903-1D08-4591-BE65-1DB4235C20D2}" srcId="{3B78C584-B209-4AC4-8C59-E4A39E9587CC}" destId="{0045044D-0F59-43B1-8A7D-EAF973F24A72}" srcOrd="2" destOrd="0" parTransId="{F376F55C-4844-4E3A-8C4C-84A976979AF3}" sibTransId="{5448116C-9FB7-4956-9B8D-645437CC3ED0}"/>
    <dgm:cxn modelId="{DCCDE946-593F-43B5-B2EB-1A5B7ADAFB6F}" type="presOf" srcId="{6823968B-68BB-4E01-925F-3B6AA3B28324}" destId="{2D880721-18F4-4C23-9487-27AB61FF8915}" srcOrd="0" destOrd="0" presId="urn:microsoft.com/office/officeart/2005/8/layout/default"/>
    <dgm:cxn modelId="{B04BD405-4D49-4613-951E-4A7A533DA738}" type="presParOf" srcId="{E18BF33E-0B67-4890-AE3E-A2E1A7EA8297}" destId="{8F1429F9-90E6-48E6-981C-500150EAE423}" srcOrd="0" destOrd="0" presId="urn:microsoft.com/office/officeart/2005/8/layout/default"/>
    <dgm:cxn modelId="{4C929837-9F07-4232-A030-FC53D8C1F8B0}" type="presParOf" srcId="{E18BF33E-0B67-4890-AE3E-A2E1A7EA8297}" destId="{F6971E83-C4A8-4EB1-961E-953364C2FC58}" srcOrd="1" destOrd="0" presId="urn:microsoft.com/office/officeart/2005/8/layout/default"/>
    <dgm:cxn modelId="{CC3557A8-4718-498F-B8D3-048357621E4E}" type="presParOf" srcId="{E18BF33E-0B67-4890-AE3E-A2E1A7EA8297}" destId="{C17EF35E-FE78-466B-B519-D20324475EB7}" srcOrd="2" destOrd="0" presId="urn:microsoft.com/office/officeart/2005/8/layout/default"/>
    <dgm:cxn modelId="{EC5E2E36-97EB-4FB6-B7C6-45917DDF323D}" type="presParOf" srcId="{E18BF33E-0B67-4890-AE3E-A2E1A7EA8297}" destId="{27351BAE-8516-4BCB-9D35-AFE235E93964}" srcOrd="3" destOrd="0" presId="urn:microsoft.com/office/officeart/2005/8/layout/default"/>
    <dgm:cxn modelId="{BFCA0069-3553-45D3-84DA-A99D00E8BFB4}" type="presParOf" srcId="{E18BF33E-0B67-4890-AE3E-A2E1A7EA8297}" destId="{3750FCF3-9B57-41A4-9CD0-EC314FB130B3}" srcOrd="4" destOrd="0" presId="urn:microsoft.com/office/officeart/2005/8/layout/default"/>
    <dgm:cxn modelId="{BB8B98F2-7CDB-4384-8C1E-8F9F0C3515D9}" type="presParOf" srcId="{E18BF33E-0B67-4890-AE3E-A2E1A7EA8297}" destId="{0B8F0B0C-3E60-4577-AFC1-CEE9C8EF7CFB}" srcOrd="5" destOrd="0" presId="urn:microsoft.com/office/officeart/2005/8/layout/default"/>
    <dgm:cxn modelId="{3E84EB27-2502-47E9-A2A8-82822F0A75D7}" type="presParOf" srcId="{E18BF33E-0B67-4890-AE3E-A2E1A7EA8297}" destId="{2D880721-18F4-4C23-9487-27AB61FF8915}" srcOrd="6" destOrd="0" presId="urn:microsoft.com/office/officeart/2005/8/layout/default"/>
    <dgm:cxn modelId="{D9B30FE6-61FE-45A9-B8D0-9D9E80478C25}" type="presParOf" srcId="{E18BF33E-0B67-4890-AE3E-A2E1A7EA8297}" destId="{F6711E3B-784D-468E-A81D-C8B181BB268C}" srcOrd="7" destOrd="0" presId="urn:microsoft.com/office/officeart/2005/8/layout/default"/>
    <dgm:cxn modelId="{22BE2640-75A9-4FD9-B5D3-4B15FCF18288}" type="presParOf" srcId="{E18BF33E-0B67-4890-AE3E-A2E1A7EA8297}" destId="{A4391713-DE22-419A-BE90-076AC4865C61}" srcOrd="8" destOrd="0" presId="urn:microsoft.com/office/officeart/2005/8/layout/default"/>
    <dgm:cxn modelId="{3FA636B2-960A-4450-9A8E-DC5F3FA70222}" type="presParOf" srcId="{E18BF33E-0B67-4890-AE3E-A2E1A7EA8297}" destId="{7CE5269E-FC9D-44B8-B120-4F5C10DED4FB}" srcOrd="9" destOrd="0" presId="urn:microsoft.com/office/officeart/2005/8/layout/default"/>
    <dgm:cxn modelId="{3F6B3410-FF7C-4902-AA8A-78B2C282A760}" type="presParOf" srcId="{E18BF33E-0B67-4890-AE3E-A2E1A7EA8297}" destId="{051C12BF-43D8-434A-B343-24EEA8C68C30}"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03188A46-8C43-4E5C-9C93-7A6674630FCB}">
      <dgm:prSet phldrT="[Text]" custT="1"/>
      <dgm:spPr/>
      <dgm:t>
        <a:bodyPr/>
        <a:lstStyle/>
        <a:p>
          <a:pPr algn="just"/>
          <a:r>
            <a:rPr lang="vi-VN" sz="2400" i="1" dirty="0">
              <a:latin typeface="+mj-lt"/>
            </a:rPr>
            <a:t>Một là,</a:t>
          </a:r>
          <a:r>
            <a:rPr lang="vi-VN" sz="2400" dirty="0">
              <a:latin typeface="+mj-lt"/>
            </a:rPr>
            <a:t> </a:t>
          </a:r>
          <a:r>
            <a:rPr lang="vi-VN" sz="2400" dirty="0" smtClean="0">
              <a:latin typeface="+mj-lt"/>
            </a:rPr>
            <a:t>xây dựng cơ sở hạ tầng kinh tế - xã hội nhằm tạo điều kiện cho các tổ chức và cá nhân trong và ngoài nước đầu tư mở rộng sản xuất, kinh doanh và cho việc phát triển nguồn nhân lực, thúc đẩy sự tăng trưởng và chuyển dịch cơ cấu kinh tế theo hướng công nghiệp hoá, hiện đại hoá</a:t>
          </a:r>
          <a:endParaRPr lang="en-US" sz="2400" dirty="0">
            <a:latin typeface="+mj-lt"/>
          </a:endParaRPr>
        </a:p>
      </dgm:t>
    </dgm:pt>
    <dgm:pt modelId="{98E091F9-41AA-42B6-8A5D-8F319F9A8C75}" type="parTrans" cxnId="{9FEFE433-1E20-4577-BD2C-2E062A9DD9A1}">
      <dgm:prSet/>
      <dgm:spPr/>
      <dgm:t>
        <a:bodyPr/>
        <a:lstStyle/>
        <a:p>
          <a:endParaRPr lang="en-US"/>
        </a:p>
      </dgm:t>
    </dgm:pt>
    <dgm:pt modelId="{533330D6-F612-494F-8EB3-BB982FC18789}" type="sibTrans" cxnId="{9FEFE433-1E20-4577-BD2C-2E062A9DD9A1}">
      <dgm:prSet/>
      <dgm:spPr/>
      <dgm:t>
        <a:bodyPr/>
        <a:lstStyle/>
        <a:p>
          <a:endParaRPr lang="en-US"/>
        </a:p>
      </dgm:t>
    </dgm:pt>
    <dgm:pt modelId="{F77F4A19-E0E1-48BD-B427-1C9C6CC8B2ED}">
      <dgm:prSet phldrT="[Text]" custT="1"/>
      <dgm:spPr/>
      <dgm:t>
        <a:bodyPr/>
        <a:lstStyle/>
        <a:p>
          <a:pPr algn="just"/>
          <a:r>
            <a:rPr lang="vi-VN" sz="2400" i="1" dirty="0">
              <a:latin typeface="+mj-lt"/>
            </a:rPr>
            <a:t>Hai là</a:t>
          </a:r>
          <a:r>
            <a:rPr lang="vi-VN" sz="2400" dirty="0">
              <a:latin typeface="+mj-lt"/>
            </a:rPr>
            <a:t>, </a:t>
          </a:r>
          <a:r>
            <a:rPr lang="vi-VN" sz="2400" dirty="0" smtClean="0">
              <a:latin typeface="Times New Roman" panose="02020603050405020304" pitchFamily="18" charset="0"/>
              <a:cs typeface="Times New Roman" panose="02020603050405020304" pitchFamily="18" charset="0"/>
            </a:rPr>
            <a:t>tạo sức hút các nguồn vốn khác cùng tham gia đầu tư vào mục tiêu công cộng. Trong trường hợp n</a:t>
          </a:r>
          <a:r>
            <a:rPr lang="en-US" sz="2400" dirty="0" smtClean="0">
              <a:latin typeface="Times New Roman" panose="02020603050405020304" pitchFamily="18" charset="0"/>
              <a:cs typeface="Times New Roman" panose="02020603050405020304" pitchFamily="18" charset="0"/>
            </a:rPr>
            <a:t>à</a:t>
          </a:r>
          <a:r>
            <a:rPr lang="vi-VN" sz="2400" dirty="0" smtClean="0">
              <a:latin typeface="Times New Roman" panose="02020603050405020304" pitchFamily="18" charset="0"/>
              <a:cs typeface="Times New Roman" panose="02020603050405020304" pitchFamily="18" charset="0"/>
            </a:rPr>
            <a:t>y, vốn của Nhà nước đóng vai trò tác nhân thúc đẩy, do vậy cần phải sử dụng thật có hiệu quả, các dự án của nguồn vốn Nhà nước phải có sức lan toả và thu hút cao.</a:t>
          </a:r>
          <a:endParaRPr lang="en-US" sz="2400" dirty="0">
            <a:latin typeface="Times New Roman" panose="02020603050405020304" pitchFamily="18" charset="0"/>
            <a:cs typeface="Times New Roman" panose="02020603050405020304" pitchFamily="18" charset="0"/>
          </a:endParaRPr>
        </a:p>
      </dgm:t>
    </dgm:pt>
    <dgm:pt modelId="{531F832E-28A8-4412-8B37-91B92B470EE5}" type="parTrans" cxnId="{555DAB7E-1348-4FEF-A025-8B82F2816FA6}">
      <dgm:prSet/>
      <dgm:spPr/>
      <dgm:t>
        <a:bodyPr/>
        <a:lstStyle/>
        <a:p>
          <a:endParaRPr lang="en-US"/>
        </a:p>
      </dgm:t>
    </dgm:pt>
    <dgm:pt modelId="{6811055E-5D03-4947-81DD-0ED281C78FF1}" type="sibTrans" cxnId="{555DAB7E-1348-4FEF-A025-8B82F2816FA6}">
      <dgm:prSet/>
      <dgm:spPr/>
      <dgm:t>
        <a:bodyPr/>
        <a:lstStyle/>
        <a:p>
          <a:endParaRPr lang="en-US"/>
        </a:p>
      </dgm:t>
    </dgm:pt>
    <dgm:pt modelId="{E73AD235-92AF-42C3-AC4E-C3730A159AEB}">
      <dgm:prSet phldrT="[Text]" custT="1"/>
      <dgm:spPr/>
      <dgm:t>
        <a:bodyPr/>
        <a:lstStyle/>
        <a:p>
          <a:pPr algn="just"/>
          <a:r>
            <a:rPr lang="vi-VN" sz="2400" i="1" dirty="0">
              <a:latin typeface="+mj-lt"/>
            </a:rPr>
            <a:t>Ba là,</a:t>
          </a:r>
          <a:r>
            <a:rPr lang="vi-VN" sz="2400" dirty="0">
              <a:latin typeface="+mj-lt"/>
            </a:rPr>
            <a:t> </a:t>
          </a:r>
          <a:r>
            <a:rPr lang="vi-VN" sz="2400" dirty="0" smtClean="0">
              <a:latin typeface="Times New Roman" panose="02020603050405020304" pitchFamily="18" charset="0"/>
              <a:cs typeface="Times New Roman" panose="02020603050405020304" pitchFamily="18" charset="0"/>
            </a:rPr>
            <a:t>hỗ trợ đầu tư cho các vùng khó khăn, vùng sâu vùng xa. Đầu tư thực hiện các chương trình mục tiêu Quốc gia và các chương trình mục tiêu khác. Hỗ trợ đầu tư xoá đói giảm nghèo... </a:t>
          </a:r>
          <a:endParaRPr lang="en-US" sz="2400" dirty="0">
            <a:latin typeface="Times New Roman" panose="02020603050405020304" pitchFamily="18" charset="0"/>
            <a:cs typeface="Times New Roman" panose="02020603050405020304" pitchFamily="18" charset="0"/>
          </a:endParaRPr>
        </a:p>
      </dgm:t>
    </dgm:pt>
    <dgm:pt modelId="{A57FC23B-4A83-4EF9-B9DE-B53ECAE500A8}" type="parTrans" cxnId="{496A4BBF-BEA4-43F6-B9F1-C79629E3C737}">
      <dgm:prSet/>
      <dgm:spPr/>
      <dgm:t>
        <a:bodyPr/>
        <a:lstStyle/>
        <a:p>
          <a:endParaRPr lang="en-US"/>
        </a:p>
      </dgm:t>
    </dgm:pt>
    <dgm:pt modelId="{8FC6241A-7790-467A-9298-A37CC5F0B0D2}" type="sibTrans" cxnId="{496A4BBF-BEA4-43F6-B9F1-C79629E3C737}">
      <dgm:prSet/>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 modelId="{42AEF4EB-9A17-45A4-81A1-C9EC508C72F6}" type="pres">
      <dgm:prSet presAssocID="{03188A46-8C43-4E5C-9C93-7A6674630FCB}" presName="parentText" presStyleLbl="node1" presStyleIdx="0" presStyleCnt="3" custLinFactY="-23733" custLinFactNeighborY="-100000">
        <dgm:presLayoutVars>
          <dgm:chMax val="0"/>
          <dgm:bulletEnabled val="1"/>
        </dgm:presLayoutVars>
      </dgm:prSet>
      <dgm:spPr/>
      <dgm:t>
        <a:bodyPr/>
        <a:lstStyle/>
        <a:p>
          <a:endParaRPr lang="en-US"/>
        </a:p>
      </dgm:t>
    </dgm:pt>
    <dgm:pt modelId="{95D8FE50-802F-4665-97F3-ABBCD33C0687}" type="pres">
      <dgm:prSet presAssocID="{533330D6-F612-494F-8EB3-BB982FC18789}" presName="spacer" presStyleCnt="0"/>
      <dgm:spPr/>
    </dgm:pt>
    <dgm:pt modelId="{0F16150F-8EA7-4FC2-9F06-D88BD9685E4B}" type="pres">
      <dgm:prSet presAssocID="{F77F4A19-E0E1-48BD-B427-1C9C6CC8B2ED}" presName="parentText" presStyleLbl="node1" presStyleIdx="1" presStyleCnt="3" custScaleY="90100" custLinFactY="-10860" custLinFactNeighborY="-100000">
        <dgm:presLayoutVars>
          <dgm:chMax val="0"/>
          <dgm:bulletEnabled val="1"/>
        </dgm:presLayoutVars>
      </dgm:prSet>
      <dgm:spPr/>
      <dgm:t>
        <a:bodyPr/>
        <a:lstStyle/>
        <a:p>
          <a:endParaRPr lang="en-US"/>
        </a:p>
      </dgm:t>
    </dgm:pt>
    <dgm:pt modelId="{9EF89DC1-188E-4046-813E-F5D95747CCDB}" type="pres">
      <dgm:prSet presAssocID="{6811055E-5D03-4947-81DD-0ED281C78FF1}" presName="spacer" presStyleCnt="0"/>
      <dgm:spPr/>
    </dgm:pt>
    <dgm:pt modelId="{CF3F591C-BD00-481E-A837-BB1C01459454}" type="pres">
      <dgm:prSet presAssocID="{E73AD235-92AF-42C3-AC4E-C3730A159AEB}" presName="parentText" presStyleLbl="node1" presStyleIdx="2" presStyleCnt="3" custLinFactY="-16528" custLinFactNeighborY="-100000">
        <dgm:presLayoutVars>
          <dgm:chMax val="0"/>
          <dgm:bulletEnabled val="1"/>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 modelId="{9FEFE433-1E20-4577-BD2C-2E062A9DD9A1}" srcId="{890A49EF-BC47-42CA-B4E6-A0230E6CB017}" destId="{03188A46-8C43-4E5C-9C93-7A6674630FCB}" srcOrd="0" destOrd="0" parTransId="{98E091F9-41AA-42B6-8A5D-8F319F9A8C75}" sibTransId="{533330D6-F612-494F-8EB3-BB982FC18789}"/>
    <dgm:cxn modelId="{F2F5DD07-9213-4671-AC22-E176F2F87E80}" type="presOf" srcId="{F77F4A19-E0E1-48BD-B427-1C9C6CC8B2ED}" destId="{0F16150F-8EA7-4FC2-9F06-D88BD9685E4B}" srcOrd="0" destOrd="0" presId="urn:microsoft.com/office/officeart/2005/8/layout/vList2"/>
    <dgm:cxn modelId="{496A4BBF-BEA4-43F6-B9F1-C79629E3C737}" srcId="{890A49EF-BC47-42CA-B4E6-A0230E6CB017}" destId="{E73AD235-92AF-42C3-AC4E-C3730A159AEB}" srcOrd="2" destOrd="0" parTransId="{A57FC23B-4A83-4EF9-B9DE-B53ECAE500A8}" sibTransId="{8FC6241A-7790-467A-9298-A37CC5F0B0D2}"/>
    <dgm:cxn modelId="{555DAB7E-1348-4FEF-A025-8B82F2816FA6}" srcId="{890A49EF-BC47-42CA-B4E6-A0230E6CB017}" destId="{F77F4A19-E0E1-48BD-B427-1C9C6CC8B2ED}" srcOrd="1" destOrd="0" parTransId="{531F832E-28A8-4412-8B37-91B92B470EE5}" sibTransId="{6811055E-5D03-4947-81DD-0ED281C78FF1}"/>
    <dgm:cxn modelId="{AC413AD1-B9DE-4ED0-B807-61DC1C26954E}" type="presOf" srcId="{03188A46-8C43-4E5C-9C93-7A6674630FCB}" destId="{42AEF4EB-9A17-45A4-81A1-C9EC508C72F6}" srcOrd="0" destOrd="0" presId="urn:microsoft.com/office/officeart/2005/8/layout/vList2"/>
    <dgm:cxn modelId="{157E37F1-9241-4C80-8989-C40B84E4AED1}" type="presOf" srcId="{E73AD235-92AF-42C3-AC4E-C3730A159AEB}" destId="{CF3F591C-BD00-481E-A837-BB1C01459454}" srcOrd="0" destOrd="0" presId="urn:microsoft.com/office/officeart/2005/8/layout/vList2"/>
    <dgm:cxn modelId="{6F7B55D4-0028-45CD-8DA3-807E2B4CB932}" type="presParOf" srcId="{A4312B4E-972C-4AC7-BEE6-CABC92F57A42}" destId="{42AEF4EB-9A17-45A4-81A1-C9EC508C72F6}" srcOrd="0" destOrd="0" presId="urn:microsoft.com/office/officeart/2005/8/layout/vList2"/>
    <dgm:cxn modelId="{20138E80-F0DB-4101-B4E0-B951D78051F7}" type="presParOf" srcId="{A4312B4E-972C-4AC7-BEE6-CABC92F57A42}" destId="{95D8FE50-802F-4665-97F3-ABBCD33C0687}" srcOrd="1" destOrd="0" presId="urn:microsoft.com/office/officeart/2005/8/layout/vList2"/>
    <dgm:cxn modelId="{472B27D9-3FF3-4B94-8D34-89C0D8B33E82}" type="presParOf" srcId="{A4312B4E-972C-4AC7-BEE6-CABC92F57A42}" destId="{0F16150F-8EA7-4FC2-9F06-D88BD9685E4B}" srcOrd="2" destOrd="0" presId="urn:microsoft.com/office/officeart/2005/8/layout/vList2"/>
    <dgm:cxn modelId="{DD150F96-6348-4D3B-B370-C1F1A6BF867A}" type="presParOf" srcId="{A4312B4E-972C-4AC7-BEE6-CABC92F57A42}" destId="{9EF89DC1-188E-4046-813E-F5D95747CCDB}" srcOrd="3" destOrd="0" presId="urn:microsoft.com/office/officeart/2005/8/layout/vList2"/>
    <dgm:cxn modelId="{6605E13C-7944-4CD9-A785-C105A505FF13}" type="presParOf" srcId="{A4312B4E-972C-4AC7-BEE6-CABC92F57A42}" destId="{CF3F591C-BD00-481E-A837-BB1C01459454}"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90A49EF-BC47-42CA-B4E6-A0230E6CB01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4312B4E-972C-4AC7-BEE6-CABC92F57A42}" type="pres">
      <dgm:prSet presAssocID="{890A49EF-BC47-42CA-B4E6-A0230E6CB017}" presName="linear" presStyleCnt="0">
        <dgm:presLayoutVars>
          <dgm:animLvl val="lvl"/>
          <dgm:resizeHandles val="exact"/>
        </dgm:presLayoutVars>
      </dgm:prSet>
      <dgm:spPr/>
      <dgm:t>
        <a:bodyPr/>
        <a:lstStyle/>
        <a:p>
          <a:endParaRPr lang="en-US"/>
        </a:p>
      </dgm:t>
    </dgm:pt>
  </dgm:ptLst>
  <dgm:cxnLst>
    <dgm:cxn modelId="{1C51942C-740A-466A-BBAD-1EF0631D4ADE}" type="presOf" srcId="{890A49EF-BC47-42CA-B4E6-A0230E6CB017}" destId="{A4312B4E-972C-4AC7-BEE6-CABC92F57A4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736581-AE83-43E7-BD56-D37F4B05EE33}">
      <dsp:nvSpPr>
        <dsp:cNvPr id="0" name=""/>
        <dsp:cNvSpPr/>
      </dsp:nvSpPr>
      <dsp:spPr>
        <a:xfrm rot="5400000">
          <a:off x="-250505" y="257018"/>
          <a:ext cx="1670037" cy="1169026"/>
        </a:xfrm>
        <a:prstGeom prst="chevron">
          <a:avLst/>
        </a:prstGeom>
        <a:gradFill rotWithShape="0">
          <a:gsLst>
            <a:gs pos="0">
              <a:schemeClr val="accent1">
                <a:shade val="50000"/>
                <a:hueOff val="0"/>
                <a:satOff val="0"/>
                <a:lumOff val="0"/>
                <a:alphaOff val="0"/>
                <a:satMod val="103000"/>
                <a:lumMod val="102000"/>
                <a:tint val="94000"/>
              </a:schemeClr>
            </a:gs>
            <a:gs pos="50000">
              <a:schemeClr val="accent1">
                <a:shade val="50000"/>
                <a:hueOff val="0"/>
                <a:satOff val="0"/>
                <a:lumOff val="0"/>
                <a:alphaOff val="0"/>
                <a:satMod val="110000"/>
                <a:lumMod val="100000"/>
                <a:shade val="100000"/>
              </a:schemeClr>
            </a:gs>
            <a:gs pos="100000">
              <a:schemeClr val="accent1">
                <a:shade val="50000"/>
                <a:hueOff val="0"/>
                <a:satOff val="0"/>
                <a:lumOff val="0"/>
                <a:alphaOff val="0"/>
                <a:lumMod val="99000"/>
                <a:satMod val="120000"/>
                <a:shade val="78000"/>
              </a:schemeClr>
            </a:gs>
          </a:gsLst>
          <a:lin ang="5400000" scaled="0"/>
        </a:gradFill>
        <a:ln w="6350" cap="flat" cmpd="sng" algn="ctr">
          <a:solidFill>
            <a:schemeClr val="accent1">
              <a:shade val="50000"/>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a:latin typeface="Times New Roman" panose="02020603050405020304" pitchFamily="18" charset="0"/>
              <a:cs typeface="Times New Roman" panose="02020603050405020304" pitchFamily="18" charset="0"/>
            </a:rPr>
            <a:t>I</a:t>
          </a:r>
        </a:p>
      </dsp:txBody>
      <dsp:txXfrm rot="-5400000">
        <a:off x="1" y="591025"/>
        <a:ext cx="1169026" cy="501011"/>
      </dsp:txXfrm>
    </dsp:sp>
    <dsp:sp modelId="{55D615F0-ED7E-45D3-BC3F-3963F2D45F7E}">
      <dsp:nvSpPr>
        <dsp:cNvPr id="0" name=""/>
        <dsp:cNvSpPr/>
      </dsp:nvSpPr>
      <dsp:spPr>
        <a:xfrm rot="5400000">
          <a:off x="3592307" y="-2416768"/>
          <a:ext cx="1085524" cy="5932087"/>
        </a:xfrm>
        <a:prstGeom prst="round2SameRect">
          <a:avLst/>
        </a:prstGeom>
        <a:solidFill>
          <a:schemeClr val="lt1">
            <a:alpha val="90000"/>
            <a:hueOff val="0"/>
            <a:satOff val="0"/>
            <a:lumOff val="0"/>
            <a:alphaOff val="0"/>
          </a:schemeClr>
        </a:solidFill>
        <a:ln w="6350" cap="flat" cmpd="sng" algn="ctr">
          <a:solidFill>
            <a:schemeClr val="accent1">
              <a:shade val="5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ctr" defTabSz="1200150">
            <a:lnSpc>
              <a:spcPct val="90000"/>
            </a:lnSpc>
            <a:spcBef>
              <a:spcPct val="0"/>
            </a:spcBef>
            <a:spcAft>
              <a:spcPct val="15000"/>
            </a:spcAft>
            <a:buChar char="••"/>
          </a:pPr>
          <a:r>
            <a:rPr lang="fr-FR" sz="2700" b="1" kern="1200" dirty="0">
              <a:latin typeface="Times New Roman" panose="02020603050405020304" pitchFamily="18" charset="0"/>
              <a:cs typeface="Times New Roman" panose="02020603050405020304" pitchFamily="18" charset="0"/>
            </a:rPr>
            <a:t>KHÁI QUÁT VỀ ĐẦU TƯ CÔNG </a:t>
          </a:r>
          <a:endParaRPr lang="en-US" sz="2700" kern="1200" dirty="0"/>
        </a:p>
      </dsp:txBody>
      <dsp:txXfrm rot="-5400000">
        <a:off x="1169026" y="59504"/>
        <a:ext cx="5879096" cy="979542"/>
      </dsp:txXfrm>
    </dsp:sp>
    <dsp:sp modelId="{3FC20104-497C-442C-BB2E-B5196781053D}">
      <dsp:nvSpPr>
        <dsp:cNvPr id="0" name=""/>
        <dsp:cNvSpPr/>
      </dsp:nvSpPr>
      <dsp:spPr>
        <a:xfrm rot="5400000">
          <a:off x="-250505" y="1855280"/>
          <a:ext cx="1670037" cy="1169026"/>
        </a:xfrm>
        <a:prstGeom prst="chevron">
          <a:avLst/>
        </a:prstGeom>
        <a:gradFill rotWithShape="0">
          <a:gsLst>
            <a:gs pos="0">
              <a:schemeClr val="accent1">
                <a:shade val="50000"/>
                <a:hueOff val="268329"/>
                <a:satOff val="-6535"/>
                <a:lumOff val="28597"/>
                <a:alphaOff val="0"/>
                <a:satMod val="103000"/>
                <a:lumMod val="102000"/>
                <a:tint val="94000"/>
              </a:schemeClr>
            </a:gs>
            <a:gs pos="50000">
              <a:schemeClr val="accent1">
                <a:shade val="50000"/>
                <a:hueOff val="268329"/>
                <a:satOff val="-6535"/>
                <a:lumOff val="28597"/>
                <a:alphaOff val="0"/>
                <a:satMod val="110000"/>
                <a:lumMod val="100000"/>
                <a:shade val="100000"/>
              </a:schemeClr>
            </a:gs>
            <a:gs pos="100000">
              <a:schemeClr val="accent1">
                <a:shade val="50000"/>
                <a:hueOff val="268329"/>
                <a:satOff val="-6535"/>
                <a:lumOff val="28597"/>
                <a:alphaOff val="0"/>
                <a:lumMod val="99000"/>
                <a:satMod val="120000"/>
                <a:shade val="78000"/>
              </a:schemeClr>
            </a:gs>
          </a:gsLst>
          <a:lin ang="5400000" scaled="0"/>
        </a:gradFill>
        <a:ln w="6350" cap="flat" cmpd="sng" algn="ctr">
          <a:solidFill>
            <a:schemeClr val="accent1">
              <a:shade val="50000"/>
              <a:hueOff val="268329"/>
              <a:satOff val="-6535"/>
              <a:lumOff val="2859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a:latin typeface="Times New Roman" panose="02020603050405020304" pitchFamily="18" charset="0"/>
              <a:cs typeface="Times New Roman" panose="02020603050405020304" pitchFamily="18" charset="0"/>
            </a:rPr>
            <a:t>II</a:t>
          </a:r>
        </a:p>
      </dsp:txBody>
      <dsp:txXfrm rot="-5400000">
        <a:off x="1" y="2189287"/>
        <a:ext cx="1169026" cy="501011"/>
      </dsp:txXfrm>
    </dsp:sp>
    <dsp:sp modelId="{0F636EF2-6AA3-45E3-A9FA-836B608188CC}">
      <dsp:nvSpPr>
        <dsp:cNvPr id="0" name=""/>
        <dsp:cNvSpPr/>
      </dsp:nvSpPr>
      <dsp:spPr>
        <a:xfrm rot="5400000">
          <a:off x="3476281" y="-818507"/>
          <a:ext cx="1317576" cy="5932087"/>
        </a:xfrm>
        <a:prstGeom prst="round2SameRect">
          <a:avLst/>
        </a:prstGeom>
        <a:solidFill>
          <a:schemeClr val="lt1">
            <a:alpha val="90000"/>
            <a:hueOff val="0"/>
            <a:satOff val="0"/>
            <a:lumOff val="0"/>
            <a:alphaOff val="0"/>
          </a:schemeClr>
        </a:solidFill>
        <a:ln w="6350" cap="flat" cmpd="sng" algn="ctr">
          <a:solidFill>
            <a:schemeClr val="accent1">
              <a:shade val="50000"/>
              <a:hueOff val="268329"/>
              <a:satOff val="-6535"/>
              <a:lumOff val="2859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ctr" defTabSz="1200150">
            <a:lnSpc>
              <a:spcPct val="90000"/>
            </a:lnSpc>
            <a:spcBef>
              <a:spcPct val="0"/>
            </a:spcBef>
            <a:spcAft>
              <a:spcPct val="15000"/>
            </a:spcAft>
            <a:buChar char="••"/>
          </a:pPr>
          <a:r>
            <a:rPr lang="vi-VN" sz="2700" b="1" kern="1200" dirty="0">
              <a:latin typeface="Times New Roman" panose="02020603050405020304" pitchFamily="18" charset="0"/>
              <a:cs typeface="Times New Roman" panose="02020603050405020304" pitchFamily="18" charset="0"/>
            </a:rPr>
            <a:t>QU</a:t>
          </a:r>
          <a:r>
            <a:rPr lang="en-US" sz="2700" b="1" kern="1200" dirty="0">
              <a:latin typeface="Times New Roman" panose="02020603050405020304" pitchFamily="18" charset="0"/>
              <a:cs typeface="Times New Roman" panose="02020603050405020304" pitchFamily="18" charset="0"/>
            </a:rPr>
            <a:t>Y</a:t>
          </a:r>
          <a:r>
            <a:rPr lang="vi-VN" sz="2700" b="1" kern="1200" dirty="0">
              <a:latin typeface="Times New Roman" panose="02020603050405020304" pitchFamily="18" charset="0"/>
              <a:cs typeface="Times New Roman" panose="02020603050405020304" pitchFamily="18" charset="0"/>
            </a:rPr>
            <a:t> TRÌNH PHÂN BỔ VÀ TỔN</a:t>
          </a:r>
          <a:r>
            <a:rPr lang="en-US" sz="2700" b="1" kern="1200" dirty="0">
              <a:latin typeface="Times New Roman" panose="02020603050405020304" pitchFamily="18" charset="0"/>
              <a:cs typeface="Times New Roman" panose="02020603050405020304" pitchFamily="18" charset="0"/>
            </a:rPr>
            <a:t>G</a:t>
          </a:r>
          <a:endParaRPr lang="en-US" sz="2700" kern="1200" dirty="0">
            <a:latin typeface="Times New Roman" panose="02020603050405020304" pitchFamily="18" charset="0"/>
            <a:cs typeface="Times New Roman" panose="02020603050405020304" pitchFamily="18" charset="0"/>
          </a:endParaRPr>
        </a:p>
        <a:p>
          <a:pPr marL="228600" lvl="1" indent="-228600" algn="ctr" defTabSz="1200150">
            <a:lnSpc>
              <a:spcPct val="90000"/>
            </a:lnSpc>
            <a:spcBef>
              <a:spcPct val="0"/>
            </a:spcBef>
            <a:spcAft>
              <a:spcPct val="15000"/>
            </a:spcAft>
            <a:buChar char="••"/>
          </a:pPr>
          <a:r>
            <a:rPr lang="vi-VN" sz="2700" b="1" kern="1200" dirty="0">
              <a:latin typeface="Times New Roman" panose="02020603050405020304" pitchFamily="18" charset="0"/>
              <a:cs typeface="Times New Roman" panose="02020603050405020304" pitchFamily="18" charset="0"/>
            </a:rPr>
            <a:t>HỢP KẾ HOẠCH ĐẦU TƯ </a:t>
          </a:r>
          <a:r>
            <a:rPr lang="en-US" sz="2700" b="1" kern="1200" dirty="0">
              <a:latin typeface="Times New Roman" panose="02020603050405020304" pitchFamily="18" charset="0"/>
              <a:cs typeface="Times New Roman" panose="02020603050405020304" pitchFamily="18" charset="0"/>
            </a:rPr>
            <a:t>CÔNG</a:t>
          </a:r>
          <a:endParaRPr lang="en-US" sz="2700" kern="1200" dirty="0">
            <a:latin typeface="Times New Roman" panose="02020603050405020304" pitchFamily="18" charset="0"/>
            <a:cs typeface="Times New Roman" panose="02020603050405020304" pitchFamily="18" charset="0"/>
          </a:endParaRPr>
        </a:p>
      </dsp:txBody>
      <dsp:txXfrm rot="-5400000">
        <a:off x="1169026" y="1553067"/>
        <a:ext cx="5867768" cy="1188938"/>
      </dsp:txXfrm>
    </dsp:sp>
    <dsp:sp modelId="{405FEA63-A4C1-4C7A-B215-7364DAB11883}">
      <dsp:nvSpPr>
        <dsp:cNvPr id="0" name=""/>
        <dsp:cNvSpPr/>
      </dsp:nvSpPr>
      <dsp:spPr>
        <a:xfrm rot="5400000">
          <a:off x="-250505" y="3337515"/>
          <a:ext cx="1670037" cy="1169026"/>
        </a:xfrm>
        <a:prstGeom prst="chevron">
          <a:avLst/>
        </a:prstGeom>
        <a:gradFill rotWithShape="0">
          <a:gsLst>
            <a:gs pos="0">
              <a:schemeClr val="accent1">
                <a:shade val="50000"/>
                <a:hueOff val="268329"/>
                <a:satOff val="-6535"/>
                <a:lumOff val="28597"/>
                <a:alphaOff val="0"/>
                <a:satMod val="103000"/>
                <a:lumMod val="102000"/>
                <a:tint val="94000"/>
              </a:schemeClr>
            </a:gs>
            <a:gs pos="50000">
              <a:schemeClr val="accent1">
                <a:shade val="50000"/>
                <a:hueOff val="268329"/>
                <a:satOff val="-6535"/>
                <a:lumOff val="28597"/>
                <a:alphaOff val="0"/>
                <a:satMod val="110000"/>
                <a:lumMod val="100000"/>
                <a:shade val="100000"/>
              </a:schemeClr>
            </a:gs>
            <a:gs pos="100000">
              <a:schemeClr val="accent1">
                <a:shade val="50000"/>
                <a:hueOff val="268329"/>
                <a:satOff val="-6535"/>
                <a:lumOff val="28597"/>
                <a:alphaOff val="0"/>
                <a:lumMod val="99000"/>
                <a:satMod val="120000"/>
                <a:shade val="78000"/>
              </a:schemeClr>
            </a:gs>
          </a:gsLst>
          <a:lin ang="5400000" scaled="0"/>
        </a:gradFill>
        <a:ln w="6350" cap="flat" cmpd="sng" algn="ctr">
          <a:solidFill>
            <a:schemeClr val="accent1">
              <a:shade val="50000"/>
              <a:hueOff val="268329"/>
              <a:satOff val="-6535"/>
              <a:lumOff val="2859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n-US" sz="3400" kern="1200" dirty="0">
              <a:latin typeface="Times New Roman" panose="02020603050405020304" pitchFamily="18" charset="0"/>
              <a:cs typeface="Times New Roman" panose="02020603050405020304" pitchFamily="18" charset="0"/>
            </a:rPr>
            <a:t>III</a:t>
          </a:r>
        </a:p>
      </dsp:txBody>
      <dsp:txXfrm rot="-5400000">
        <a:off x="1" y="3671522"/>
        <a:ext cx="1169026" cy="501011"/>
      </dsp:txXfrm>
    </dsp:sp>
    <dsp:sp modelId="{355E64F2-76E2-4D3C-82DA-1E494710E7BB}">
      <dsp:nvSpPr>
        <dsp:cNvPr id="0" name=""/>
        <dsp:cNvSpPr/>
      </dsp:nvSpPr>
      <dsp:spPr>
        <a:xfrm rot="5400000">
          <a:off x="3592307" y="663727"/>
          <a:ext cx="1085524" cy="5932087"/>
        </a:xfrm>
        <a:prstGeom prst="round2SameRect">
          <a:avLst/>
        </a:prstGeom>
        <a:solidFill>
          <a:schemeClr val="lt1">
            <a:alpha val="90000"/>
            <a:hueOff val="0"/>
            <a:satOff val="0"/>
            <a:lumOff val="0"/>
            <a:alphaOff val="0"/>
          </a:schemeClr>
        </a:solidFill>
        <a:ln w="6350" cap="flat" cmpd="sng" algn="ctr">
          <a:solidFill>
            <a:schemeClr val="accent1">
              <a:shade val="50000"/>
              <a:hueOff val="268329"/>
              <a:satOff val="-6535"/>
              <a:lumOff val="2859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ctr" defTabSz="1200150">
            <a:lnSpc>
              <a:spcPct val="90000"/>
            </a:lnSpc>
            <a:spcBef>
              <a:spcPct val="0"/>
            </a:spcBef>
            <a:spcAft>
              <a:spcPct val="15000"/>
            </a:spcAft>
            <a:buChar char="••"/>
          </a:pPr>
          <a:r>
            <a:rPr lang="vi-VN" sz="2700" b="1" kern="1200" dirty="0">
              <a:latin typeface="Times New Roman" panose="02020603050405020304" pitchFamily="18" charset="0"/>
              <a:cs typeface="Times New Roman" panose="02020603050405020304" pitchFamily="18" charset="0"/>
            </a:rPr>
            <a:t>GIÁM SÁT HOẠT ĐỘNG</a:t>
          </a:r>
          <a:endParaRPr lang="en-US" sz="2700" kern="1200" dirty="0">
            <a:latin typeface="Times New Roman" panose="02020603050405020304" pitchFamily="18" charset="0"/>
            <a:cs typeface="Times New Roman" panose="02020603050405020304" pitchFamily="18" charset="0"/>
          </a:endParaRPr>
        </a:p>
        <a:p>
          <a:pPr marL="228600" lvl="1" indent="-228600" algn="ctr" defTabSz="1200150">
            <a:lnSpc>
              <a:spcPct val="90000"/>
            </a:lnSpc>
            <a:spcBef>
              <a:spcPct val="0"/>
            </a:spcBef>
            <a:spcAft>
              <a:spcPct val="15000"/>
            </a:spcAft>
            <a:buChar char="••"/>
          </a:pPr>
          <a:r>
            <a:rPr lang="vi-VN" sz="2700" b="1" kern="1200" dirty="0">
              <a:latin typeface="Times New Roman" panose="02020603050405020304" pitchFamily="18" charset="0"/>
              <a:cs typeface="Times New Roman" panose="02020603050405020304" pitchFamily="18" charset="0"/>
            </a:rPr>
            <a:t>ĐẦU TƯ CÔNG </a:t>
          </a:r>
          <a:endParaRPr lang="en-US" sz="2700" kern="1200" dirty="0">
            <a:latin typeface="Times New Roman" panose="02020603050405020304" pitchFamily="18" charset="0"/>
            <a:cs typeface="Times New Roman" panose="02020603050405020304" pitchFamily="18" charset="0"/>
          </a:endParaRPr>
        </a:p>
      </dsp:txBody>
      <dsp:txXfrm rot="-5400000">
        <a:off x="1169026" y="3140000"/>
        <a:ext cx="5879096" cy="97954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C3AA5A-F56B-4A9D-9E19-F532A53ADD89}">
      <dsp:nvSpPr>
        <dsp:cNvPr id="0" name=""/>
        <dsp:cNvSpPr/>
      </dsp:nvSpPr>
      <dsp:spPr>
        <a:xfrm>
          <a:off x="0" y="53610"/>
          <a:ext cx="8310232" cy="226012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44966" tIns="728980" rIns="644966" bIns="170688" numCol="1" spcCol="1270" anchor="t" anchorCtr="0">
          <a:noAutofit/>
        </a:bodyPr>
        <a:lstStyle/>
        <a:p>
          <a:pPr marL="228600" lvl="1" indent="-228600" algn="l" defTabSz="1066800">
            <a:lnSpc>
              <a:spcPct val="90000"/>
            </a:lnSpc>
            <a:spcBef>
              <a:spcPct val="0"/>
            </a:spcBef>
            <a:spcAft>
              <a:spcPct val="15000"/>
            </a:spcAft>
            <a:buChar char="••"/>
          </a:pPr>
          <a:r>
            <a:rPr lang="vi-VN" sz="2400" b="0" kern="1200" dirty="0">
              <a:latin typeface="+mj-lt"/>
            </a:rPr>
            <a:t>Chương trình đầu tư công đã được Hội đồng nhân dân cấp tỉnh quyết định chủ trương đầu tư;</a:t>
          </a:r>
          <a:endParaRPr lang="en-US" sz="2400" b="0" kern="1200" dirty="0">
            <a:latin typeface="+mj-lt"/>
          </a:endParaRPr>
        </a:p>
        <a:p>
          <a:pPr marL="228600" lvl="1" indent="-228600" algn="l" defTabSz="1066800">
            <a:lnSpc>
              <a:spcPct val="90000"/>
            </a:lnSpc>
            <a:spcBef>
              <a:spcPct val="0"/>
            </a:spcBef>
            <a:spcAft>
              <a:spcPct val="15000"/>
            </a:spcAft>
            <a:buChar char="••"/>
          </a:pPr>
          <a:r>
            <a:rPr lang="vi-VN" sz="2400" b="0" kern="1200" dirty="0">
              <a:latin typeface="+mj-lt"/>
            </a:rPr>
            <a:t>Dự án nhóm A, nhóm B, nhóm C do cấp tỉnh quản lý, trừ dự án quy định tại điểm c khoản 1 Điều này.</a:t>
          </a:r>
          <a:endParaRPr lang="en-US" sz="2400" b="0" kern="1200" dirty="0">
            <a:latin typeface="+mj-lt"/>
          </a:endParaRPr>
        </a:p>
      </dsp:txBody>
      <dsp:txXfrm>
        <a:off x="0" y="53610"/>
        <a:ext cx="8310232" cy="2260125"/>
      </dsp:txXfrm>
    </dsp:sp>
    <dsp:sp modelId="{FD8E3BFB-BAEB-424F-B7B7-6C6679028642}">
      <dsp:nvSpPr>
        <dsp:cNvPr id="0" name=""/>
        <dsp:cNvSpPr/>
      </dsp:nvSpPr>
      <dsp:spPr>
        <a:xfrm>
          <a:off x="501306" y="0"/>
          <a:ext cx="6260953" cy="473639"/>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9875" tIns="0" rIns="219875" bIns="0" numCol="1" spcCol="1270" anchor="ctr" anchorCtr="0">
          <a:noAutofit/>
        </a:bodyPr>
        <a:lstStyle/>
        <a:p>
          <a:pPr lvl="0" algn="l" defTabSz="1066800">
            <a:lnSpc>
              <a:spcPct val="90000"/>
            </a:lnSpc>
            <a:spcBef>
              <a:spcPct val="0"/>
            </a:spcBef>
            <a:spcAft>
              <a:spcPct val="35000"/>
            </a:spcAft>
          </a:pPr>
          <a:r>
            <a:rPr lang="vi-VN" sz="2400" b="1" kern="1200" dirty="0">
              <a:latin typeface="Times New Roman "/>
            </a:rPr>
            <a:t>Chủ tịch Ủy ban nhân dân cấp tỉnh</a:t>
          </a:r>
          <a:endParaRPr lang="en-US" sz="2400" kern="1200" dirty="0">
            <a:latin typeface="Times New Roman "/>
          </a:endParaRPr>
        </a:p>
      </dsp:txBody>
      <dsp:txXfrm>
        <a:off x="524427" y="23121"/>
        <a:ext cx="6214711" cy="427397"/>
      </dsp:txXfrm>
    </dsp:sp>
    <dsp:sp modelId="{4D2D08EC-E36D-4EF4-89D2-FC6CD52B248B}">
      <dsp:nvSpPr>
        <dsp:cNvPr id="0" name=""/>
        <dsp:cNvSpPr/>
      </dsp:nvSpPr>
      <dsp:spPr>
        <a:xfrm>
          <a:off x="0" y="2523839"/>
          <a:ext cx="8310232" cy="226012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44966" tIns="728980" rIns="644966" bIns="170688" numCol="1" spcCol="1270" anchor="t" anchorCtr="0">
          <a:noAutofit/>
        </a:bodyPr>
        <a:lstStyle/>
        <a:p>
          <a:pPr marL="228600" lvl="1" indent="-228600" algn="l" defTabSz="1066800">
            <a:lnSpc>
              <a:spcPct val="90000"/>
            </a:lnSpc>
            <a:spcBef>
              <a:spcPct val="0"/>
            </a:spcBef>
            <a:spcAft>
              <a:spcPct val="15000"/>
            </a:spcAft>
            <a:buChar char="••"/>
          </a:pPr>
          <a:r>
            <a:rPr lang="vi-VN" sz="2400" b="0" kern="1200" dirty="0">
              <a:latin typeface="+mj-lt"/>
            </a:rPr>
            <a:t>Chương trình đầu tư công đã được Hội đồng nhân dân cùng cấp quyết định chủ trương đầu tư;</a:t>
          </a:r>
          <a:endParaRPr lang="en-US" sz="2400" b="0" kern="1200" dirty="0">
            <a:latin typeface="+mj-lt"/>
          </a:endParaRPr>
        </a:p>
        <a:p>
          <a:pPr marL="228600" lvl="1" indent="-228600" algn="l" defTabSz="1066800">
            <a:lnSpc>
              <a:spcPct val="90000"/>
            </a:lnSpc>
            <a:spcBef>
              <a:spcPct val="0"/>
            </a:spcBef>
            <a:spcAft>
              <a:spcPct val="15000"/>
            </a:spcAft>
            <a:buChar char="••"/>
          </a:pPr>
          <a:r>
            <a:rPr lang="vi-VN" sz="2400" b="0" kern="1200" dirty="0">
              <a:latin typeface="+mj-lt"/>
            </a:rPr>
            <a:t>Dự án nhóm B, nhóm C do cấp mình quản lý, trừ dự án quy định tại điểm c khoản 1 Điều này.</a:t>
          </a:r>
          <a:endParaRPr lang="en-US" sz="2400" b="0" kern="1200" dirty="0">
            <a:latin typeface="+mj-lt"/>
          </a:endParaRPr>
        </a:p>
      </dsp:txBody>
      <dsp:txXfrm>
        <a:off x="0" y="2523839"/>
        <a:ext cx="8310232" cy="2260125"/>
      </dsp:txXfrm>
    </dsp:sp>
    <dsp:sp modelId="{AE3D7234-415F-4779-B7EF-1499296053F7}">
      <dsp:nvSpPr>
        <dsp:cNvPr id="0" name=""/>
        <dsp:cNvSpPr/>
      </dsp:nvSpPr>
      <dsp:spPr>
        <a:xfrm>
          <a:off x="346740" y="2386785"/>
          <a:ext cx="7909078" cy="705231"/>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9875" tIns="0" rIns="219875" bIns="0" numCol="1" spcCol="1270" anchor="ctr" anchorCtr="0">
          <a:noAutofit/>
        </a:bodyPr>
        <a:lstStyle/>
        <a:p>
          <a:pPr lvl="0" algn="l" defTabSz="1066800">
            <a:lnSpc>
              <a:spcPct val="90000"/>
            </a:lnSpc>
            <a:spcBef>
              <a:spcPct val="0"/>
            </a:spcBef>
            <a:spcAft>
              <a:spcPct val="35000"/>
            </a:spcAft>
          </a:pPr>
          <a:r>
            <a:rPr lang="vi-VN" sz="2400" b="1" kern="1200" dirty="0">
              <a:latin typeface="+mj-lt"/>
            </a:rPr>
            <a:t>Chủ tịch Ủy ban nhân dân cấp huyện, cấp xã </a:t>
          </a:r>
          <a:endParaRPr lang="en-US" sz="2400" kern="1200" dirty="0">
            <a:latin typeface="+mj-lt"/>
          </a:endParaRPr>
        </a:p>
      </dsp:txBody>
      <dsp:txXfrm>
        <a:off x="381167" y="2421212"/>
        <a:ext cx="7840224" cy="63637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5AF9BB-DC4A-44B7-B603-A19CEE596B9D}">
      <dsp:nvSpPr>
        <dsp:cNvPr id="0" name=""/>
        <dsp:cNvSpPr/>
      </dsp:nvSpPr>
      <dsp:spPr>
        <a:xfrm>
          <a:off x="0" y="0"/>
          <a:ext cx="9526740" cy="47628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39381" tIns="583184" rIns="739381" bIns="156464" numCol="1" spcCol="1270" anchor="t" anchorCtr="0">
          <a:noAutofit/>
        </a:bodyPr>
        <a:lstStyle/>
        <a:p>
          <a:pPr marL="228600" lvl="1" indent="-228600" algn="just" defTabSz="977900">
            <a:lnSpc>
              <a:spcPct val="100000"/>
            </a:lnSpc>
            <a:spcBef>
              <a:spcPct val="0"/>
            </a:spcBef>
            <a:spcAft>
              <a:spcPct val="15000"/>
            </a:spcAft>
            <a:buFont typeface="Arial" panose="020B0604020202020204" pitchFamily="34" charset="0"/>
            <a:buChar char="••"/>
          </a:pPr>
          <a:r>
            <a:rPr lang="vi-VN" sz="2200" b="0" kern="1200" dirty="0">
              <a:latin typeface="Times New Roman "/>
            </a:rPr>
            <a:t>Theo quy định của Luật Ngân sách nhà nước, tỷ lệ điều tiết ngân sách nhà nước sẽ ổn định từ 3 năm đến 5 năm</a:t>
          </a:r>
          <a:r>
            <a:rPr lang="en-US" sz="2200" b="0" kern="1200" dirty="0">
              <a:latin typeface="Times New Roman "/>
            </a:rPr>
            <a:t>.</a:t>
          </a:r>
        </a:p>
        <a:p>
          <a:pPr marL="228600" lvl="1" indent="-228600" algn="just" defTabSz="977900">
            <a:lnSpc>
              <a:spcPct val="100000"/>
            </a:lnSpc>
            <a:spcBef>
              <a:spcPct val="0"/>
            </a:spcBef>
            <a:spcAft>
              <a:spcPct val="15000"/>
            </a:spcAft>
            <a:buFont typeface="Arial" panose="020B0604020202020204" pitchFamily="34" charset="0"/>
            <a:buChar char="••"/>
          </a:pPr>
          <a:r>
            <a:rPr lang="vi-VN" sz="2200" b="0" kern="1200" dirty="0">
              <a:latin typeface="Times New Roman "/>
            </a:rPr>
            <a:t>Bám sát mục tiêu phát triển kinh tế - xã hội của đất nước, các dự án đầu tư phải phù hợp với quy hoạch của cấp có thẩm quyền phê duyệt, đồng thời phải được quản lý chặt chẽ theo Quy chế quản lý đầu tư và xây dựng hiện hành. </a:t>
          </a:r>
          <a:endParaRPr lang="en-US" sz="2200" b="0" kern="1200" dirty="0">
            <a:latin typeface="Times New Roman "/>
          </a:endParaRPr>
        </a:p>
        <a:p>
          <a:pPr marL="228600" lvl="1" indent="-228600" algn="just" defTabSz="977900">
            <a:lnSpc>
              <a:spcPct val="100000"/>
            </a:lnSpc>
            <a:spcBef>
              <a:spcPct val="0"/>
            </a:spcBef>
            <a:spcAft>
              <a:spcPct val="15000"/>
            </a:spcAft>
            <a:buFont typeface="Arial" panose="020B0604020202020204" pitchFamily="34" charset="0"/>
            <a:buChar char="••"/>
          </a:pPr>
          <a:r>
            <a:rPr lang="vi-VN" sz="2200" b="0" kern="1200" dirty="0">
              <a:latin typeface="Times New Roman "/>
            </a:rPr>
            <a:t>Bảo đảm thực hiện có hiệu quả vốn đầu tư, tạo sức hấp dẫn nhằm thu hút các nguồn vốn khác để bảo đảm mục tiêu huy động cao nhất các nguồn vốn đầu tư trong toàn xã hội nhằm chuyển dịch cơ cấu kinh tế. </a:t>
          </a:r>
          <a:endParaRPr lang="en-US" sz="2200" b="0" kern="1200" dirty="0">
            <a:latin typeface="Times New Roman "/>
          </a:endParaRPr>
        </a:p>
        <a:p>
          <a:pPr marL="228600" lvl="1" indent="-228600" algn="just" defTabSz="977900">
            <a:lnSpc>
              <a:spcPct val="100000"/>
            </a:lnSpc>
            <a:spcBef>
              <a:spcPct val="0"/>
            </a:spcBef>
            <a:spcAft>
              <a:spcPct val="15000"/>
            </a:spcAft>
            <a:buFont typeface="Arial" panose="020B0604020202020204" pitchFamily="34" charset="0"/>
            <a:buChar char="••"/>
          </a:pPr>
          <a:r>
            <a:rPr lang="vi-VN" sz="2200" b="0" kern="1200" dirty="0">
              <a:latin typeface="Times New Roman "/>
            </a:rPr>
            <a:t>Bảo đảm tính công bằng, công khai, hiệu quả, tạo tiền đề cho việc chuyển dịch cơ cấu kinh tế một cách hợp lý.</a:t>
          </a:r>
          <a:endParaRPr lang="en-US" sz="2200" b="0" kern="1200" dirty="0">
            <a:latin typeface="Times New Roman "/>
          </a:endParaRPr>
        </a:p>
      </dsp:txBody>
      <dsp:txXfrm>
        <a:off x="0" y="0"/>
        <a:ext cx="9526740" cy="4762800"/>
      </dsp:txXfrm>
    </dsp:sp>
    <dsp:sp modelId="{20505279-2C95-47A7-B2DA-35B86DFB59D6}">
      <dsp:nvSpPr>
        <dsp:cNvPr id="0" name=""/>
        <dsp:cNvSpPr/>
      </dsp:nvSpPr>
      <dsp:spPr>
        <a:xfrm>
          <a:off x="711356" y="125262"/>
          <a:ext cx="5970036" cy="27367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52062" tIns="0" rIns="252062" bIns="0" numCol="1" spcCol="1270" anchor="ctr" anchorCtr="0">
          <a:noAutofit/>
        </a:bodyPr>
        <a:lstStyle/>
        <a:p>
          <a:pPr lvl="0" algn="l" defTabSz="1066800">
            <a:lnSpc>
              <a:spcPct val="90000"/>
            </a:lnSpc>
            <a:spcBef>
              <a:spcPct val="0"/>
            </a:spcBef>
            <a:spcAft>
              <a:spcPct val="35000"/>
            </a:spcAft>
          </a:pPr>
          <a:r>
            <a:rPr lang="en-US" sz="2400" b="1" kern="1200" dirty="0" err="1">
              <a:latin typeface="Times New Roman "/>
            </a:rPr>
            <a:t>Nguyên</a:t>
          </a:r>
          <a:r>
            <a:rPr lang="en-US" sz="2400" b="1" kern="1200" dirty="0">
              <a:latin typeface="Times New Roman "/>
            </a:rPr>
            <a:t> </a:t>
          </a:r>
          <a:r>
            <a:rPr lang="en-US" sz="2400" b="1" kern="1200" dirty="0" err="1">
              <a:latin typeface="Times New Roman "/>
            </a:rPr>
            <a:t>tắc</a:t>
          </a:r>
          <a:r>
            <a:rPr lang="en-US" sz="2400" b="1" kern="1200" dirty="0">
              <a:latin typeface="Times New Roman "/>
            </a:rPr>
            <a:t> </a:t>
          </a:r>
          <a:r>
            <a:rPr lang="en-US" sz="2400" b="1" kern="1200" dirty="0" err="1">
              <a:latin typeface="Times New Roman "/>
            </a:rPr>
            <a:t>chung</a:t>
          </a:r>
          <a:endParaRPr lang="en-US" sz="2400" b="1" kern="1200" dirty="0">
            <a:latin typeface="Times New Roman "/>
          </a:endParaRPr>
        </a:p>
      </dsp:txBody>
      <dsp:txXfrm>
        <a:off x="724716" y="138622"/>
        <a:ext cx="5943316" cy="24695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6EC8CC-902F-44B8-9394-C5C66BC41C07}">
      <dsp:nvSpPr>
        <dsp:cNvPr id="0" name=""/>
        <dsp:cNvSpPr/>
      </dsp:nvSpPr>
      <dsp:spPr>
        <a:xfrm>
          <a:off x="0" y="0"/>
          <a:ext cx="8412580" cy="4811625"/>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52910" tIns="1332992" rIns="652910" bIns="170688" numCol="1" spcCol="1270" anchor="t" anchorCtr="0">
          <a:noAutofit/>
        </a:bodyPr>
        <a:lstStyle/>
        <a:p>
          <a:pPr marL="228600" lvl="1" indent="-228600" algn="just" defTabSz="1066800">
            <a:lnSpc>
              <a:spcPct val="90000"/>
            </a:lnSpc>
            <a:spcBef>
              <a:spcPct val="0"/>
            </a:spcBef>
            <a:spcAft>
              <a:spcPct val="15000"/>
            </a:spcAft>
            <a:buChar char="••"/>
          </a:pPr>
          <a:r>
            <a:rPr lang="vi-VN" sz="2400" kern="1200" dirty="0" smtClean="0">
              <a:latin typeface="+mj-lt"/>
            </a:rPr>
            <a:t>Tốc </a:t>
          </a:r>
          <a:r>
            <a:rPr lang="vi-VN" sz="2400" kern="1200" dirty="0">
              <a:latin typeface="+mj-lt"/>
            </a:rPr>
            <a:t>độ tăng chi đầu tư phát triển từ nguồn ngân sách nhà nước trong cân đối (không bao gồm các nguồn được hỗ trợ có mục tiêu từ ngân sách Trung ương) của từng tỉnh, thành phố phải cao hơn tốc độ tăng chi thường xuyên và tăng hơn tốc độ tăng chi ngân sách của tỉnh, thành phố.</a:t>
          </a:r>
          <a:endParaRPr lang="en-US" sz="2400" b="0" kern="1200" dirty="0">
            <a:latin typeface="+mj-lt"/>
          </a:endParaRPr>
        </a:p>
        <a:p>
          <a:pPr marL="228600" lvl="1" indent="-228600" algn="just" defTabSz="1066800">
            <a:lnSpc>
              <a:spcPct val="90000"/>
            </a:lnSpc>
            <a:spcBef>
              <a:spcPct val="0"/>
            </a:spcBef>
            <a:spcAft>
              <a:spcPct val="15000"/>
            </a:spcAft>
            <a:buChar char="••"/>
          </a:pPr>
          <a:r>
            <a:rPr lang="vi-VN" sz="2400" kern="1200" dirty="0" smtClean="0">
              <a:latin typeface="+mj-lt"/>
            </a:rPr>
            <a:t>Tổng mức chi đầu tư phát triển từ nguồn ngân sách nhà nước trong cân đối (không bao gồm các nguồn được hỗ trợ có mục tiêu từ ngân sách Trung ương) của từng tỉnh, thành phố năm sau phải cao hơn năm trước.</a:t>
          </a:r>
          <a:endParaRPr lang="en-US" sz="2400" b="0" kern="1200" dirty="0">
            <a:latin typeface="+mj-lt"/>
          </a:endParaRPr>
        </a:p>
      </dsp:txBody>
      <dsp:txXfrm>
        <a:off x="0" y="0"/>
        <a:ext cx="8412580" cy="4811625"/>
      </dsp:txXfrm>
    </dsp:sp>
    <dsp:sp modelId="{1A55C807-AD2C-4511-8AD5-C13A5E6A824F}">
      <dsp:nvSpPr>
        <dsp:cNvPr id="0" name=""/>
        <dsp:cNvSpPr/>
      </dsp:nvSpPr>
      <dsp:spPr>
        <a:xfrm>
          <a:off x="50430" y="318099"/>
          <a:ext cx="8320132" cy="82314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2583" tIns="0" rIns="222583" bIns="0" numCol="1" spcCol="1270" anchor="ctr" anchorCtr="0">
          <a:noAutofit/>
        </a:bodyPr>
        <a:lstStyle/>
        <a:p>
          <a:pPr lvl="0" algn="l" defTabSz="1066800">
            <a:lnSpc>
              <a:spcPct val="90000"/>
            </a:lnSpc>
            <a:spcBef>
              <a:spcPct val="0"/>
            </a:spcBef>
            <a:spcAft>
              <a:spcPct val="35000"/>
            </a:spcAft>
          </a:pPr>
          <a:r>
            <a:rPr lang="en-US" sz="2400" b="1" kern="1200" dirty="0" err="1">
              <a:latin typeface="Times New Roman "/>
            </a:rPr>
            <a:t>Nguyên</a:t>
          </a:r>
          <a:r>
            <a:rPr lang="en-US" sz="2400" b="1" kern="1200" dirty="0">
              <a:latin typeface="Times New Roman "/>
            </a:rPr>
            <a:t> </a:t>
          </a:r>
          <a:r>
            <a:rPr lang="vi-VN" sz="2400" b="1" kern="1200" dirty="0" smtClean="0">
              <a:latin typeface="Times New Roman "/>
            </a:rPr>
            <a:t>tắc</a:t>
          </a:r>
          <a:r>
            <a:rPr lang="en-US" sz="2400" b="1" kern="1200" dirty="0" smtClean="0">
              <a:latin typeface="Times New Roman "/>
            </a:rPr>
            <a:t> </a:t>
          </a:r>
          <a:r>
            <a:rPr lang="en-US" sz="1800" i="1" kern="1200" dirty="0" smtClean="0">
              <a:latin typeface="Times New Roman "/>
            </a:rPr>
            <a:t>(đ</a:t>
          </a:r>
          <a:r>
            <a:rPr lang="vi-VN" sz="1800" i="1" kern="1200" dirty="0">
              <a:latin typeface="Times New Roman "/>
            </a:rPr>
            <a:t>ối với các tỉnh và thành phố trực thuộc Trung ương</a:t>
          </a:r>
          <a:r>
            <a:rPr lang="en-US" sz="1800" i="1" kern="1200" dirty="0">
              <a:latin typeface="Times New Roman "/>
            </a:rPr>
            <a:t>)</a:t>
          </a:r>
          <a:r>
            <a:rPr lang="vi-VN" sz="1800" i="1" kern="1200" dirty="0">
              <a:latin typeface="Times New Roman "/>
            </a:rPr>
            <a:t> </a:t>
          </a:r>
          <a:endParaRPr lang="en-US" sz="2400" b="1" i="1" kern="1200" dirty="0">
            <a:latin typeface="Times New Roman "/>
          </a:endParaRPr>
        </a:p>
      </dsp:txBody>
      <dsp:txXfrm>
        <a:off x="90612" y="358281"/>
        <a:ext cx="8239768" cy="74277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AD60C2-B545-4024-B729-A4E0D67B163C}">
      <dsp:nvSpPr>
        <dsp:cNvPr id="0" name=""/>
        <dsp:cNvSpPr/>
      </dsp:nvSpPr>
      <dsp:spPr>
        <a:xfrm>
          <a:off x="38180" y="0"/>
          <a:ext cx="6698272" cy="143748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vi-VN" sz="1800" b="1" kern="1200" dirty="0">
              <a:latin typeface="Times New Roman "/>
            </a:rPr>
            <a:t>Bước 1:</a:t>
          </a:r>
          <a:r>
            <a:rPr lang="vi-VN" sz="1800" kern="1200" dirty="0">
              <a:latin typeface="Times New Roman "/>
            </a:rPr>
            <a:t> Xác định các khoản chi có tính chất chung trong tổng vốn chi cho đầu tư xây dựng cơ bản từ nguồn ngân sách</a:t>
          </a:r>
          <a:endParaRPr lang="en-US" sz="1800" kern="1200" dirty="0">
            <a:latin typeface="Times New Roman "/>
          </a:endParaRPr>
        </a:p>
      </dsp:txBody>
      <dsp:txXfrm>
        <a:off x="80283" y="42103"/>
        <a:ext cx="5147112" cy="1353280"/>
      </dsp:txXfrm>
    </dsp:sp>
    <dsp:sp modelId="{7ED4EED2-DE82-4929-9071-2432C0ADCB65}">
      <dsp:nvSpPr>
        <dsp:cNvPr id="0" name=""/>
        <dsp:cNvSpPr/>
      </dsp:nvSpPr>
      <dsp:spPr>
        <a:xfrm>
          <a:off x="591024" y="1687000"/>
          <a:ext cx="6698272" cy="1417620"/>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vi-VN" sz="1800" b="1" kern="1200" dirty="0">
              <a:latin typeface="Times New Roman "/>
            </a:rPr>
            <a:t>Bước 2</a:t>
          </a:r>
          <a:r>
            <a:rPr lang="vi-VN" sz="1800" kern="1200" dirty="0">
              <a:latin typeface="Times New Roman "/>
            </a:rPr>
            <a:t>: Xác định các khoản đầu tư theo chương trình mục tiêu và các khoản hỗ trợ đầu tư thực hiện các đề án, các dự án, các chương trình, các Quyết định, Nghị quyết của Đảng và Nhà nước</a:t>
          </a:r>
          <a:endParaRPr lang="en-US" sz="1800" kern="1200" dirty="0">
            <a:latin typeface="Times New Roman "/>
          </a:endParaRPr>
        </a:p>
      </dsp:txBody>
      <dsp:txXfrm>
        <a:off x="632545" y="1728521"/>
        <a:ext cx="5089840" cy="1334578"/>
      </dsp:txXfrm>
    </dsp:sp>
    <dsp:sp modelId="{7594B2E3-5674-4080-83E1-66EE10919F09}">
      <dsp:nvSpPr>
        <dsp:cNvPr id="0" name=""/>
        <dsp:cNvSpPr/>
      </dsp:nvSpPr>
      <dsp:spPr>
        <a:xfrm>
          <a:off x="1182048" y="3354134"/>
          <a:ext cx="6698272" cy="1437486"/>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vi-VN" sz="1800" b="1" kern="1200" dirty="0">
              <a:latin typeface="+mj-lt"/>
            </a:rPr>
            <a:t>Bước 3</a:t>
          </a:r>
          <a:r>
            <a:rPr lang="vi-VN" sz="1800" kern="1200" dirty="0">
              <a:latin typeface="+mj-lt"/>
            </a:rPr>
            <a:t>: Xác định </a:t>
          </a:r>
          <a:r>
            <a:rPr lang="vi-VN" sz="1800" b="1" i="1" kern="1200" dirty="0">
              <a:latin typeface="+mj-lt"/>
            </a:rPr>
            <a:t>tổng</a:t>
          </a:r>
          <a:r>
            <a:rPr lang="vi-VN" sz="1800" i="1" kern="1200" dirty="0">
              <a:latin typeface="+mj-lt"/>
            </a:rPr>
            <a:t> </a:t>
          </a:r>
          <a:r>
            <a:rPr lang="vi-VN" sz="1800" b="1" i="1" kern="1200" dirty="0">
              <a:latin typeface="+mj-lt"/>
            </a:rPr>
            <a:t>mức vốn</a:t>
          </a:r>
          <a:r>
            <a:rPr lang="vi-VN" sz="1800" kern="1200" dirty="0">
              <a:latin typeface="+mj-lt"/>
            </a:rPr>
            <a:t> đầu tư để cân đối cho các bộ ngành trung ương và các tỉnh thành thực hiện các mục tiêu của kế hoạch</a:t>
          </a:r>
          <a:endParaRPr lang="en-US" sz="1800" kern="1200" dirty="0">
            <a:latin typeface="+mj-lt"/>
          </a:endParaRPr>
        </a:p>
      </dsp:txBody>
      <dsp:txXfrm>
        <a:off x="1224151" y="3396237"/>
        <a:ext cx="5088676" cy="1353280"/>
      </dsp:txXfrm>
    </dsp:sp>
    <dsp:sp modelId="{84EB0A81-88D7-496B-9038-DCF3F98F21C8}">
      <dsp:nvSpPr>
        <dsp:cNvPr id="0" name=""/>
        <dsp:cNvSpPr/>
      </dsp:nvSpPr>
      <dsp:spPr>
        <a:xfrm>
          <a:off x="5763906" y="1090093"/>
          <a:ext cx="934366" cy="934366"/>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5974138" y="1090093"/>
        <a:ext cx="513902" cy="703110"/>
      </dsp:txXfrm>
    </dsp:sp>
    <dsp:sp modelId="{33E2D46F-9A3C-4A14-A7A7-0703310F4729}">
      <dsp:nvSpPr>
        <dsp:cNvPr id="0" name=""/>
        <dsp:cNvSpPr/>
      </dsp:nvSpPr>
      <dsp:spPr>
        <a:xfrm>
          <a:off x="6354930" y="2757577"/>
          <a:ext cx="934366" cy="934366"/>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565162" y="2757577"/>
        <a:ext cx="513902" cy="70311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9C2138-AC9F-470B-B509-1F26FAD5EC8C}">
      <dsp:nvSpPr>
        <dsp:cNvPr id="0" name=""/>
        <dsp:cNvSpPr/>
      </dsp:nvSpPr>
      <dsp:spPr>
        <a:xfrm>
          <a:off x="0" y="0"/>
          <a:ext cx="6587375" cy="132247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vi-VN" sz="1800" b="1" kern="1200" dirty="0">
              <a:latin typeface="+mj-lt"/>
            </a:rPr>
            <a:t>Bước 4: </a:t>
          </a:r>
          <a:r>
            <a:rPr lang="vi-VN" sz="1800" kern="1200" dirty="0">
              <a:latin typeface="+mj-lt"/>
            </a:rPr>
            <a:t>Xác định </a:t>
          </a:r>
          <a:r>
            <a:rPr lang="vi-VN" sz="1800" b="1" i="1" kern="1200" dirty="0">
              <a:latin typeface="+mj-lt"/>
            </a:rPr>
            <a:t>mức chi ngân sách đầu tư</a:t>
          </a:r>
          <a:r>
            <a:rPr lang="vi-VN" sz="1800" b="1" kern="1200" dirty="0">
              <a:latin typeface="+mj-lt"/>
            </a:rPr>
            <a:t> </a:t>
          </a:r>
          <a:r>
            <a:rPr lang="vi-VN" sz="1800" kern="1200" dirty="0">
              <a:latin typeface="+mj-lt"/>
            </a:rPr>
            <a:t>cho các Bộ, ngành, tỉnh, thành. phố trực thuộc. </a:t>
          </a:r>
          <a:endParaRPr lang="en-US" sz="1800" kern="1200" dirty="0">
            <a:latin typeface="+mj-lt"/>
          </a:endParaRPr>
        </a:p>
      </dsp:txBody>
      <dsp:txXfrm>
        <a:off x="38734" y="38734"/>
        <a:ext cx="5160325" cy="1245004"/>
      </dsp:txXfrm>
    </dsp:sp>
    <dsp:sp modelId="{E0F22B56-0A71-454E-A87A-747576BD2057}">
      <dsp:nvSpPr>
        <dsp:cNvPr id="0" name=""/>
        <dsp:cNvSpPr/>
      </dsp:nvSpPr>
      <dsp:spPr>
        <a:xfrm>
          <a:off x="581239" y="1542884"/>
          <a:ext cx="6587375" cy="132247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vi-VN" sz="1800" b="1" kern="1200" dirty="0">
              <a:latin typeface="+mj-lt"/>
            </a:rPr>
            <a:t>Bước 5</a:t>
          </a:r>
          <a:r>
            <a:rPr lang="vi-VN" sz="1800" i="1" kern="1200" dirty="0">
              <a:latin typeface="+mj-lt"/>
            </a:rPr>
            <a:t>: </a:t>
          </a:r>
          <a:r>
            <a:rPr lang="vi-VN" sz="1800" kern="1200" dirty="0">
              <a:latin typeface="+mj-lt"/>
            </a:rPr>
            <a:t>Tổng hợp, hoàn chỉnh và báo cáo kế hoạch cân đối vốn đầu tư  theo quy định hiện hành và giao kế hoạch đầu  tư XDCB sau khi Quốc hội thông qua</a:t>
          </a:r>
          <a:r>
            <a:rPr lang="en-US" sz="1800" kern="1200" dirty="0">
              <a:latin typeface="+mj-lt"/>
            </a:rPr>
            <a:t>.</a:t>
          </a:r>
        </a:p>
      </dsp:txBody>
      <dsp:txXfrm>
        <a:off x="619973" y="1581618"/>
        <a:ext cx="5069062" cy="1245004"/>
      </dsp:txXfrm>
    </dsp:sp>
    <dsp:sp modelId="{24A8835D-7F3C-4821-96C2-19FAE9B13C04}">
      <dsp:nvSpPr>
        <dsp:cNvPr id="0" name=""/>
        <dsp:cNvSpPr/>
      </dsp:nvSpPr>
      <dsp:spPr>
        <a:xfrm>
          <a:off x="1162478" y="3085768"/>
          <a:ext cx="6587375" cy="1322472"/>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vi-VN" sz="1800" b="1" kern="1200" dirty="0">
              <a:latin typeface="+mj-lt"/>
            </a:rPr>
            <a:t>Bước 6:</a:t>
          </a:r>
          <a:r>
            <a:rPr lang="vi-VN" sz="1800" kern="1200" dirty="0">
              <a:latin typeface="+mj-lt"/>
            </a:rPr>
            <a:t> Triển khai phân bổ và giao kế hoạch vốn đầu tư ở các Bộ ngành và địa phương</a:t>
          </a:r>
          <a:r>
            <a:rPr lang="vi-VN" sz="1800" kern="1200" dirty="0"/>
            <a:t>.</a:t>
          </a:r>
          <a:endParaRPr lang="en-US" sz="1800" kern="1200" dirty="0">
            <a:latin typeface="Times New Roman "/>
          </a:endParaRPr>
        </a:p>
      </dsp:txBody>
      <dsp:txXfrm>
        <a:off x="1201212" y="3124502"/>
        <a:ext cx="5069062" cy="1245004"/>
      </dsp:txXfrm>
    </dsp:sp>
    <dsp:sp modelId="{BE6EE878-65B1-45F3-A6E2-784E032F40D2}">
      <dsp:nvSpPr>
        <dsp:cNvPr id="0" name=""/>
        <dsp:cNvSpPr/>
      </dsp:nvSpPr>
      <dsp:spPr>
        <a:xfrm>
          <a:off x="5727769" y="1002874"/>
          <a:ext cx="859606" cy="859606"/>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5921180" y="1002874"/>
        <a:ext cx="472784" cy="646854"/>
      </dsp:txXfrm>
    </dsp:sp>
    <dsp:sp modelId="{8646E745-D50E-491C-9B19-3B93005657B1}">
      <dsp:nvSpPr>
        <dsp:cNvPr id="0" name=""/>
        <dsp:cNvSpPr/>
      </dsp:nvSpPr>
      <dsp:spPr>
        <a:xfrm>
          <a:off x="6309008" y="2536942"/>
          <a:ext cx="859606" cy="859606"/>
        </a:xfrm>
        <a:prstGeom prst="downArrow">
          <a:avLst>
            <a:gd name="adj1" fmla="val 55000"/>
            <a:gd name="adj2" fmla="val 45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502419" y="2536942"/>
        <a:ext cx="472784" cy="646854"/>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22268B-5575-43F1-AA31-966007D59730}">
      <dsp:nvSpPr>
        <dsp:cNvPr id="0" name=""/>
        <dsp:cNvSpPr/>
      </dsp:nvSpPr>
      <dsp:spPr>
        <a:xfrm>
          <a:off x="0" y="0"/>
          <a:ext cx="9895562" cy="116442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b="0" kern="1200" dirty="0">
              <a:latin typeface="Times New Roman" panose="02020603050405020304" pitchFamily="18" charset="0"/>
              <a:cs typeface="Times New Roman" panose="02020603050405020304" pitchFamily="18" charset="0"/>
            </a:rPr>
            <a:t>Đầu tư chương trình, dự án kết cấu hạ tầng kinh tế - xã hội.</a:t>
          </a:r>
          <a:endParaRPr lang="en-US" sz="2400" b="0" kern="1200" dirty="0">
            <a:latin typeface="Times New Roman" panose="02020603050405020304" pitchFamily="18" charset="0"/>
            <a:cs typeface="Times New Roman" panose="02020603050405020304" pitchFamily="18" charset="0"/>
          </a:endParaRPr>
        </a:p>
      </dsp:txBody>
      <dsp:txXfrm>
        <a:off x="56843" y="56843"/>
        <a:ext cx="9781876" cy="1050742"/>
      </dsp:txXfrm>
    </dsp:sp>
    <dsp:sp modelId="{A63E608A-52B6-4300-BCFB-63A39CA03FEF}">
      <dsp:nvSpPr>
        <dsp:cNvPr id="0" name=""/>
        <dsp:cNvSpPr/>
      </dsp:nvSpPr>
      <dsp:spPr>
        <a:xfrm>
          <a:off x="0" y="1017520"/>
          <a:ext cx="9895562" cy="80754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b="0" kern="1200" dirty="0">
              <a:latin typeface="Times New Roman" panose="02020603050405020304" pitchFamily="18" charset="0"/>
              <a:cs typeface="Times New Roman" panose="02020603050405020304" pitchFamily="18" charset="0"/>
            </a:rPr>
            <a:t>Đầu tư phục vụ hoạt động của cơ quan nhà nước, đơn vị sự nghiệp công lập, tổ chức ch</a:t>
          </a:r>
          <a:r>
            <a:rPr lang="en-GB" sz="2400" b="0" kern="1200" dirty="0">
              <a:latin typeface="Times New Roman" panose="02020603050405020304" pitchFamily="18" charset="0"/>
              <a:cs typeface="Times New Roman" panose="02020603050405020304" pitchFamily="18" charset="0"/>
            </a:rPr>
            <a:t>í</a:t>
          </a:r>
          <a:r>
            <a:rPr lang="vi-VN" sz="2400" b="0" kern="1200" dirty="0">
              <a:latin typeface="Times New Roman" panose="02020603050405020304" pitchFamily="18" charset="0"/>
              <a:cs typeface="Times New Roman" panose="02020603050405020304" pitchFamily="18" charset="0"/>
            </a:rPr>
            <a:t>nh trị, tổ chức chính trị - xã hội.</a:t>
          </a:r>
          <a:endParaRPr lang="en-US" sz="2400" b="0" kern="1200" dirty="0">
            <a:latin typeface="Times New Roman" panose="02020603050405020304" pitchFamily="18" charset="0"/>
            <a:cs typeface="Times New Roman" panose="02020603050405020304" pitchFamily="18" charset="0"/>
          </a:endParaRPr>
        </a:p>
      </dsp:txBody>
      <dsp:txXfrm>
        <a:off x="39421" y="1056941"/>
        <a:ext cx="9816720" cy="728706"/>
      </dsp:txXfrm>
    </dsp:sp>
    <dsp:sp modelId="{F7EB29CD-10E3-402C-B747-14EB6F3DF023}">
      <dsp:nvSpPr>
        <dsp:cNvPr id="0" name=""/>
        <dsp:cNvSpPr/>
      </dsp:nvSpPr>
      <dsp:spPr>
        <a:xfrm>
          <a:off x="0" y="1821213"/>
          <a:ext cx="9895562" cy="80754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b="0" kern="1200" dirty="0">
              <a:latin typeface="Times New Roman" panose="02020603050405020304" pitchFamily="18" charset="0"/>
              <a:cs typeface="Times New Roman" panose="02020603050405020304" pitchFamily="18" charset="0"/>
            </a:rPr>
            <a:t>Đầu tư và hỗ trợ hoạt động đầu tư cung cấp sản phẩm, dịch vụ công ích, phúc lợi xã hội.</a:t>
          </a:r>
          <a:endParaRPr lang="en-US" sz="2400" b="0" kern="1200" dirty="0">
            <a:latin typeface="Times New Roman" panose="02020603050405020304" pitchFamily="18" charset="0"/>
            <a:cs typeface="Times New Roman" panose="02020603050405020304" pitchFamily="18" charset="0"/>
          </a:endParaRPr>
        </a:p>
      </dsp:txBody>
      <dsp:txXfrm>
        <a:off x="39421" y="1860634"/>
        <a:ext cx="9816720" cy="728706"/>
      </dsp:txXfrm>
    </dsp:sp>
    <dsp:sp modelId="{DF9546ED-D6AD-4346-99A7-ADCF1D5FE0C9}">
      <dsp:nvSpPr>
        <dsp:cNvPr id="0" name=""/>
        <dsp:cNvSpPr/>
      </dsp:nvSpPr>
      <dsp:spPr>
        <a:xfrm>
          <a:off x="0" y="2622249"/>
          <a:ext cx="9895562" cy="80754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b="0" kern="1200" dirty="0">
              <a:latin typeface="Times New Roman" panose="02020603050405020304" pitchFamily="18" charset="0"/>
              <a:cs typeface="Times New Roman" panose="02020603050405020304" pitchFamily="18" charset="0"/>
            </a:rPr>
            <a:t>Đầu tư của Nhà nước tham gia thực hiện dự án theo phương thức đối tác </a:t>
          </a:r>
          <a:r>
            <a:rPr lang="en-US" sz="2400" b="0" kern="1200" dirty="0">
              <a:latin typeface="Times New Roman" panose="02020603050405020304" pitchFamily="18" charset="0"/>
              <a:cs typeface="Times New Roman" panose="02020603050405020304" pitchFamily="18" charset="0"/>
            </a:rPr>
            <a:t>c</a:t>
          </a:r>
          <a:r>
            <a:rPr lang="vi-VN" sz="2400" b="0" kern="1200" dirty="0">
              <a:latin typeface="Times New Roman" panose="02020603050405020304" pitchFamily="18" charset="0"/>
              <a:cs typeface="Times New Roman" panose="02020603050405020304" pitchFamily="18" charset="0"/>
            </a:rPr>
            <a:t>ông tư.</a:t>
          </a:r>
          <a:endParaRPr lang="en-US" sz="2400" b="0" kern="1200" dirty="0">
            <a:latin typeface="Times New Roman" panose="02020603050405020304" pitchFamily="18" charset="0"/>
            <a:cs typeface="Times New Roman" panose="02020603050405020304" pitchFamily="18" charset="0"/>
          </a:endParaRPr>
        </a:p>
      </dsp:txBody>
      <dsp:txXfrm>
        <a:off x="39421" y="2661670"/>
        <a:ext cx="9816720" cy="728706"/>
      </dsp:txXfrm>
    </dsp:sp>
    <dsp:sp modelId="{C672BD7F-0E3F-49A7-8BB8-C3D2FFD7EB17}">
      <dsp:nvSpPr>
        <dsp:cNvPr id="0" name=""/>
        <dsp:cNvSpPr/>
      </dsp:nvSpPr>
      <dsp:spPr>
        <a:xfrm>
          <a:off x="0" y="3440527"/>
          <a:ext cx="9895562" cy="80754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b="0" kern="1200" dirty="0">
              <a:latin typeface="Times New Roman" panose="02020603050405020304" pitchFamily="18" charset="0"/>
              <a:cs typeface="Times New Roman" panose="02020603050405020304" pitchFamily="18" charset="0"/>
            </a:rPr>
            <a:t>Đầu tư phục vụ công tác lập, thẩm định, quyết định hoặc phê duyệt, công b</a:t>
          </a:r>
          <a:r>
            <a:rPr lang="en-GB" sz="2400" b="0" kern="1200" dirty="0">
              <a:latin typeface="Times New Roman" panose="02020603050405020304" pitchFamily="18" charset="0"/>
              <a:cs typeface="Times New Roman" panose="02020603050405020304" pitchFamily="18" charset="0"/>
            </a:rPr>
            <a:t>ố </a:t>
          </a:r>
          <a:r>
            <a:rPr lang="vi-VN" sz="2400" b="0" kern="1200" dirty="0">
              <a:latin typeface="Times New Roman" panose="02020603050405020304" pitchFamily="18" charset="0"/>
              <a:cs typeface="Times New Roman" panose="02020603050405020304" pitchFamily="18" charset="0"/>
            </a:rPr>
            <a:t>và điều ch</a:t>
          </a:r>
          <a:r>
            <a:rPr lang="en-GB" sz="2400" b="0" kern="1200" dirty="0">
              <a:latin typeface="Times New Roman" panose="02020603050405020304" pitchFamily="18" charset="0"/>
              <a:cs typeface="Times New Roman" panose="02020603050405020304" pitchFamily="18" charset="0"/>
            </a:rPr>
            <a:t>ỉ</a:t>
          </a:r>
          <a:r>
            <a:rPr lang="vi-VN" sz="2400" b="0" kern="1200" dirty="0">
              <a:latin typeface="Times New Roman" panose="02020603050405020304" pitchFamily="18" charset="0"/>
              <a:cs typeface="Times New Roman" panose="02020603050405020304" pitchFamily="18" charset="0"/>
            </a:rPr>
            <a:t>nh quy hoạch theo quy định của pháp luật về quy hoạch.</a:t>
          </a:r>
          <a:endParaRPr lang="en-US" sz="2400" b="0" kern="1200" dirty="0">
            <a:latin typeface="Times New Roman" panose="02020603050405020304" pitchFamily="18" charset="0"/>
            <a:cs typeface="Times New Roman" panose="02020603050405020304" pitchFamily="18" charset="0"/>
          </a:endParaRPr>
        </a:p>
      </dsp:txBody>
      <dsp:txXfrm>
        <a:off x="39421" y="3479948"/>
        <a:ext cx="9816720" cy="728706"/>
      </dsp:txXfrm>
    </dsp:sp>
    <dsp:sp modelId="{6AF69A8A-F481-4B92-8669-A132DC796437}">
      <dsp:nvSpPr>
        <dsp:cNvPr id="0" name=""/>
        <dsp:cNvSpPr/>
      </dsp:nvSpPr>
      <dsp:spPr>
        <a:xfrm>
          <a:off x="0" y="4444950"/>
          <a:ext cx="9895562" cy="807548"/>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b="0" kern="1200" dirty="0">
              <a:latin typeface="Times New Roman" panose="02020603050405020304" pitchFamily="18" charset="0"/>
              <a:cs typeface="Times New Roman" panose="02020603050405020304" pitchFamily="18" charset="0"/>
            </a:rPr>
            <a:t>Cấp bù lãi suất tín dụng ưu đãi, phí quản lý; cấp vốn điều lệ cho các ngân hàng chính sách, quỹ </a:t>
          </a:r>
          <a:r>
            <a:rPr lang="en-US" sz="2400" b="0" kern="1200" dirty="0">
              <a:latin typeface="Times New Roman" panose="02020603050405020304" pitchFamily="18" charset="0"/>
              <a:cs typeface="Times New Roman" panose="02020603050405020304" pitchFamily="18" charset="0"/>
            </a:rPr>
            <a:t>TCNN</a:t>
          </a:r>
          <a:r>
            <a:rPr lang="vi-VN" sz="2400" b="0" kern="1200" dirty="0">
              <a:latin typeface="Times New Roman" panose="02020603050405020304" pitchFamily="18" charset="0"/>
              <a:cs typeface="Times New Roman" panose="02020603050405020304" pitchFamily="18" charset="0"/>
            </a:rPr>
            <a:t> ngoài ngân sách; hỗ trợ đầu tư cho các đối tượng chính sách khác</a:t>
          </a:r>
          <a:r>
            <a:rPr lang="en-US" sz="2400" b="0" kern="1200" dirty="0">
              <a:latin typeface="Times New Roman" panose="02020603050405020304" pitchFamily="18" charset="0"/>
              <a:cs typeface="Times New Roman" panose="02020603050405020304" pitchFamily="18" charset="0"/>
            </a:rPr>
            <a:t>.</a:t>
          </a:r>
        </a:p>
      </dsp:txBody>
      <dsp:txXfrm>
        <a:off x="39421" y="4484371"/>
        <a:ext cx="9816720" cy="72870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D24DFF-7F6F-4EE1-BE9C-757C83FD4595}">
      <dsp:nvSpPr>
        <dsp:cNvPr id="0" name=""/>
        <dsp:cNvSpPr/>
      </dsp:nvSpPr>
      <dsp:spPr>
        <a:xfrm>
          <a:off x="0" y="376472"/>
          <a:ext cx="7955337" cy="137655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7423" tIns="479044" rIns="617423"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latin typeface="Times New Roman "/>
            </a:rPr>
            <a:t>G</a:t>
          </a:r>
          <a:r>
            <a:rPr lang="vi-VN" sz="1800" kern="1200" dirty="0">
              <a:latin typeface="Times New Roman "/>
            </a:rPr>
            <a:t>iám sát NSNN trong lĩnh vực đầu tư xây dựng cơ bản </a:t>
          </a:r>
          <a:endParaRPr lang="en-US" sz="1800" kern="1200" dirty="0">
            <a:latin typeface="Times New Roman "/>
          </a:endParaRPr>
        </a:p>
        <a:p>
          <a:pPr marL="171450" lvl="1" indent="-171450" algn="l" defTabSz="800100">
            <a:lnSpc>
              <a:spcPct val="90000"/>
            </a:lnSpc>
            <a:spcBef>
              <a:spcPct val="0"/>
            </a:spcBef>
            <a:spcAft>
              <a:spcPct val="15000"/>
            </a:spcAft>
            <a:buChar char="••"/>
          </a:pPr>
          <a:r>
            <a:rPr lang="en-US" sz="1800" kern="1200" dirty="0">
              <a:latin typeface="Times New Roman "/>
            </a:rPr>
            <a:t>G</a:t>
          </a:r>
          <a:r>
            <a:rPr lang="vi-VN" sz="1800" kern="1200" dirty="0">
              <a:latin typeface="Times New Roman "/>
            </a:rPr>
            <a:t>iám sát việc sử dụng NSNN qua việc thực hiện một số các dự án lớn</a:t>
          </a:r>
          <a:endParaRPr lang="en-US" sz="1800" kern="1200" dirty="0">
            <a:latin typeface="Times New Roman "/>
          </a:endParaRPr>
        </a:p>
      </dsp:txBody>
      <dsp:txXfrm>
        <a:off x="0" y="376472"/>
        <a:ext cx="7955337" cy="1376550"/>
      </dsp:txXfrm>
    </dsp:sp>
    <dsp:sp modelId="{101CA63A-B558-4B92-BFA2-5721DCEDE48D}">
      <dsp:nvSpPr>
        <dsp:cNvPr id="0" name=""/>
        <dsp:cNvSpPr/>
      </dsp:nvSpPr>
      <dsp:spPr>
        <a:xfrm>
          <a:off x="397766" y="36992"/>
          <a:ext cx="5568735" cy="6789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0485" tIns="0" rIns="210485" bIns="0" numCol="1" spcCol="1270" anchor="ctr" anchorCtr="0">
          <a:noAutofit/>
        </a:bodyPr>
        <a:lstStyle/>
        <a:p>
          <a:pPr lvl="0" algn="l" defTabSz="1022350">
            <a:lnSpc>
              <a:spcPct val="90000"/>
            </a:lnSpc>
            <a:spcBef>
              <a:spcPct val="0"/>
            </a:spcBef>
            <a:spcAft>
              <a:spcPct val="35000"/>
            </a:spcAft>
          </a:pPr>
          <a:r>
            <a:rPr lang="en-US" sz="2300" b="1" kern="1200" dirty="0">
              <a:latin typeface="Times New Roman "/>
            </a:rPr>
            <a:t>TRUNG ƯƠNG</a:t>
          </a:r>
        </a:p>
      </dsp:txBody>
      <dsp:txXfrm>
        <a:off x="430910" y="70136"/>
        <a:ext cx="5502447" cy="612672"/>
      </dsp:txXfrm>
    </dsp:sp>
    <dsp:sp modelId="{EAF0E180-AF94-4978-B11B-F055D25D7ECE}">
      <dsp:nvSpPr>
        <dsp:cNvPr id="0" name=""/>
        <dsp:cNvSpPr/>
      </dsp:nvSpPr>
      <dsp:spPr>
        <a:xfrm>
          <a:off x="0" y="2216703"/>
          <a:ext cx="7955337" cy="2390849"/>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17423" tIns="479044" rIns="617423"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latin typeface="Times New Roman "/>
            </a:rPr>
            <a:t>G</a:t>
          </a:r>
          <a:r>
            <a:rPr lang="vi-VN" sz="1800" kern="1200" dirty="0">
              <a:latin typeface="Times New Roman "/>
            </a:rPr>
            <a:t>iám sát việc thực hiện các nhiệm vụ trên địa bàn tỉnh, thành phố, quận huyện</a:t>
          </a:r>
          <a:endParaRPr lang="en-US" sz="1800" kern="1200" dirty="0">
            <a:latin typeface="Times New Roman "/>
          </a:endParaRPr>
        </a:p>
        <a:p>
          <a:pPr marL="171450" lvl="1" indent="-171450" algn="l" defTabSz="800100">
            <a:lnSpc>
              <a:spcPct val="90000"/>
            </a:lnSpc>
            <a:spcBef>
              <a:spcPct val="0"/>
            </a:spcBef>
            <a:spcAft>
              <a:spcPct val="15000"/>
            </a:spcAft>
            <a:buChar char="••"/>
          </a:pPr>
          <a:r>
            <a:rPr lang="en-US" sz="1800" kern="1200" dirty="0">
              <a:latin typeface="Times New Roman "/>
            </a:rPr>
            <a:t>G</a:t>
          </a:r>
          <a:r>
            <a:rPr lang="vi-VN" sz="1800" kern="1200" dirty="0">
              <a:latin typeface="Times New Roman "/>
            </a:rPr>
            <a:t>iám sát NSNN trong lĩnh vực đầu tư xây dựng cơ bản </a:t>
          </a:r>
          <a:endParaRPr lang="en-US" sz="1800" kern="1200" dirty="0">
            <a:latin typeface="Times New Roman "/>
          </a:endParaRPr>
        </a:p>
        <a:p>
          <a:pPr marL="171450" lvl="1" indent="-171450" algn="l" defTabSz="800100">
            <a:lnSpc>
              <a:spcPct val="90000"/>
            </a:lnSpc>
            <a:spcBef>
              <a:spcPct val="0"/>
            </a:spcBef>
            <a:spcAft>
              <a:spcPct val="15000"/>
            </a:spcAft>
            <a:buChar char="••"/>
          </a:pPr>
          <a:r>
            <a:rPr lang="en-US" sz="1800" kern="1200" dirty="0">
              <a:latin typeface="Times New Roman "/>
            </a:rPr>
            <a:t>G</a:t>
          </a:r>
          <a:r>
            <a:rPr lang="vi-VN" sz="1800" kern="1200" dirty="0">
              <a:latin typeface="Times New Roman "/>
            </a:rPr>
            <a:t>iám sát việc sử dụng </a:t>
          </a:r>
          <a:r>
            <a:rPr lang="en-US" sz="1800" kern="1200" dirty="0">
              <a:latin typeface="Times New Roman "/>
            </a:rPr>
            <a:t>NSNN </a:t>
          </a:r>
          <a:r>
            <a:rPr lang="vi-VN" sz="1800" kern="1200" dirty="0">
              <a:latin typeface="Times New Roman "/>
            </a:rPr>
            <a:t>qua việc thực hiện một số các dự án lớn của địa phương</a:t>
          </a:r>
          <a:endParaRPr lang="en-US" sz="1800" kern="1200" dirty="0">
            <a:latin typeface="Times New Roman "/>
          </a:endParaRPr>
        </a:p>
        <a:p>
          <a:pPr marL="171450" lvl="1" indent="-171450" algn="l" defTabSz="800100">
            <a:lnSpc>
              <a:spcPct val="90000"/>
            </a:lnSpc>
            <a:spcBef>
              <a:spcPct val="0"/>
            </a:spcBef>
            <a:spcAft>
              <a:spcPct val="15000"/>
            </a:spcAft>
            <a:buChar char="••"/>
          </a:pPr>
          <a:r>
            <a:rPr lang="en-US" sz="1800" kern="1200" dirty="0">
              <a:latin typeface="Times New Roman "/>
            </a:rPr>
            <a:t>T</a:t>
          </a:r>
          <a:r>
            <a:rPr lang="vi-VN" sz="1800" kern="1200" dirty="0">
              <a:latin typeface="Times New Roman "/>
            </a:rPr>
            <a:t>ham gia giám sát việc sử dụng NSNN qua việc thực hiện một số các dự án lớn của Trung ương trên địa bàn </a:t>
          </a:r>
          <a:endParaRPr lang="en-US" sz="1800" kern="1200" dirty="0">
            <a:latin typeface="Times New Roman "/>
          </a:endParaRPr>
        </a:p>
      </dsp:txBody>
      <dsp:txXfrm>
        <a:off x="0" y="2216703"/>
        <a:ext cx="7955337" cy="2390849"/>
      </dsp:txXfrm>
    </dsp:sp>
    <dsp:sp modelId="{F16C3606-7FB1-43D8-8D6C-423BE34E2F19}">
      <dsp:nvSpPr>
        <dsp:cNvPr id="0" name=""/>
        <dsp:cNvSpPr/>
      </dsp:nvSpPr>
      <dsp:spPr>
        <a:xfrm>
          <a:off x="397766" y="1877223"/>
          <a:ext cx="5568735" cy="6789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10485" tIns="0" rIns="210485" bIns="0" numCol="1" spcCol="1270" anchor="ctr" anchorCtr="0">
          <a:noAutofit/>
        </a:bodyPr>
        <a:lstStyle/>
        <a:p>
          <a:pPr lvl="0" algn="l" defTabSz="1022350">
            <a:lnSpc>
              <a:spcPct val="90000"/>
            </a:lnSpc>
            <a:spcBef>
              <a:spcPct val="0"/>
            </a:spcBef>
            <a:spcAft>
              <a:spcPct val="35000"/>
            </a:spcAft>
          </a:pPr>
          <a:r>
            <a:rPr lang="en-US" sz="2300" b="1" kern="1200" dirty="0">
              <a:latin typeface="Times New Roman "/>
            </a:rPr>
            <a:t>ĐỊA PHƯƠNG</a:t>
          </a:r>
        </a:p>
      </dsp:txBody>
      <dsp:txXfrm>
        <a:off x="430910" y="1910367"/>
        <a:ext cx="5502447" cy="61267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E80AF2-CB09-41E7-A284-49D0763C1FF2}">
      <dsp:nvSpPr>
        <dsp:cNvPr id="0" name=""/>
        <dsp:cNvSpPr/>
      </dsp:nvSpPr>
      <dsp:spPr>
        <a:xfrm>
          <a:off x="0" y="149530"/>
          <a:ext cx="9502384" cy="1627921"/>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kern="1200" dirty="0" smtClean="0">
              <a:latin typeface="Times New Roman" panose="02020603050405020304" pitchFamily="18" charset="0"/>
              <a:cs typeface="Times New Roman" panose="02020603050405020304" pitchFamily="18" charset="0"/>
            </a:rPr>
            <a:t>Quyết định kế hoạch phát triển kinh tế - xã hội dài hạn, trung hạn và hằng năm của tỉnh; quy hoạch, kế hoạch phát triển các ngành, lĩnh vực trên địa bàn tỉnh trong phạm vi được phân quyền;</a:t>
          </a:r>
          <a:endParaRPr lang="en-US" sz="2400" b="0" kern="1200" dirty="0">
            <a:latin typeface="Times New Roman" panose="02020603050405020304" pitchFamily="18" charset="0"/>
            <a:cs typeface="Times New Roman" panose="02020603050405020304" pitchFamily="18" charset="0"/>
          </a:endParaRPr>
        </a:p>
      </dsp:txBody>
      <dsp:txXfrm>
        <a:off x="79469" y="228999"/>
        <a:ext cx="9343446" cy="1468983"/>
      </dsp:txXfrm>
    </dsp:sp>
    <dsp:sp modelId="{BC5A67E2-1E7A-431D-B159-36FBC6B74319}">
      <dsp:nvSpPr>
        <dsp:cNvPr id="0" name=""/>
        <dsp:cNvSpPr/>
      </dsp:nvSpPr>
      <dsp:spPr>
        <a:xfrm>
          <a:off x="0" y="1871016"/>
          <a:ext cx="9502384" cy="16707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kern="1200" dirty="0" smtClean="0">
              <a:latin typeface="+mj-lt"/>
            </a:rPr>
            <a:t>Quyết định dự toán thu </a:t>
          </a:r>
          <a:r>
            <a:rPr lang="en-US" sz="2400" kern="1200" dirty="0" smtClean="0">
              <a:latin typeface="+mj-lt"/>
            </a:rPr>
            <a:t>NSNN</a:t>
          </a:r>
          <a:r>
            <a:rPr lang="vi-VN" sz="2400" kern="1200" dirty="0" smtClean="0">
              <a:latin typeface="+mj-lt"/>
            </a:rPr>
            <a:t> trên địa bàn; dự toán thu, chi </a:t>
          </a:r>
          <a:r>
            <a:rPr lang="en-US" sz="2400" kern="1200" dirty="0" smtClean="0">
              <a:latin typeface="Times New Roman" panose="02020603050405020304" pitchFamily="18" charset="0"/>
              <a:cs typeface="Times New Roman" panose="02020603050405020304" pitchFamily="18" charset="0"/>
            </a:rPr>
            <a:t>NSĐP</a:t>
          </a:r>
          <a:r>
            <a:rPr lang="vi-VN" sz="2400" kern="1200" dirty="0" smtClean="0">
              <a:latin typeface="Times New Roman" panose="02020603050405020304" pitchFamily="18" charset="0"/>
              <a:cs typeface="Times New Roman" panose="02020603050405020304" pitchFamily="18" charset="0"/>
            </a:rPr>
            <a:t> </a:t>
          </a:r>
          <a:r>
            <a:rPr lang="vi-VN" sz="2400" kern="1200" dirty="0" smtClean="0">
              <a:latin typeface="+mj-lt"/>
            </a:rPr>
            <a:t>và phân bổ dự toán ngân sách cấp mình; điều chỉnh dự toán </a:t>
          </a:r>
          <a:r>
            <a:rPr lang="en-US" sz="2400" kern="1200" dirty="0" smtClean="0">
              <a:latin typeface="Times New Roman" panose="02020603050405020304" pitchFamily="18" charset="0"/>
              <a:cs typeface="Times New Roman" panose="02020603050405020304" pitchFamily="18" charset="0"/>
            </a:rPr>
            <a:t>NSĐP</a:t>
          </a:r>
          <a:r>
            <a:rPr lang="vi-VN" sz="2400" kern="1200" dirty="0" smtClean="0">
              <a:latin typeface="Times New Roman" panose="02020603050405020304" pitchFamily="18" charset="0"/>
              <a:cs typeface="Times New Roman" panose="02020603050405020304" pitchFamily="18" charset="0"/>
            </a:rPr>
            <a:t> </a:t>
          </a:r>
          <a:r>
            <a:rPr lang="vi-VN" sz="2400" kern="1200" dirty="0" smtClean="0">
              <a:latin typeface="+mj-lt"/>
            </a:rPr>
            <a:t>trong trường hợp cần thiết; phê chuẩn quyết toán </a:t>
          </a:r>
          <a:r>
            <a:rPr lang="en-US" sz="2400" kern="1200" dirty="0" smtClean="0">
              <a:latin typeface="Times New Roman" panose="02020603050405020304" pitchFamily="18" charset="0"/>
              <a:cs typeface="Times New Roman" panose="02020603050405020304" pitchFamily="18" charset="0"/>
            </a:rPr>
            <a:t>NSĐP</a:t>
          </a:r>
          <a:r>
            <a:rPr lang="vi-VN" sz="2400" kern="1200" dirty="0" smtClean="0">
              <a:latin typeface="+mj-lt"/>
            </a:rPr>
            <a:t>. Quyết định chủ trương đầu tư, chương trình dự án của tỉnh theo quy định của pháp luật</a:t>
          </a:r>
          <a:r>
            <a:rPr lang="en-US" sz="2400" kern="1200" dirty="0" smtClean="0">
              <a:latin typeface="+mj-lt"/>
            </a:rPr>
            <a:t>…</a:t>
          </a:r>
          <a:r>
            <a:rPr lang="vi-VN" sz="2400" kern="1200" dirty="0" smtClean="0">
              <a:latin typeface="+mj-lt"/>
            </a:rPr>
            <a:t>;</a:t>
          </a:r>
          <a:endParaRPr lang="en-US" sz="2400" b="0" kern="1200" dirty="0">
            <a:latin typeface="+mj-lt"/>
            <a:cs typeface="Times New Roman" panose="02020603050405020304" pitchFamily="18" charset="0"/>
          </a:endParaRPr>
        </a:p>
      </dsp:txBody>
      <dsp:txXfrm>
        <a:off x="81560" y="1952576"/>
        <a:ext cx="9339264" cy="1507640"/>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B7DA7-CD45-4421-AAC8-1798D50696D9}">
      <dsp:nvSpPr>
        <dsp:cNvPr id="0" name=""/>
        <dsp:cNvSpPr/>
      </dsp:nvSpPr>
      <dsp:spPr>
        <a:xfrm>
          <a:off x="0" y="0"/>
          <a:ext cx="9741184" cy="1348599"/>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vi-VN" sz="2400" kern="1200" dirty="0" smtClean="0">
              <a:latin typeface="Times New Roman" panose="02020603050405020304" pitchFamily="18" charset="0"/>
              <a:cs typeface="Times New Roman" panose="02020603050405020304" pitchFamily="18" charset="0"/>
            </a:rPr>
            <a:t>a) Thông qua kế hoạch phát triển kinh tế - xã hội trung hạn và hằng năm của huyện, quy hoạch, kế hoạch sử dụng đất của huyện trước khi trình Ủy ban nhân dân cấp tỉnh phê duyệt;</a:t>
          </a:r>
          <a:endParaRPr lang="en-US" sz="2400" b="0" kern="1200" dirty="0">
            <a:latin typeface="Times New Roman" panose="02020603050405020304" pitchFamily="18" charset="0"/>
            <a:cs typeface="Times New Roman" panose="02020603050405020304" pitchFamily="18" charset="0"/>
          </a:endParaRPr>
        </a:p>
      </dsp:txBody>
      <dsp:txXfrm>
        <a:off x="65833" y="65833"/>
        <a:ext cx="9609518" cy="1216933"/>
      </dsp:txXfrm>
    </dsp:sp>
    <dsp:sp modelId="{004CF906-09CD-4F10-B327-697FF4A297FE}">
      <dsp:nvSpPr>
        <dsp:cNvPr id="0" name=""/>
        <dsp:cNvSpPr/>
      </dsp:nvSpPr>
      <dsp:spPr>
        <a:xfrm>
          <a:off x="0" y="1180712"/>
          <a:ext cx="9741184" cy="1899179"/>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b</a:t>
          </a:r>
          <a:r>
            <a:rPr lang="vi-VN" sz="1800" kern="1200" dirty="0" smtClean="0"/>
            <a:t>) </a:t>
          </a:r>
          <a:r>
            <a:rPr lang="vi-VN" sz="2400" kern="1200" dirty="0" smtClean="0">
              <a:latin typeface="Times New Roman" panose="02020603050405020304" pitchFamily="18" charset="0"/>
              <a:cs typeface="Times New Roman" panose="02020603050405020304" pitchFamily="18" charset="0"/>
            </a:rPr>
            <a:t>Quyết định dự toán thu ngân sách nhà nước trên địa bàn; dự toán thu, chi ngân sách địa phương và phân bổ dự toán ngân sách huyện; điều chỉnh dự toán ngân sách địa phương trong trường hợp cần thiết; phê chuẩn quyết toán ngân sách địa phương. Quyết định chủ trương đầu tư chương trình, dự án của huyện theo quy định của pháp luật;</a:t>
          </a:r>
          <a:r>
            <a:rPr lang="en-US" sz="2400" kern="1200" dirty="0" smtClean="0">
              <a:latin typeface="Times New Roman" panose="02020603050405020304" pitchFamily="18" charset="0"/>
              <a:cs typeface="Times New Roman" panose="02020603050405020304" pitchFamily="18" charset="0"/>
            </a:rPr>
            <a:t>…</a:t>
          </a:r>
          <a:endParaRPr lang="en-US" sz="2400" b="0" kern="1200" dirty="0">
            <a:latin typeface="Times New Roman" panose="02020603050405020304" pitchFamily="18" charset="0"/>
            <a:cs typeface="Times New Roman" panose="02020603050405020304" pitchFamily="18" charset="0"/>
          </a:endParaRPr>
        </a:p>
      </dsp:txBody>
      <dsp:txXfrm>
        <a:off x="92710" y="1273422"/>
        <a:ext cx="9555764" cy="171375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72626-B905-4C86-9EB9-DE0F8354A0CB}">
      <dsp:nvSpPr>
        <dsp:cNvPr id="0" name=""/>
        <dsp:cNvSpPr/>
      </dsp:nvSpPr>
      <dsp:spPr>
        <a:xfrm>
          <a:off x="0" y="1847"/>
          <a:ext cx="9702800" cy="119449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0" kern="1200" dirty="0">
              <a:latin typeface="Times New Roman" panose="02020603050405020304" pitchFamily="18" charset="0"/>
              <a:cs typeface="Times New Roman" panose="02020603050405020304" pitchFamily="18" charset="0"/>
            </a:rPr>
            <a:t>(1) </a:t>
          </a:r>
          <a:r>
            <a:rPr lang="vi-VN" sz="2400" b="0" kern="1200" dirty="0">
              <a:latin typeface="Times New Roman" panose="02020603050405020304" pitchFamily="18" charset="0"/>
              <a:cs typeface="Times New Roman" panose="02020603050405020304" pitchFamily="18" charset="0"/>
            </a:rPr>
            <a:t>Giám sát họat động đầu tư xây dựng phải được tổ chức chặt chẽ với sự tham gia rộng rãi của các tổ chức xã hội và cùng đồng thời hoạt động trong qua trình tổ chức triển khai thực hiện kế hoạch. </a:t>
          </a:r>
          <a:endParaRPr lang="en-US" sz="2400" b="0" kern="1200" dirty="0">
            <a:latin typeface="Times New Roman" panose="02020603050405020304" pitchFamily="18" charset="0"/>
            <a:cs typeface="Times New Roman" panose="02020603050405020304" pitchFamily="18" charset="0"/>
          </a:endParaRPr>
        </a:p>
      </dsp:txBody>
      <dsp:txXfrm>
        <a:off x="58310" y="60157"/>
        <a:ext cx="9586180" cy="1077876"/>
      </dsp:txXfrm>
    </dsp:sp>
    <dsp:sp modelId="{D7A66830-7C2D-4065-96D5-97BBFAC4ACFD}">
      <dsp:nvSpPr>
        <dsp:cNvPr id="0" name=""/>
        <dsp:cNvSpPr/>
      </dsp:nvSpPr>
      <dsp:spPr>
        <a:xfrm>
          <a:off x="0" y="1209956"/>
          <a:ext cx="9702800" cy="119449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0" kern="1200" dirty="0">
              <a:latin typeface="Times New Roman" panose="02020603050405020304" pitchFamily="18" charset="0"/>
              <a:cs typeface="Times New Roman" panose="02020603050405020304" pitchFamily="18" charset="0"/>
            </a:rPr>
            <a:t>(2) </a:t>
          </a:r>
          <a:r>
            <a:rPr lang="vi-VN" sz="2400" b="0" kern="1200" dirty="0">
              <a:latin typeface="Times New Roman" panose="02020603050405020304" pitchFamily="18" charset="0"/>
              <a:cs typeface="Times New Roman" panose="02020603050405020304" pitchFamily="18" charset="0"/>
            </a:rPr>
            <a:t>Thực hiện việc phối hợp liên ngành, liên vùng trong công tác giám sát Tham gia và quá trình giám sát và đánh giá, ngoài các cơ quan </a:t>
          </a:r>
          <a:endParaRPr lang="en-US" sz="2400" b="0" kern="1200" dirty="0">
            <a:latin typeface="Times New Roman" panose="02020603050405020304" pitchFamily="18" charset="0"/>
            <a:cs typeface="Times New Roman" panose="02020603050405020304" pitchFamily="18" charset="0"/>
          </a:endParaRPr>
        </a:p>
      </dsp:txBody>
      <dsp:txXfrm>
        <a:off x="58310" y="1268266"/>
        <a:ext cx="9586180" cy="1077876"/>
      </dsp:txXfrm>
    </dsp:sp>
    <dsp:sp modelId="{BDC2C1C8-3FF3-42AA-B545-A9334D27A7B5}">
      <dsp:nvSpPr>
        <dsp:cNvPr id="0" name=""/>
        <dsp:cNvSpPr/>
      </dsp:nvSpPr>
      <dsp:spPr>
        <a:xfrm>
          <a:off x="0" y="2418066"/>
          <a:ext cx="9702800" cy="119449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0" kern="1200" dirty="0">
              <a:latin typeface="Times New Roman" panose="02020603050405020304" pitchFamily="18" charset="0"/>
              <a:cs typeface="Times New Roman" panose="02020603050405020304" pitchFamily="18" charset="0"/>
            </a:rPr>
            <a:t>(3) </a:t>
          </a:r>
          <a:r>
            <a:rPr lang="vi-VN" sz="2400" b="0" kern="1200" dirty="0">
              <a:latin typeface="Times New Roman" panose="02020603050405020304" pitchFamily="18" charset="0"/>
              <a:cs typeface="Times New Roman" panose="02020603050405020304" pitchFamily="18" charset="0"/>
            </a:rPr>
            <a:t>Giám sát NSNN trong lĩnh vực đầu tư xây dựng  được tiến hành thường xuyên song song với việc điều hành thực hiện kế hoạch</a:t>
          </a:r>
          <a:endParaRPr lang="en-US" sz="2400" b="0" kern="1200" dirty="0">
            <a:latin typeface="Times New Roman" panose="02020603050405020304" pitchFamily="18" charset="0"/>
            <a:cs typeface="Times New Roman" panose="02020603050405020304" pitchFamily="18" charset="0"/>
          </a:endParaRPr>
        </a:p>
      </dsp:txBody>
      <dsp:txXfrm>
        <a:off x="58310" y="2476376"/>
        <a:ext cx="9586180" cy="1077876"/>
      </dsp:txXfrm>
    </dsp:sp>
    <dsp:sp modelId="{EBC7C393-56B6-4318-AB1C-A4218115C2DF}">
      <dsp:nvSpPr>
        <dsp:cNvPr id="0" name=""/>
        <dsp:cNvSpPr/>
      </dsp:nvSpPr>
      <dsp:spPr>
        <a:xfrm>
          <a:off x="0" y="3628023"/>
          <a:ext cx="9702800" cy="1194496"/>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0" kern="1200" dirty="0">
              <a:latin typeface="Times New Roman" panose="02020603050405020304" pitchFamily="18" charset="0"/>
              <a:cs typeface="Times New Roman" panose="02020603050405020304" pitchFamily="18" charset="0"/>
            </a:rPr>
            <a:t>(4) </a:t>
          </a:r>
          <a:r>
            <a:rPr lang="vi-VN" sz="2400" b="0" kern="1200" dirty="0">
              <a:latin typeface="Times New Roman" panose="02020603050405020304" pitchFamily="18" charset="0"/>
              <a:cs typeface="Times New Roman" panose="02020603050405020304" pitchFamily="18" charset="0"/>
            </a:rPr>
            <a:t>Nắm vững các thông tin về những đối tượng (dự án, công trình, chương trình) dự định chọn giám sát</a:t>
          </a:r>
          <a:endParaRPr lang="en-US" sz="2400" b="0" kern="1200" dirty="0">
            <a:latin typeface="Times New Roman" panose="02020603050405020304" pitchFamily="18" charset="0"/>
            <a:cs typeface="Times New Roman" panose="02020603050405020304" pitchFamily="18" charset="0"/>
          </a:endParaRPr>
        </a:p>
      </dsp:txBody>
      <dsp:txXfrm>
        <a:off x="58310" y="3686333"/>
        <a:ext cx="9586180" cy="1077876"/>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9F528A-67D7-4216-98EC-670B4011F1DD}">
      <dsp:nvSpPr>
        <dsp:cNvPr id="0" name=""/>
        <dsp:cNvSpPr/>
      </dsp:nvSpPr>
      <dsp:spPr>
        <a:xfrm>
          <a:off x="2731215" y="335336"/>
          <a:ext cx="5177888" cy="1154067"/>
        </a:xfrm>
        <a:prstGeom prst="rightArrow">
          <a:avLst>
            <a:gd name="adj1" fmla="val 75000"/>
            <a:gd name="adj2" fmla="val 5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vi-VN" sz="2400" kern="1200" dirty="0">
              <a:latin typeface="Times New Roman" panose="02020603050405020304" pitchFamily="18" charset="0"/>
              <a:cs typeface="Times New Roman" panose="02020603050405020304" pitchFamily="18" charset="0"/>
            </a:rPr>
            <a:t>Dự án có cấu phần xây dựng </a:t>
          </a:r>
          <a:endParaRPr lang="en-US" sz="2400" kern="1200" dirty="0">
            <a:latin typeface="Times New Roman" panose="02020603050405020304" pitchFamily="18" charset="0"/>
            <a:cs typeface="Times New Roman" panose="02020603050405020304" pitchFamily="18" charset="0"/>
          </a:endParaRPr>
        </a:p>
        <a:p>
          <a:pPr marL="228600" lvl="1" indent="-228600" algn="l" defTabSz="1066800">
            <a:lnSpc>
              <a:spcPct val="90000"/>
            </a:lnSpc>
            <a:spcBef>
              <a:spcPct val="0"/>
            </a:spcBef>
            <a:spcAft>
              <a:spcPct val="15000"/>
            </a:spcAft>
            <a:buChar char="••"/>
          </a:pPr>
          <a:r>
            <a:rPr lang="vi-VN" sz="2400" kern="1200" dirty="0">
              <a:latin typeface="Times New Roman" panose="02020603050405020304" pitchFamily="18" charset="0"/>
              <a:cs typeface="Times New Roman" panose="02020603050405020304" pitchFamily="18" charset="0"/>
            </a:rPr>
            <a:t>Dự án không có cấu phần xây dựng</a:t>
          </a:r>
          <a:endParaRPr lang="en-US" sz="2400" kern="1200" dirty="0">
            <a:latin typeface="Times New Roman" panose="02020603050405020304" pitchFamily="18" charset="0"/>
            <a:cs typeface="Times New Roman" panose="02020603050405020304" pitchFamily="18" charset="0"/>
          </a:endParaRPr>
        </a:p>
      </dsp:txBody>
      <dsp:txXfrm>
        <a:off x="2731215" y="479594"/>
        <a:ext cx="4745113" cy="865551"/>
      </dsp:txXfrm>
    </dsp:sp>
    <dsp:sp modelId="{586D7AF5-21FD-4013-9422-CEB0D24D9277}">
      <dsp:nvSpPr>
        <dsp:cNvPr id="0" name=""/>
        <dsp:cNvSpPr/>
      </dsp:nvSpPr>
      <dsp:spPr>
        <a:xfrm>
          <a:off x="0" y="38038"/>
          <a:ext cx="2729306" cy="182380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vi-VN" sz="2800" b="1" kern="1200" dirty="0">
              <a:latin typeface="Times New Roman" panose="02020603050405020304" pitchFamily="18" charset="0"/>
              <a:cs typeface="Times New Roman" panose="02020603050405020304" pitchFamily="18" charset="0"/>
            </a:rPr>
            <a:t>Căn cứ vào</a:t>
          </a:r>
          <a:endParaRPr lang="en-US" sz="2800" b="1" kern="1200" dirty="0">
            <a:latin typeface="Times New Roman" panose="02020603050405020304" pitchFamily="18" charset="0"/>
            <a:cs typeface="Times New Roman" panose="02020603050405020304" pitchFamily="18" charset="0"/>
          </a:endParaRPr>
        </a:p>
        <a:p>
          <a:pPr lvl="0" algn="ctr" defTabSz="1244600">
            <a:lnSpc>
              <a:spcPct val="90000"/>
            </a:lnSpc>
            <a:spcBef>
              <a:spcPct val="0"/>
            </a:spcBef>
            <a:spcAft>
              <a:spcPct val="35000"/>
            </a:spcAft>
          </a:pPr>
          <a:r>
            <a:rPr lang="vi-VN" sz="2800" b="1" kern="1200" dirty="0">
              <a:latin typeface="Times New Roman" panose="02020603050405020304" pitchFamily="18" charset="0"/>
              <a:cs typeface="Times New Roman" panose="02020603050405020304" pitchFamily="18" charset="0"/>
            </a:rPr>
            <a:t>tính chất, dự án đầu tư công</a:t>
          </a:r>
          <a:r>
            <a:rPr lang="vi-VN" sz="2800" kern="1200" dirty="0">
              <a:latin typeface="Times New Roman" panose="02020603050405020304" pitchFamily="18" charset="0"/>
              <a:cs typeface="Times New Roman" panose="02020603050405020304" pitchFamily="18" charset="0"/>
            </a:rPr>
            <a:t> </a:t>
          </a:r>
          <a:endParaRPr lang="en-US" sz="2800" kern="1200" dirty="0">
            <a:latin typeface="Times New Roman" panose="02020603050405020304" pitchFamily="18" charset="0"/>
            <a:cs typeface="Times New Roman" panose="02020603050405020304" pitchFamily="18" charset="0"/>
          </a:endParaRPr>
        </a:p>
      </dsp:txBody>
      <dsp:txXfrm>
        <a:off x="89031" y="127069"/>
        <a:ext cx="2551244" cy="1645742"/>
      </dsp:txXfrm>
    </dsp:sp>
    <dsp:sp modelId="{C7AF9290-0344-4FB6-B7E0-1897CFC54428}">
      <dsp:nvSpPr>
        <dsp:cNvPr id="0" name=""/>
        <dsp:cNvSpPr/>
      </dsp:nvSpPr>
      <dsp:spPr>
        <a:xfrm>
          <a:off x="2738184" y="2241312"/>
          <a:ext cx="5169503" cy="1354484"/>
        </a:xfrm>
        <a:prstGeom prst="rightArrow">
          <a:avLst>
            <a:gd name="adj1" fmla="val 75000"/>
            <a:gd name="adj2" fmla="val 5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en-US" sz="2400" kern="1200" dirty="0">
              <a:latin typeface="Times New Roman" panose="02020603050405020304" pitchFamily="18" charset="0"/>
              <a:cs typeface="Times New Roman" panose="02020603050405020304" pitchFamily="18" charset="0"/>
            </a:rPr>
            <a:t>D</a:t>
          </a:r>
          <a:r>
            <a:rPr lang="vi-VN" sz="2400" kern="1200" dirty="0">
              <a:latin typeface="Times New Roman" panose="02020603050405020304" pitchFamily="18" charset="0"/>
              <a:cs typeface="Times New Roman" panose="02020603050405020304" pitchFamily="18" charset="0"/>
            </a:rPr>
            <a:t>ự án quan trọng quốc gia</a:t>
          </a:r>
          <a:endParaRPr lang="en-US" sz="2400" kern="1200" dirty="0">
            <a:latin typeface="Times New Roman" panose="02020603050405020304" pitchFamily="18" charset="0"/>
            <a:cs typeface="Times New Roman" panose="02020603050405020304" pitchFamily="18" charset="0"/>
          </a:endParaRPr>
        </a:p>
        <a:p>
          <a:pPr marL="228600" lvl="1" indent="-228600" algn="l" defTabSz="1066800">
            <a:lnSpc>
              <a:spcPct val="90000"/>
            </a:lnSpc>
            <a:spcBef>
              <a:spcPct val="0"/>
            </a:spcBef>
            <a:spcAft>
              <a:spcPct val="15000"/>
            </a:spcAft>
            <a:buChar char="••"/>
          </a:pPr>
          <a:r>
            <a:rPr lang="en-US" sz="2400" kern="1200" dirty="0">
              <a:latin typeface="Times New Roman" panose="02020603050405020304" pitchFamily="18" charset="0"/>
              <a:cs typeface="Times New Roman" panose="02020603050405020304" pitchFamily="18" charset="0"/>
            </a:rPr>
            <a:t>D</a:t>
          </a:r>
          <a:r>
            <a:rPr lang="vi-VN" sz="2400" kern="1200" dirty="0">
              <a:latin typeface="Times New Roman" panose="02020603050405020304" pitchFamily="18" charset="0"/>
              <a:cs typeface="Times New Roman" panose="02020603050405020304" pitchFamily="18" charset="0"/>
            </a:rPr>
            <a:t>ự án nhóm A</a:t>
          </a:r>
          <a:r>
            <a:rPr lang="en-US" sz="2400" kern="1200" dirty="0">
              <a:latin typeface="Times New Roman" panose="02020603050405020304" pitchFamily="18" charset="0"/>
              <a:cs typeface="Times New Roman" panose="02020603050405020304" pitchFamily="18" charset="0"/>
            </a:rPr>
            <a:t>, </a:t>
          </a:r>
          <a:r>
            <a:rPr lang="vi-VN" sz="2400" kern="1200" dirty="0">
              <a:latin typeface="Times New Roman" panose="02020603050405020304" pitchFamily="18" charset="0"/>
              <a:cs typeface="Times New Roman" panose="02020603050405020304" pitchFamily="18" charset="0"/>
            </a:rPr>
            <a:t>nhóm</a:t>
          </a:r>
          <a:r>
            <a:rPr lang="en-US" sz="2400" kern="1200" dirty="0">
              <a:latin typeface="Times New Roman" panose="02020603050405020304" pitchFamily="18" charset="0"/>
              <a:cs typeface="Times New Roman" panose="02020603050405020304" pitchFamily="18" charset="0"/>
            </a:rPr>
            <a:t> B, </a:t>
          </a:r>
          <a:r>
            <a:rPr lang="vi-VN" sz="2400" kern="1200" dirty="0">
              <a:latin typeface="Times New Roman" panose="02020603050405020304" pitchFamily="18" charset="0"/>
              <a:cs typeface="Times New Roman" panose="02020603050405020304" pitchFamily="18" charset="0"/>
            </a:rPr>
            <a:t>nhóm</a:t>
          </a:r>
          <a:r>
            <a:rPr lang="en-US" sz="2400" kern="1200" dirty="0">
              <a:latin typeface="Times New Roman" panose="02020603050405020304" pitchFamily="18" charset="0"/>
              <a:cs typeface="Times New Roman" panose="02020603050405020304" pitchFamily="18" charset="0"/>
            </a:rPr>
            <a:t> C</a:t>
          </a:r>
        </a:p>
      </dsp:txBody>
      <dsp:txXfrm>
        <a:off x="2738184" y="2410623"/>
        <a:ext cx="4661572" cy="1015863"/>
      </dsp:txXfrm>
    </dsp:sp>
    <dsp:sp modelId="{BF957171-2CFC-4644-9518-04BB18620DE4}">
      <dsp:nvSpPr>
        <dsp:cNvPr id="0" name=""/>
        <dsp:cNvSpPr/>
      </dsp:nvSpPr>
      <dsp:spPr>
        <a:xfrm>
          <a:off x="3323" y="2006652"/>
          <a:ext cx="2734861" cy="182380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vi-VN" sz="2800" b="1" kern="1200" dirty="0">
              <a:latin typeface="Times New Roman" panose="02020603050405020304" pitchFamily="18" charset="0"/>
              <a:cs typeface="Times New Roman" panose="02020603050405020304" pitchFamily="18" charset="0"/>
            </a:rPr>
            <a:t>Căn cứ vào</a:t>
          </a:r>
          <a:endParaRPr lang="en-US" sz="2800" b="1" kern="1200" dirty="0">
            <a:latin typeface="Times New Roman" panose="02020603050405020304" pitchFamily="18" charset="0"/>
            <a:cs typeface="Times New Roman" panose="02020603050405020304" pitchFamily="18" charset="0"/>
          </a:endParaRPr>
        </a:p>
        <a:p>
          <a:pPr lvl="0" algn="ctr" defTabSz="1244600">
            <a:lnSpc>
              <a:spcPct val="90000"/>
            </a:lnSpc>
            <a:spcBef>
              <a:spcPct val="0"/>
            </a:spcBef>
            <a:spcAft>
              <a:spcPct val="35000"/>
            </a:spcAft>
          </a:pPr>
          <a:r>
            <a:rPr lang="vi-VN" sz="2800" b="1" kern="1200" dirty="0">
              <a:latin typeface="Times New Roman" panose="02020603050405020304" pitchFamily="18" charset="0"/>
              <a:cs typeface="Times New Roman" panose="02020603050405020304" pitchFamily="18" charset="0"/>
            </a:rPr>
            <a:t>mức độ quan trọng</a:t>
          </a:r>
          <a:r>
            <a:rPr lang="en-US" sz="2800" b="1" kern="1200" dirty="0">
              <a:latin typeface="Times New Roman" panose="02020603050405020304" pitchFamily="18" charset="0"/>
              <a:cs typeface="Times New Roman" panose="02020603050405020304" pitchFamily="18" charset="0"/>
            </a:rPr>
            <a:t>,</a:t>
          </a:r>
          <a:r>
            <a:rPr lang="vi-VN" sz="2800" b="1" kern="1200" dirty="0">
              <a:latin typeface="Times New Roman" panose="02020603050405020304" pitchFamily="18" charset="0"/>
              <a:cs typeface="Times New Roman" panose="02020603050405020304" pitchFamily="18" charset="0"/>
            </a:rPr>
            <a:t> quy mô</a:t>
          </a:r>
          <a:endParaRPr lang="en-US" sz="2800" kern="1200" dirty="0">
            <a:latin typeface="Times New Roman" panose="02020603050405020304" pitchFamily="18" charset="0"/>
            <a:cs typeface="Times New Roman" panose="02020603050405020304" pitchFamily="18" charset="0"/>
          </a:endParaRPr>
        </a:p>
      </dsp:txBody>
      <dsp:txXfrm>
        <a:off x="92354" y="2095683"/>
        <a:ext cx="2556799" cy="1645742"/>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3211D2-D545-4BC9-849F-F71526351C58}">
      <dsp:nvSpPr>
        <dsp:cNvPr id="0" name=""/>
        <dsp:cNvSpPr/>
      </dsp:nvSpPr>
      <dsp:spPr>
        <a:xfrm>
          <a:off x="0" y="3345"/>
          <a:ext cx="96151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67B1B5-2516-4230-95B2-A26BAE042AC9}">
      <dsp:nvSpPr>
        <dsp:cNvPr id="0" name=""/>
        <dsp:cNvSpPr/>
      </dsp:nvSpPr>
      <dsp:spPr>
        <a:xfrm>
          <a:off x="0" y="0"/>
          <a:ext cx="9615118" cy="636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a:lnSpc>
              <a:spcPct val="100000"/>
            </a:lnSpc>
            <a:spcBef>
              <a:spcPct val="0"/>
            </a:spcBef>
            <a:spcAft>
              <a:spcPct val="35000"/>
            </a:spcAft>
          </a:pPr>
          <a:r>
            <a:rPr lang="vi-VN" sz="2400" kern="1200" dirty="0" smtClean="0">
              <a:latin typeface="Times New Roman" panose="02020603050405020304" pitchFamily="18" charset="0"/>
              <a:cs typeface="Times New Roman" panose="02020603050405020304" pitchFamily="18" charset="0"/>
            </a:rPr>
            <a:t>Xem xét báo cáo </a:t>
          </a:r>
          <a:r>
            <a:rPr lang="en-US" sz="2400" kern="1200" dirty="0" err="1" smtClean="0">
              <a:latin typeface="Times New Roman" panose="02020603050405020304" pitchFamily="18" charset="0"/>
              <a:cs typeface="Times New Roman" panose="02020603050405020304" pitchFamily="18" charset="0"/>
            </a:rPr>
            <a:t>công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tác</a:t>
          </a:r>
          <a:r>
            <a:rPr lang="en-US" sz="2400" kern="1200" dirty="0" smtClean="0">
              <a:latin typeface="Times New Roman" panose="02020603050405020304" pitchFamily="18" charset="0"/>
              <a:cs typeface="Times New Roman" panose="02020603050405020304" pitchFamily="18" charset="0"/>
            </a:rPr>
            <a:t> </a:t>
          </a:r>
          <a:r>
            <a:rPr lang="vi-VN" sz="2400" kern="1200" dirty="0" smtClean="0">
              <a:latin typeface="Times New Roman" panose="02020603050405020304" pitchFamily="18" charset="0"/>
              <a:cs typeface="Times New Roman" panose="02020603050405020304" pitchFamily="18" charset="0"/>
            </a:rPr>
            <a:t>của Thư­ờng trực HĐND, UBND, Toà án </a:t>
          </a:r>
          <a:r>
            <a:rPr lang="en-US" sz="2400" b="0" kern="1200" dirty="0" err="1" smtClean="0">
              <a:latin typeface="Times New Roman" panose="02020603050405020304" pitchFamily="18" charset="0"/>
              <a:cs typeface="Times New Roman" panose="02020603050405020304" pitchFamily="18" charset="0"/>
            </a:rPr>
            <a:t>nhân</a:t>
          </a:r>
          <a:r>
            <a:rPr lang="en-US" sz="2400" b="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dân</a:t>
          </a:r>
          <a:r>
            <a:rPr lang="en-US" sz="2400" kern="1200" dirty="0" smtClean="0">
              <a:latin typeface="Times New Roman" panose="02020603050405020304" pitchFamily="18" charset="0"/>
              <a:cs typeface="Times New Roman" panose="02020603050405020304" pitchFamily="18" charset="0"/>
            </a:rPr>
            <a:t>,</a:t>
          </a:r>
          <a:r>
            <a:rPr lang="vi-VN" sz="2400" kern="1200" dirty="0" smtClean="0">
              <a:latin typeface="Times New Roman" panose="02020603050405020304" pitchFamily="18" charset="0"/>
              <a:cs typeface="Times New Roman" panose="02020603050405020304" pitchFamily="18" charset="0"/>
            </a:rPr>
            <a:t> Viện </a:t>
          </a:r>
          <a:r>
            <a:rPr lang="en-US" sz="2400" kern="1200" dirty="0" smtClean="0">
              <a:latin typeface="Times New Roman" panose="02020603050405020304" pitchFamily="18" charset="0"/>
              <a:cs typeface="Times New Roman" panose="02020603050405020304" pitchFamily="18" charset="0"/>
            </a:rPr>
            <a:t>K</a:t>
          </a:r>
          <a:r>
            <a:rPr lang="vi-VN" sz="2400" kern="1200" dirty="0" smtClean="0">
              <a:latin typeface="Times New Roman" panose="02020603050405020304" pitchFamily="18" charset="0"/>
              <a:cs typeface="Times New Roman" panose="02020603050405020304" pitchFamily="18" charset="0"/>
            </a:rPr>
            <a:t>iểm sát </a:t>
          </a:r>
          <a:r>
            <a:rPr lang="en-US" sz="2400" kern="1200" dirty="0" err="1" smtClean="0">
              <a:latin typeface="Times New Roman" panose="02020603050405020304" pitchFamily="18" charset="0"/>
              <a:cs typeface="Times New Roman" panose="02020603050405020304" pitchFamily="18" charset="0"/>
            </a:rPr>
            <a:t>nhân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dân</a:t>
          </a:r>
          <a:r>
            <a:rPr lang="en-US" sz="2400" kern="1200" dirty="0" smtClean="0">
              <a:latin typeface="Times New Roman" panose="02020603050405020304" pitchFamily="18" charset="0"/>
              <a:cs typeface="Times New Roman" panose="02020603050405020304" pitchFamily="18" charset="0"/>
            </a:rPr>
            <a:t> </a:t>
          </a:r>
          <a:r>
            <a:rPr lang="vi-VN" sz="2400" kern="1200" dirty="0" smtClean="0">
              <a:latin typeface="Times New Roman" panose="02020603050405020304" pitchFamily="18" charset="0"/>
              <a:cs typeface="Times New Roman" panose="02020603050405020304" pitchFamily="18" charset="0"/>
            </a:rPr>
            <a:t>cùng cấp</a:t>
          </a:r>
          <a:r>
            <a:rPr lang="en-US" sz="2400" kern="1200" dirty="0" smtClean="0">
              <a:latin typeface="Times New Roman" panose="02020603050405020304" pitchFamily="18" charset="0"/>
              <a:cs typeface="Times New Roman" panose="02020603050405020304" pitchFamily="18" charset="0"/>
            </a:rPr>
            <a:t>...</a:t>
          </a:r>
        </a:p>
        <a:p>
          <a:pPr lvl="0" algn="l" defTabSz="1066800">
            <a:lnSpc>
              <a:spcPct val="100000"/>
            </a:lnSpc>
            <a:spcBef>
              <a:spcPct val="0"/>
            </a:spcBef>
            <a:spcAft>
              <a:spcPct val="35000"/>
            </a:spcAft>
          </a:pPr>
          <a:endParaRPr lang="en-US" sz="2400" b="0" kern="1200" dirty="0">
            <a:latin typeface="Times New Roman" panose="02020603050405020304" pitchFamily="18" charset="0"/>
            <a:cs typeface="Times New Roman" panose="02020603050405020304" pitchFamily="18" charset="0"/>
          </a:endParaRPr>
        </a:p>
      </dsp:txBody>
      <dsp:txXfrm>
        <a:off x="0" y="0"/>
        <a:ext cx="9615118" cy="636554"/>
      </dsp:txXfrm>
    </dsp:sp>
    <dsp:sp modelId="{0F94898E-95E6-4E95-9860-9CF2B8F64A65}">
      <dsp:nvSpPr>
        <dsp:cNvPr id="0" name=""/>
        <dsp:cNvSpPr/>
      </dsp:nvSpPr>
      <dsp:spPr>
        <a:xfrm>
          <a:off x="0" y="974211"/>
          <a:ext cx="96151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56FECB-0890-4E3F-A470-90F721A58614}">
      <dsp:nvSpPr>
        <dsp:cNvPr id="0" name=""/>
        <dsp:cNvSpPr/>
      </dsp:nvSpPr>
      <dsp:spPr>
        <a:xfrm>
          <a:off x="0" y="1079712"/>
          <a:ext cx="9605728" cy="16909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a:lnSpc>
              <a:spcPct val="100000"/>
            </a:lnSpc>
            <a:spcBef>
              <a:spcPct val="0"/>
            </a:spcBef>
            <a:spcAft>
              <a:spcPct val="35000"/>
            </a:spcAft>
          </a:pPr>
          <a:r>
            <a:rPr lang="en-US" sz="2400" kern="1200" dirty="0" err="1" smtClean="0">
              <a:latin typeface="Times New Roman" panose="02020603050405020304" pitchFamily="18" charset="0"/>
              <a:cs typeface="Times New Roman" panose="02020603050405020304" pitchFamily="18" charset="0"/>
            </a:rPr>
            <a:t>Xem</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xét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việc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trả</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lời</a:t>
          </a:r>
          <a:r>
            <a:rPr lang="en-US" sz="2400" kern="1200" dirty="0" smtClean="0">
              <a:latin typeface="Times New Roman" panose="02020603050405020304" pitchFamily="18" charset="0"/>
              <a:cs typeface="Times New Roman" panose="02020603050405020304" pitchFamily="18" charset="0"/>
            </a:rPr>
            <a:t> c</a:t>
          </a:r>
          <a:r>
            <a:rPr lang="vi-VN" sz="2400" kern="1200" dirty="0" smtClean="0">
              <a:latin typeface="Times New Roman" panose="02020603050405020304" pitchFamily="18" charset="0"/>
              <a:cs typeface="Times New Roman" panose="02020603050405020304" pitchFamily="18" charset="0"/>
            </a:rPr>
            <a:t>hất vấn </a:t>
          </a:r>
          <a:r>
            <a:rPr lang="en-US" sz="2400" kern="1200" dirty="0" err="1" smtClean="0">
              <a:latin typeface="Times New Roman" panose="02020603050405020304" pitchFamily="18" charset="0"/>
              <a:cs typeface="Times New Roman" panose="02020603050405020304" pitchFamily="18" charset="0"/>
            </a:rPr>
            <a:t>của</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những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người</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bị</a:t>
          </a:r>
          <a:r>
            <a:rPr lang="en-US" sz="2400" kern="1200" dirty="0" smtClean="0">
              <a:latin typeface="Times New Roman" panose="02020603050405020304" pitchFamily="18" charset="0"/>
              <a:cs typeface="Times New Roman" panose="02020603050405020304" pitchFamily="18" charset="0"/>
            </a:rPr>
            <a:t> </a:t>
          </a:r>
          <a:r>
            <a:rPr lang="vi-VN" sz="2400" kern="1200" dirty="0" smtClean="0">
              <a:latin typeface="Times New Roman" panose="02020603050405020304" pitchFamily="18" charset="0"/>
              <a:cs typeface="Times New Roman" panose="02020603050405020304" pitchFamily="18" charset="0"/>
            </a:rPr>
            <a:t>chất vấn </a:t>
          </a:r>
          <a:r>
            <a:rPr lang="en-US" sz="2400" kern="1200" dirty="0" err="1" smtClean="0">
              <a:latin typeface="Times New Roman" panose="02020603050405020304" pitchFamily="18" charset="0"/>
              <a:cs typeface="Times New Roman" panose="02020603050405020304" pitchFamily="18" charset="0"/>
            </a:rPr>
            <a:t>quy</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định</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tại</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điểm</a:t>
          </a:r>
          <a:r>
            <a:rPr lang="en-US" sz="2400" kern="1200" dirty="0" smtClean="0">
              <a:latin typeface="Times New Roman" panose="02020603050405020304" pitchFamily="18" charset="0"/>
              <a:cs typeface="Times New Roman" panose="02020603050405020304" pitchFamily="18" charset="0"/>
            </a:rPr>
            <a:t> đ </a:t>
          </a:r>
          <a:r>
            <a:rPr lang="en-US" sz="2400" kern="1200" dirty="0" err="1" smtClean="0">
              <a:latin typeface="Times New Roman" panose="02020603050405020304" pitchFamily="18" charset="0"/>
              <a:cs typeface="Times New Roman" panose="02020603050405020304" pitchFamily="18" charset="0"/>
            </a:rPr>
            <a:t>khoản</a:t>
          </a:r>
          <a:r>
            <a:rPr lang="en-US" sz="2400" kern="1200" dirty="0" smtClean="0">
              <a:latin typeface="Times New Roman" panose="02020603050405020304" pitchFamily="18" charset="0"/>
              <a:cs typeface="Times New Roman" panose="02020603050405020304" pitchFamily="18" charset="0"/>
            </a:rPr>
            <a:t> 1 </a:t>
          </a:r>
          <a:r>
            <a:rPr lang="en-US" sz="2400" kern="1200" dirty="0" err="1" smtClean="0">
              <a:latin typeface="Times New Roman" panose="02020603050405020304" pitchFamily="18" charset="0"/>
              <a:cs typeface="Times New Roman" panose="02020603050405020304" pitchFamily="18" charset="0"/>
            </a:rPr>
            <a:t>Điều</a:t>
          </a:r>
          <a:r>
            <a:rPr lang="en-US" sz="2400" kern="1200" dirty="0" smtClean="0">
              <a:latin typeface="Times New Roman" panose="02020603050405020304" pitchFamily="18" charset="0"/>
              <a:cs typeface="Times New Roman" panose="02020603050405020304" pitchFamily="18" charset="0"/>
            </a:rPr>
            <a:t> 5 </a:t>
          </a:r>
          <a:r>
            <a:rPr lang="en-US" sz="2400" kern="1200" dirty="0" err="1" smtClean="0">
              <a:latin typeface="Times New Roman" panose="02020603050405020304" pitchFamily="18" charset="0"/>
              <a:cs typeface="Times New Roman" panose="02020603050405020304" pitchFamily="18" charset="0"/>
            </a:rPr>
            <a:t>của</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Luật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Hoạt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động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giám</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sát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của</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Quốc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hội</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và</a:t>
          </a:r>
          <a:r>
            <a:rPr lang="en-US" sz="2400" kern="1200" dirty="0" smtClean="0">
              <a:latin typeface="Times New Roman" panose="02020603050405020304" pitchFamily="18" charset="0"/>
              <a:cs typeface="Times New Roman" panose="02020603050405020304" pitchFamily="18" charset="0"/>
            </a:rPr>
            <a:t> HĐND.</a:t>
          </a:r>
          <a:endParaRPr lang="en-US" sz="2400" b="0" kern="1200" dirty="0">
            <a:latin typeface="Times New Roman" panose="02020603050405020304" pitchFamily="18" charset="0"/>
            <a:cs typeface="Times New Roman" panose="02020603050405020304" pitchFamily="18" charset="0"/>
          </a:endParaRPr>
        </a:p>
      </dsp:txBody>
      <dsp:txXfrm>
        <a:off x="0" y="1079712"/>
        <a:ext cx="9605728" cy="1690918"/>
      </dsp:txXfrm>
    </dsp:sp>
    <dsp:sp modelId="{B664DE6E-2C02-49BD-8374-89972A64E27F}">
      <dsp:nvSpPr>
        <dsp:cNvPr id="0" name=""/>
        <dsp:cNvSpPr/>
      </dsp:nvSpPr>
      <dsp:spPr>
        <a:xfrm>
          <a:off x="0" y="2078951"/>
          <a:ext cx="96151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F4CDD7-A838-4163-AEDF-AB2582887E4A}">
      <dsp:nvSpPr>
        <dsp:cNvPr id="0" name=""/>
        <dsp:cNvSpPr/>
      </dsp:nvSpPr>
      <dsp:spPr>
        <a:xfrm>
          <a:off x="0" y="2330819"/>
          <a:ext cx="9605728" cy="23062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just" defTabSz="1066800">
            <a:lnSpc>
              <a:spcPct val="100000"/>
            </a:lnSpc>
            <a:spcBef>
              <a:spcPct val="0"/>
            </a:spcBef>
            <a:spcAft>
              <a:spcPct val="35000"/>
            </a:spcAft>
          </a:pPr>
          <a:r>
            <a:rPr lang="vi-VN" sz="2400" kern="1200" dirty="0" smtClean="0">
              <a:latin typeface="Times New Roman" panose="02020603050405020304" pitchFamily="18" charset="0"/>
              <a:cs typeface="Times New Roman" panose="02020603050405020304" pitchFamily="18" charset="0"/>
            </a:rPr>
            <a:t>Xem xét </a:t>
          </a:r>
          <a:r>
            <a:rPr lang="en-US" sz="2400" kern="1200" dirty="0" err="1" smtClean="0">
              <a:latin typeface="Times New Roman" panose="02020603050405020304" pitchFamily="18" charset="0"/>
              <a:cs typeface="Times New Roman" panose="02020603050405020304" pitchFamily="18" charset="0"/>
            </a:rPr>
            <a:t>quyết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định</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của</a:t>
          </a:r>
          <a:r>
            <a:rPr lang="en-US" sz="2400" kern="1200" dirty="0" smtClean="0">
              <a:latin typeface="Times New Roman" panose="02020603050405020304" pitchFamily="18" charset="0"/>
              <a:cs typeface="Times New Roman" panose="02020603050405020304" pitchFamily="18" charset="0"/>
            </a:rPr>
            <a:t> </a:t>
          </a:r>
          <a:r>
            <a:rPr lang="vi-VN" sz="2400" kern="1200" dirty="0" smtClean="0">
              <a:latin typeface="Times New Roman" panose="02020603050405020304" pitchFamily="18" charset="0"/>
              <a:cs typeface="Times New Roman" panose="02020603050405020304" pitchFamily="18" charset="0"/>
            </a:rPr>
            <a:t>UBND cùng cấp, </a:t>
          </a:r>
          <a:r>
            <a:rPr lang="en-US" sz="2400" kern="1200" dirty="0" smtClean="0">
              <a:latin typeface="Times New Roman" panose="02020603050405020304" pitchFamily="18" charset="0"/>
              <a:cs typeface="Times New Roman" panose="02020603050405020304" pitchFamily="18" charset="0"/>
            </a:rPr>
            <a:t>n</a:t>
          </a:r>
          <a:r>
            <a:rPr lang="vi-VN" sz="2400" kern="1200" dirty="0" smtClean="0">
              <a:latin typeface="Times New Roman" panose="02020603050405020304" pitchFamily="18" charset="0"/>
              <a:cs typeface="Times New Roman" panose="02020603050405020304" pitchFamily="18" charset="0"/>
            </a:rPr>
            <a:t>ghị quyết của HĐND cấp d</a:t>
          </a:r>
          <a:r>
            <a:rPr lang="en-US" sz="2400" kern="1200" dirty="0" smtClean="0">
              <a:latin typeface="Times New Roman" panose="02020603050405020304" pitchFamily="18" charset="0"/>
              <a:cs typeface="Times New Roman" panose="02020603050405020304" pitchFamily="18" charset="0"/>
            </a:rPr>
            <a:t>ư</a:t>
          </a:r>
          <a:r>
            <a:rPr lang="vi-VN" sz="2400" kern="1200" dirty="0" smtClean="0">
              <a:latin typeface="Times New Roman" panose="02020603050405020304" pitchFamily="18" charset="0"/>
              <a:cs typeface="Times New Roman" panose="02020603050405020304" pitchFamily="18" charset="0"/>
            </a:rPr>
            <a:t>ới trực tiếp có dấu hiệu trái với Hiến pháp, </a:t>
          </a:r>
          <a:r>
            <a:rPr lang="en-US" sz="2400" kern="1200" dirty="0" smtClean="0">
              <a:latin typeface="Times New Roman" panose="02020603050405020304" pitchFamily="18" charset="0"/>
              <a:cs typeface="Times New Roman" panose="02020603050405020304" pitchFamily="18" charset="0"/>
            </a:rPr>
            <a:t>l</a:t>
          </a:r>
          <a:r>
            <a:rPr lang="vi-VN" sz="2400" kern="1200" dirty="0" smtClean="0">
              <a:latin typeface="Times New Roman" panose="02020603050405020304" pitchFamily="18" charset="0"/>
              <a:cs typeface="Times New Roman" panose="02020603050405020304" pitchFamily="18" charset="0"/>
            </a:rPr>
            <a:t>uật, văn bản quy phạm phá</a:t>
          </a:r>
          <a:r>
            <a:rPr lang="en-US" sz="2400" kern="1200" dirty="0" smtClean="0">
              <a:latin typeface="Times New Roman" panose="02020603050405020304" pitchFamily="18" charset="0"/>
              <a:cs typeface="Times New Roman" panose="02020603050405020304" pitchFamily="18" charset="0"/>
            </a:rPr>
            <a:t>p</a:t>
          </a:r>
          <a:r>
            <a:rPr lang="vi-VN" sz="2400" kern="1200" dirty="0" smtClean="0">
              <a:latin typeface="Times New Roman" panose="02020603050405020304" pitchFamily="18" charset="0"/>
              <a:cs typeface="Times New Roman" panose="02020603050405020304" pitchFamily="18" charset="0"/>
            </a:rPr>
            <a:t> luật của cơ quan nhà n­</a:t>
          </a:r>
          <a:r>
            <a:rPr lang="en-US" sz="2400" kern="1200" dirty="0" smtClean="0">
              <a:latin typeface="Times New Roman" panose="02020603050405020304" pitchFamily="18" charset="0"/>
              <a:cs typeface="Times New Roman" panose="02020603050405020304" pitchFamily="18" charset="0"/>
            </a:rPr>
            <a:t>ư</a:t>
          </a:r>
          <a:r>
            <a:rPr lang="vi-VN" sz="2400" kern="1200" dirty="0" smtClean="0">
              <a:latin typeface="Times New Roman" panose="02020603050405020304" pitchFamily="18" charset="0"/>
              <a:cs typeface="Times New Roman" panose="02020603050405020304" pitchFamily="18" charset="0"/>
            </a:rPr>
            <a:t>ớc cấp trên</a:t>
          </a:r>
          <a:r>
            <a:rPr lang="en-US" sz="2400" kern="1200" dirty="0" smtClean="0">
              <a:latin typeface="Times New Roman" panose="02020603050405020304" pitchFamily="18" charset="0"/>
              <a:cs typeface="Times New Roman" panose="02020603050405020304" pitchFamily="18" charset="0"/>
            </a:rPr>
            <a:t>, n</a:t>
          </a:r>
          <a:r>
            <a:rPr lang="vi-VN" sz="2400" kern="1200" dirty="0" smtClean="0">
              <a:latin typeface="Times New Roman" panose="02020603050405020304" pitchFamily="18" charset="0"/>
              <a:cs typeface="Times New Roman" panose="02020603050405020304" pitchFamily="18" charset="0"/>
            </a:rPr>
            <a:t>ghị quyết của HĐND cùng cấp. </a:t>
          </a:r>
          <a:endParaRPr lang="en-US" sz="2400" b="0" kern="1200" dirty="0">
            <a:latin typeface="Times New Roman" panose="02020603050405020304" pitchFamily="18" charset="0"/>
            <a:cs typeface="Times New Roman" panose="02020603050405020304" pitchFamily="18" charset="0"/>
          </a:endParaRPr>
        </a:p>
      </dsp:txBody>
      <dsp:txXfrm>
        <a:off x="0" y="2330819"/>
        <a:ext cx="9605728" cy="2306263"/>
      </dsp:txXfrm>
    </dsp:sp>
    <dsp:sp modelId="{F98FDAED-9125-4F6A-87CD-F87B7E4098E3}">
      <dsp:nvSpPr>
        <dsp:cNvPr id="0" name=""/>
        <dsp:cNvSpPr/>
      </dsp:nvSpPr>
      <dsp:spPr>
        <a:xfrm>
          <a:off x="0" y="5294340"/>
          <a:ext cx="961511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96257B9-69E8-4F76-B934-F248A1351E3A}">
      <dsp:nvSpPr>
        <dsp:cNvPr id="0" name=""/>
        <dsp:cNvSpPr/>
      </dsp:nvSpPr>
      <dsp:spPr>
        <a:xfrm>
          <a:off x="0" y="3613288"/>
          <a:ext cx="9615118" cy="6539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100000"/>
            </a:lnSpc>
            <a:spcBef>
              <a:spcPct val="0"/>
            </a:spcBef>
            <a:spcAft>
              <a:spcPct val="35000"/>
            </a:spcAft>
          </a:pPr>
          <a:r>
            <a:rPr lang="en-US" sz="2400" b="0" kern="1200" dirty="0" err="1" smtClean="0">
              <a:latin typeface="Times New Roman" panose="02020603050405020304" pitchFamily="18" charset="0"/>
              <a:cs typeface="Times New Roman" panose="02020603050405020304" pitchFamily="18" charset="0"/>
            </a:rPr>
            <a:t>Giám</a:t>
          </a:r>
          <a:r>
            <a:rPr lang="en-US" sz="2400" b="0" kern="1200" dirty="0" smtClean="0">
              <a:latin typeface="Times New Roman" panose="02020603050405020304" pitchFamily="18" charset="0"/>
              <a:cs typeface="Times New Roman" panose="02020603050405020304" pitchFamily="18" charset="0"/>
            </a:rPr>
            <a:t> </a:t>
          </a:r>
          <a:r>
            <a:rPr lang="en-US" sz="2400" b="0" kern="1200" dirty="0" err="1" smtClean="0">
              <a:latin typeface="Times New Roman" panose="02020603050405020304" pitchFamily="18" charset="0"/>
              <a:cs typeface="Times New Roman" panose="02020603050405020304" pitchFamily="18" charset="0"/>
            </a:rPr>
            <a:t>sát</a:t>
          </a:r>
          <a:r>
            <a:rPr lang="en-US" sz="2400" b="0" kern="1200" dirty="0" smtClean="0">
              <a:latin typeface="Times New Roman" panose="02020603050405020304" pitchFamily="18" charset="0"/>
              <a:cs typeface="Times New Roman" panose="02020603050405020304" pitchFamily="18" charset="0"/>
            </a:rPr>
            <a:t> </a:t>
          </a:r>
          <a:r>
            <a:rPr lang="en-US" sz="2400" b="0" kern="1200" dirty="0" err="1" smtClean="0">
              <a:latin typeface="Times New Roman" panose="02020603050405020304" pitchFamily="18" charset="0"/>
              <a:cs typeface="Times New Roman" panose="02020603050405020304" pitchFamily="18" charset="0"/>
            </a:rPr>
            <a:t>chuyên</a:t>
          </a:r>
          <a:r>
            <a:rPr lang="en-US" sz="2400" b="0" kern="1200" dirty="0" smtClean="0">
              <a:latin typeface="Times New Roman" panose="02020603050405020304" pitchFamily="18" charset="0"/>
              <a:cs typeface="Times New Roman" panose="02020603050405020304" pitchFamily="18" charset="0"/>
            </a:rPr>
            <a:t> </a:t>
          </a:r>
          <a:r>
            <a:rPr lang="en-US" sz="2400" b="0" kern="1200" dirty="0" err="1" smtClean="0">
              <a:latin typeface="Times New Roman" panose="02020603050405020304" pitchFamily="18" charset="0"/>
              <a:cs typeface="Times New Roman" panose="02020603050405020304" pitchFamily="18" charset="0"/>
            </a:rPr>
            <a:t>đề</a:t>
          </a:r>
          <a:endParaRPr lang="en-US" sz="2400" b="0" kern="1200" dirty="0" smtClean="0">
            <a:latin typeface="Times New Roman" panose="02020603050405020304" pitchFamily="18" charset="0"/>
            <a:cs typeface="Times New Roman" panose="02020603050405020304" pitchFamily="18" charset="0"/>
          </a:endParaRPr>
        </a:p>
        <a:p>
          <a:pPr lvl="0" algn="just" defTabSz="1066800">
            <a:lnSpc>
              <a:spcPct val="100000"/>
            </a:lnSpc>
            <a:spcBef>
              <a:spcPct val="0"/>
            </a:spcBef>
            <a:spcAft>
              <a:spcPct val="35000"/>
            </a:spcAft>
          </a:pPr>
          <a:r>
            <a:rPr lang="en-US" sz="2400" kern="1200" dirty="0" err="1" smtClean="0">
              <a:latin typeface="Times New Roman" panose="02020603050405020304" pitchFamily="18" charset="0"/>
              <a:cs typeface="Times New Roman" panose="02020603050405020304" pitchFamily="18" charset="0"/>
            </a:rPr>
            <a:t>Lấy</a:t>
          </a:r>
          <a:r>
            <a:rPr lang="en-US" sz="2400" kern="1200" dirty="0" smtClean="0">
              <a:latin typeface="Times New Roman" panose="02020603050405020304" pitchFamily="18" charset="0"/>
              <a:cs typeface="Times New Roman" panose="02020603050405020304" pitchFamily="18" charset="0"/>
            </a:rPr>
            <a:t> </a:t>
          </a:r>
          <a:r>
            <a:rPr lang="vi-VN" sz="2400" kern="1200" dirty="0" smtClean="0">
              <a:latin typeface="Times New Roman" panose="02020603050405020304" pitchFamily="18" charset="0"/>
              <a:cs typeface="Times New Roman" panose="02020603050405020304" pitchFamily="18" charset="0"/>
            </a:rPr>
            <a:t>phiếu tín nhiệm</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bỏ</a:t>
          </a:r>
          <a:r>
            <a:rPr lang="en-US" sz="2400" kern="1200" dirty="0" smtClean="0">
              <a:latin typeface="Times New Roman" panose="02020603050405020304" pitchFamily="18" charset="0"/>
              <a:cs typeface="Times New Roman" panose="02020603050405020304" pitchFamily="18" charset="0"/>
            </a:rPr>
            <a:t> </a:t>
          </a:r>
          <a:r>
            <a:rPr lang="vi-VN" sz="2400" kern="1200" dirty="0" smtClean="0">
              <a:latin typeface="Times New Roman" panose="02020603050405020304" pitchFamily="18" charset="0"/>
              <a:cs typeface="Times New Roman" panose="02020603050405020304" pitchFamily="18" charset="0"/>
            </a:rPr>
            <a:t>phiếu tín nhiệm </a:t>
          </a:r>
          <a:r>
            <a:rPr lang="en-US" sz="2400" kern="1200" dirty="0" err="1" smtClean="0">
              <a:latin typeface="Times New Roman" panose="02020603050405020304" pitchFamily="18" charset="0"/>
              <a:cs typeface="Times New Roman" panose="02020603050405020304" pitchFamily="18" charset="0"/>
            </a:rPr>
            <a:t>đối</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với</a:t>
          </a:r>
          <a:r>
            <a:rPr lang="en-US" sz="2400" kern="1200" dirty="0" smtClean="0">
              <a:latin typeface="Times New Roman" panose="02020603050405020304" pitchFamily="18" charset="0"/>
              <a:cs typeface="Times New Roman" panose="02020603050405020304" pitchFamily="18" charset="0"/>
            </a:rPr>
            <a:t> </a:t>
          </a:r>
          <a:r>
            <a:rPr lang="vi-VN" sz="2400" kern="1200" dirty="0" smtClean="0">
              <a:latin typeface="Times New Roman" panose="02020603050405020304" pitchFamily="18" charset="0"/>
              <a:cs typeface="Times New Roman" panose="02020603050405020304" pitchFamily="18" charset="0"/>
            </a:rPr>
            <a:t>ng</a:t>
          </a:r>
          <a:r>
            <a:rPr lang="en-US" sz="2400" kern="1200" dirty="0" smtClean="0">
              <a:latin typeface="Times New Roman" panose="02020603050405020304" pitchFamily="18" charset="0"/>
              <a:cs typeface="Times New Roman" panose="02020603050405020304" pitchFamily="18" charset="0"/>
            </a:rPr>
            <a:t>ư</a:t>
          </a:r>
          <a:r>
            <a:rPr lang="vi-VN" sz="2400" kern="1200" dirty="0" smtClean="0">
              <a:latin typeface="Times New Roman" panose="02020603050405020304" pitchFamily="18" charset="0"/>
              <a:cs typeface="Times New Roman" panose="02020603050405020304" pitchFamily="18" charset="0"/>
            </a:rPr>
            <a:t>­ời giữ chức vụ do HĐND bầu</a:t>
          </a:r>
          <a:r>
            <a:rPr lang="en-US" sz="2400" kern="1200" dirty="0" smtClean="0">
              <a:latin typeface="Times New Roman" panose="02020603050405020304" pitchFamily="18" charset="0"/>
              <a:cs typeface="Times New Roman" panose="02020603050405020304" pitchFamily="18" charset="0"/>
            </a:rPr>
            <a:t>…</a:t>
          </a:r>
          <a:r>
            <a:rPr lang="en-US" sz="2400" b="0" kern="1200" dirty="0" smtClean="0">
              <a:latin typeface="Times New Roman" panose="02020603050405020304" pitchFamily="18" charset="0"/>
              <a:cs typeface="Times New Roman" panose="02020603050405020304" pitchFamily="18" charset="0"/>
            </a:rPr>
            <a:t> </a:t>
          </a:r>
          <a:r>
            <a:rPr lang="vi-VN" sz="2400" b="0" kern="1200" dirty="0" smtClean="0">
              <a:latin typeface="Times New Roman" panose="02020603050405020304" pitchFamily="18" charset="0"/>
              <a:cs typeface="Times New Roman" panose="02020603050405020304" pitchFamily="18" charset="0"/>
            </a:rPr>
            <a:t> </a:t>
          </a:r>
          <a:endParaRPr lang="en-US" sz="2400" b="0" kern="1200" dirty="0">
            <a:latin typeface="Times New Roman" panose="02020603050405020304" pitchFamily="18" charset="0"/>
            <a:cs typeface="Times New Roman" panose="02020603050405020304" pitchFamily="18" charset="0"/>
          </a:endParaRPr>
        </a:p>
      </dsp:txBody>
      <dsp:txXfrm>
        <a:off x="0" y="3613288"/>
        <a:ext cx="9615118" cy="653911"/>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7B16E-8333-47D6-A1B2-48EEF4171FF5}">
      <dsp:nvSpPr>
        <dsp:cNvPr id="0" name=""/>
        <dsp:cNvSpPr/>
      </dsp:nvSpPr>
      <dsp:spPr>
        <a:xfrm>
          <a:off x="25054" y="297784"/>
          <a:ext cx="7998589" cy="119799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Triệu</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tập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các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kỳ</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họp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của</a:t>
          </a:r>
          <a:r>
            <a:rPr lang="en-US" sz="2400" kern="1200" dirty="0" smtClean="0">
              <a:latin typeface="Times New Roman" panose="02020603050405020304" pitchFamily="18" charset="0"/>
              <a:cs typeface="Times New Roman" panose="02020603050405020304" pitchFamily="18" charset="0"/>
            </a:rPr>
            <a:t> HĐND; </a:t>
          </a:r>
          <a:r>
            <a:rPr lang="en-US" sz="2400" kern="1200" dirty="0" err="1" smtClean="0">
              <a:latin typeface="Times New Roman" panose="02020603050405020304" pitchFamily="18" charset="0"/>
              <a:cs typeface="Times New Roman" panose="02020603050405020304" pitchFamily="18" charset="0"/>
            </a:rPr>
            <a:t>phối</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hợp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với</a:t>
          </a:r>
          <a:r>
            <a:rPr lang="en-US" sz="2400" kern="1200" dirty="0" smtClean="0">
              <a:latin typeface="Times New Roman" panose="02020603050405020304" pitchFamily="18" charset="0"/>
              <a:cs typeface="Times New Roman" panose="02020603050405020304" pitchFamily="18" charset="0"/>
            </a:rPr>
            <a:t> UBND </a:t>
          </a:r>
          <a:r>
            <a:rPr lang="en-US" sz="2400" kern="1200" dirty="0" err="1" smtClean="0">
              <a:latin typeface="Times New Roman" panose="02020603050405020304" pitchFamily="18" charset="0"/>
              <a:cs typeface="Times New Roman" panose="02020603050405020304" pitchFamily="18" charset="0"/>
            </a:rPr>
            <a:t>trong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việc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chuẩn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bị</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kỳ</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họp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của</a:t>
          </a:r>
          <a:r>
            <a:rPr lang="en-US" sz="2400" kern="1200" dirty="0" smtClean="0">
              <a:latin typeface="Times New Roman" panose="02020603050405020304" pitchFamily="18" charset="0"/>
              <a:cs typeface="Times New Roman" panose="02020603050405020304" pitchFamily="18" charset="0"/>
            </a:rPr>
            <a:t> HĐND;</a:t>
          </a:r>
          <a:endParaRPr lang="en-US" sz="2400" b="0" kern="1200" dirty="0">
            <a:latin typeface="Times New Roman" panose="02020603050405020304" pitchFamily="18" charset="0"/>
            <a:cs typeface="Times New Roman" panose="02020603050405020304" pitchFamily="18" charset="0"/>
          </a:endParaRPr>
        </a:p>
      </dsp:txBody>
      <dsp:txXfrm>
        <a:off x="25054" y="297784"/>
        <a:ext cx="7998589" cy="1197994"/>
      </dsp:txXfrm>
    </dsp:sp>
    <dsp:sp modelId="{93A1E767-9020-416E-9262-0B7DFDE805E1}">
      <dsp:nvSpPr>
        <dsp:cNvPr id="0" name=""/>
        <dsp:cNvSpPr/>
      </dsp:nvSpPr>
      <dsp:spPr>
        <a:xfrm>
          <a:off x="2027009" y="1590514"/>
          <a:ext cx="7407073" cy="233677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Đôn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đốc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kiểm</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tra</a:t>
          </a:r>
          <a:r>
            <a:rPr lang="en-US" sz="2400" kern="1200" dirty="0" smtClean="0">
              <a:latin typeface="Times New Roman" panose="02020603050405020304" pitchFamily="18" charset="0"/>
              <a:cs typeface="Times New Roman" panose="02020603050405020304" pitchFamily="18" charset="0"/>
            </a:rPr>
            <a:t> UBND </a:t>
          </a:r>
          <a:r>
            <a:rPr lang="en-US" sz="2400" kern="1200" dirty="0" err="1" smtClean="0">
              <a:latin typeface="Times New Roman" panose="02020603050405020304" pitchFamily="18" charset="0"/>
              <a:cs typeface="Times New Roman" panose="02020603050405020304" pitchFamily="18" charset="0"/>
            </a:rPr>
            <a:t>và</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các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cơ</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quan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nhà</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nước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khác</a:t>
          </a:r>
          <a:r>
            <a:rPr lang="en-US" sz="2400" kern="1200" dirty="0" smtClean="0">
              <a:latin typeface="Times New Roman" panose="02020603050405020304" pitchFamily="18" charset="0"/>
              <a:cs typeface="Times New Roman" panose="02020603050405020304" pitchFamily="18" charset="0"/>
            </a:rPr>
            <a:t> ở </a:t>
          </a:r>
          <a:r>
            <a:rPr lang="en-US" sz="2400" kern="1200" dirty="0" err="1" smtClean="0">
              <a:latin typeface="Times New Roman" panose="02020603050405020304" pitchFamily="18" charset="0"/>
              <a:cs typeface="Times New Roman" panose="02020603050405020304" pitchFamily="18" charset="0"/>
            </a:rPr>
            <a:t>địa</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phương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thực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hiện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các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nghị</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quyết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của</a:t>
          </a:r>
          <a:r>
            <a:rPr lang="en-US" sz="2400" kern="1200" dirty="0" smtClean="0">
              <a:latin typeface="Times New Roman" panose="02020603050405020304" pitchFamily="18" charset="0"/>
              <a:cs typeface="Times New Roman" panose="02020603050405020304" pitchFamily="18" charset="0"/>
            </a:rPr>
            <a:t> HĐND;</a:t>
          </a:r>
        </a:p>
        <a:p>
          <a:pPr lvl="0" algn="l" defTabSz="1066800">
            <a:lnSpc>
              <a:spcPct val="90000"/>
            </a:lnSpc>
            <a:spcBef>
              <a:spcPct val="0"/>
            </a:spcBef>
            <a:spcAft>
              <a:spcPct val="35000"/>
            </a:spcAft>
          </a:pPr>
          <a:r>
            <a:rPr lang="en-US" sz="2400" kern="1200" dirty="0" smtClean="0"/>
            <a:t>- </a:t>
          </a:r>
          <a:r>
            <a:rPr lang="en-US" sz="2400" kern="1200" dirty="0" err="1" smtClean="0">
              <a:latin typeface="Times New Roman" panose="02020603050405020304" pitchFamily="18" charset="0"/>
              <a:cs typeface="Times New Roman" panose="02020603050405020304" pitchFamily="18" charset="0"/>
            </a:rPr>
            <a:t>Giám</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sát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việc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tuân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theo</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Hiến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pháp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và</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pháp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luật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tại</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địa</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phương</a:t>
          </a:r>
          <a:r>
            <a:rPr lang="en-US" sz="2400" kern="1200" dirty="0" smtClean="0">
              <a:latin typeface="Times New Roman" panose="02020603050405020304" pitchFamily="18" charset="0"/>
              <a:cs typeface="Times New Roman" panose="02020603050405020304" pitchFamily="18" charset="0"/>
            </a:rPr>
            <a:t>…</a:t>
          </a:r>
          <a:endParaRPr lang="en-US" sz="2400" b="0" kern="1200" dirty="0">
            <a:latin typeface="Times New Roman" panose="02020603050405020304" pitchFamily="18" charset="0"/>
            <a:cs typeface="Times New Roman" panose="02020603050405020304" pitchFamily="18" charset="0"/>
          </a:endParaRPr>
        </a:p>
      </dsp:txBody>
      <dsp:txXfrm>
        <a:off x="2027009" y="1590514"/>
        <a:ext cx="7407073" cy="2336775"/>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7B16E-8333-47D6-A1B2-48EEF4171FF5}">
      <dsp:nvSpPr>
        <dsp:cNvPr id="0" name=""/>
        <dsp:cNvSpPr/>
      </dsp:nvSpPr>
      <dsp:spPr>
        <a:xfrm>
          <a:off x="271746" y="287728"/>
          <a:ext cx="7746752" cy="1160275"/>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smtClean="0">
              <a:latin typeface="Times New Roman" panose="02020603050405020304" pitchFamily="18" charset="0"/>
              <a:cs typeface="Times New Roman" panose="02020603050405020304" pitchFamily="18" charset="0"/>
            </a:rPr>
            <a:t>- </a:t>
          </a:r>
          <a:r>
            <a:rPr lang="vi-VN" sz="2400" kern="1200" dirty="0" smtClean="0">
              <a:latin typeface="Times New Roman" panose="02020603050405020304" pitchFamily="18" charset="0"/>
              <a:cs typeface="Times New Roman" panose="02020603050405020304" pitchFamily="18" charset="0"/>
            </a:rPr>
            <a:t>Giám sát </a:t>
          </a:r>
          <a:r>
            <a:rPr lang="en-US" sz="2400" kern="1200" dirty="0" err="1" smtClean="0">
              <a:latin typeface="Times New Roman" panose="02020603050405020304" pitchFamily="18" charset="0"/>
              <a:cs typeface="Times New Roman" panose="02020603050405020304" pitchFamily="18" charset="0"/>
            </a:rPr>
            <a:t>việc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tuân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theo</a:t>
          </a:r>
          <a:r>
            <a:rPr lang="en-US" sz="2400" kern="1200" dirty="0" smtClean="0">
              <a:latin typeface="Times New Roman" panose="02020603050405020304" pitchFamily="18" charset="0"/>
              <a:cs typeface="Times New Roman" panose="02020603050405020304" pitchFamily="18" charset="0"/>
            </a:rPr>
            <a:t> </a:t>
          </a:r>
          <a:r>
            <a:rPr lang="vi-VN" sz="2400" kern="1200" dirty="0" smtClean="0">
              <a:latin typeface="Times New Roman" panose="02020603050405020304" pitchFamily="18" charset="0"/>
              <a:cs typeface="Times New Roman" panose="02020603050405020304" pitchFamily="18" charset="0"/>
            </a:rPr>
            <a:t>Hiến pháp, </a:t>
          </a:r>
          <a:r>
            <a:rPr lang="en-US" sz="2400" kern="1200" dirty="0" err="1" smtClean="0">
              <a:latin typeface="Times New Roman" panose="02020603050405020304" pitchFamily="18" charset="0"/>
              <a:cs typeface="Times New Roman" panose="02020603050405020304" pitchFamily="18" charset="0"/>
            </a:rPr>
            <a:t>pháp</a:t>
          </a:r>
          <a:r>
            <a:rPr lang="en-US" sz="2400" kern="1200" dirty="0" smtClean="0">
              <a:latin typeface="Times New Roman" panose="02020603050405020304" pitchFamily="18" charset="0"/>
              <a:cs typeface="Times New Roman" panose="02020603050405020304" pitchFamily="18" charset="0"/>
            </a:rPr>
            <a:t> l</a:t>
          </a:r>
          <a:r>
            <a:rPr lang="vi-VN" sz="2400" kern="1200" dirty="0" smtClean="0">
              <a:latin typeface="Times New Roman" panose="02020603050405020304" pitchFamily="18" charset="0"/>
              <a:cs typeface="Times New Roman" panose="02020603050405020304" pitchFamily="18" charset="0"/>
            </a:rPr>
            <a:t>uật</a:t>
          </a:r>
          <a:r>
            <a:rPr lang="en-US" sz="2400" kern="1200" dirty="0" smtClean="0">
              <a:latin typeface="Times New Roman" panose="02020603050405020304" pitchFamily="18" charset="0"/>
              <a:cs typeface="Times New Roman" panose="02020603050405020304" pitchFamily="18" charset="0"/>
            </a:rPr>
            <a:t> ở </a:t>
          </a:r>
          <a:r>
            <a:rPr lang="en-US" sz="2400" kern="1200" dirty="0" err="1" smtClean="0">
              <a:latin typeface="Times New Roman" panose="02020603050405020304" pitchFamily="18" charset="0"/>
              <a:cs typeface="Times New Roman" panose="02020603050405020304" pitchFamily="18" charset="0"/>
            </a:rPr>
            <a:t>địa</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phương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và</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việc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thực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hiện</a:t>
          </a:r>
          <a:r>
            <a:rPr lang="en-US" sz="2400" kern="1200" dirty="0" smtClean="0">
              <a:latin typeface="Times New Roman" panose="02020603050405020304" pitchFamily="18" charset="0"/>
              <a:cs typeface="Times New Roman" panose="02020603050405020304" pitchFamily="18" charset="0"/>
            </a:rPr>
            <a:t> n</a:t>
          </a:r>
          <a:r>
            <a:rPr lang="vi-VN" sz="2400" kern="1200" dirty="0" smtClean="0">
              <a:latin typeface="Times New Roman" panose="02020603050405020304" pitchFamily="18" charset="0"/>
              <a:cs typeface="Times New Roman" panose="02020603050405020304" pitchFamily="18" charset="0"/>
            </a:rPr>
            <a:t>ghị quyết của H</a:t>
          </a:r>
          <a:r>
            <a:rPr lang="en-US" sz="2400" kern="1200" dirty="0" smtClean="0">
              <a:latin typeface="Times New Roman" panose="02020603050405020304" pitchFamily="18" charset="0"/>
              <a:cs typeface="Times New Roman" panose="02020603050405020304" pitchFamily="18" charset="0"/>
            </a:rPr>
            <a:t>ĐND</a:t>
          </a:r>
          <a:r>
            <a:rPr lang="vi-VN" sz="2400" kern="1200" dirty="0" smtClean="0">
              <a:latin typeface="Times New Roman" panose="02020603050405020304" pitchFamily="18" charset="0"/>
              <a:cs typeface="Times New Roman" panose="02020603050405020304" pitchFamily="18" charset="0"/>
            </a:rPr>
            <a:t> cùng cấp; giám sát hoạt động của </a:t>
          </a:r>
          <a:r>
            <a:rPr lang="en-US" sz="2400" kern="1200" dirty="0" smtClean="0">
              <a:latin typeface="Times New Roman" panose="02020603050405020304" pitchFamily="18" charset="0"/>
              <a:cs typeface="Times New Roman" panose="02020603050405020304" pitchFamily="18" charset="0"/>
            </a:rPr>
            <a:t>UBND </a:t>
          </a:r>
          <a:r>
            <a:rPr lang="en-US" sz="2400" kern="1200" dirty="0" err="1" smtClean="0">
              <a:latin typeface="Times New Roman" panose="02020603050405020304" pitchFamily="18" charset="0"/>
              <a:cs typeface="Times New Roman" panose="02020603050405020304" pitchFamily="18" charset="0"/>
            </a:rPr>
            <a:t>và</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các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cơ</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quan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thuộc</a:t>
          </a:r>
          <a:r>
            <a:rPr lang="en-US" sz="2400" kern="1200" dirty="0" smtClean="0">
              <a:latin typeface="Times New Roman" panose="02020603050405020304" pitchFamily="18" charset="0"/>
              <a:cs typeface="Times New Roman" panose="02020603050405020304" pitchFamily="18" charset="0"/>
            </a:rPr>
            <a:t> UBND, </a:t>
          </a:r>
          <a:r>
            <a:rPr lang="en-US" sz="2400" kern="1200" dirty="0" err="1" smtClean="0">
              <a:latin typeface="Times New Roman" panose="02020603050405020304" pitchFamily="18" charset="0"/>
              <a:cs typeface="Times New Roman" panose="02020603050405020304" pitchFamily="18" charset="0"/>
            </a:rPr>
            <a:t>Tòa</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án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nhân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dân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Viện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kiểm</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sát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nhân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dân</a:t>
          </a:r>
          <a:r>
            <a:rPr lang="en-US" sz="2400" kern="1200" dirty="0" smtClean="0">
              <a:latin typeface="Times New Roman" panose="02020603050405020304" pitchFamily="18" charset="0"/>
              <a:cs typeface="Times New Roman" panose="02020603050405020304" pitchFamily="18" charset="0"/>
            </a:rPr>
            <a:t>…</a:t>
          </a:r>
          <a:endParaRPr lang="en-US" sz="2400" b="0" kern="1200" dirty="0">
            <a:latin typeface="Times New Roman" panose="02020603050405020304" pitchFamily="18" charset="0"/>
            <a:cs typeface="Times New Roman" panose="02020603050405020304" pitchFamily="18" charset="0"/>
          </a:endParaRPr>
        </a:p>
      </dsp:txBody>
      <dsp:txXfrm>
        <a:off x="271746" y="287728"/>
        <a:ext cx="7746752" cy="1160275"/>
      </dsp:txXfrm>
    </dsp:sp>
    <dsp:sp modelId="{93A1E767-9020-416E-9262-0B7DFDE805E1}">
      <dsp:nvSpPr>
        <dsp:cNvPr id="0" name=""/>
        <dsp:cNvSpPr/>
      </dsp:nvSpPr>
      <dsp:spPr>
        <a:xfrm>
          <a:off x="2506670" y="1539076"/>
          <a:ext cx="7173860" cy="162896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n-US" sz="2400" kern="1200" dirty="0" err="1" smtClean="0">
              <a:latin typeface="Times New Roman" panose="02020603050405020304" pitchFamily="18" charset="0"/>
              <a:cs typeface="Times New Roman" panose="02020603050405020304" pitchFamily="18" charset="0"/>
            </a:rPr>
            <a:t>Giám</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sát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quyết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định</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của</a:t>
          </a:r>
          <a:r>
            <a:rPr lang="en-US" sz="2400" kern="1200" dirty="0" smtClean="0">
              <a:latin typeface="Times New Roman" panose="02020603050405020304" pitchFamily="18" charset="0"/>
              <a:cs typeface="Times New Roman" panose="02020603050405020304" pitchFamily="18" charset="0"/>
            </a:rPr>
            <a:t> UBND </a:t>
          </a:r>
          <a:r>
            <a:rPr lang="en-US" sz="2400" kern="1200" dirty="0" err="1" smtClean="0">
              <a:latin typeface="Times New Roman" panose="02020603050405020304" pitchFamily="18" charset="0"/>
              <a:cs typeface="Times New Roman" panose="02020603050405020304" pitchFamily="18" charset="0"/>
            </a:rPr>
            <a:t>cùng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cấp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nghị</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quyết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của</a:t>
          </a:r>
          <a:r>
            <a:rPr lang="en-US" sz="2400" kern="1200" dirty="0" smtClean="0">
              <a:latin typeface="Times New Roman" panose="02020603050405020304" pitchFamily="18" charset="0"/>
              <a:cs typeface="Times New Roman" panose="02020603050405020304" pitchFamily="18" charset="0"/>
            </a:rPr>
            <a:t> HĐND </a:t>
          </a:r>
          <a:r>
            <a:rPr lang="en-US" sz="2400" kern="1200" dirty="0" err="1" smtClean="0">
              <a:latin typeface="Times New Roman" panose="02020603050405020304" pitchFamily="18" charset="0"/>
              <a:cs typeface="Times New Roman" panose="02020603050405020304" pitchFamily="18" charset="0"/>
            </a:rPr>
            <a:t>cấp</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dưới</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trực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tiết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giúp</a:t>
          </a:r>
          <a:r>
            <a:rPr lang="en-US" sz="2400" kern="1200" dirty="0" smtClean="0">
              <a:latin typeface="Times New Roman" panose="02020603050405020304" pitchFamily="18" charset="0"/>
              <a:cs typeface="Times New Roman" panose="02020603050405020304" pitchFamily="18" charset="0"/>
            </a:rPr>
            <a:t> HĐND </a:t>
          </a:r>
          <a:r>
            <a:rPr lang="en-US" sz="2400" kern="1200" dirty="0" err="1" smtClean="0">
              <a:latin typeface="Times New Roman" panose="02020603050405020304" pitchFamily="18" charset="0"/>
              <a:cs typeface="Times New Roman" panose="02020603050405020304" pitchFamily="18" charset="0"/>
            </a:rPr>
            <a:t>thực</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hiện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quyền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giám</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sát</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theo</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sự</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phân</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công</a:t>
          </a:r>
          <a:r>
            <a:rPr lang="en-US" sz="2400" kern="1200" dirty="0" smtClean="0">
              <a:latin typeface="Times New Roman" panose="02020603050405020304" pitchFamily="18" charset="0"/>
              <a:cs typeface="Times New Roman" panose="02020603050405020304" pitchFamily="18" charset="0"/>
            </a:rPr>
            <a:t> </a:t>
          </a:r>
          <a:r>
            <a:rPr lang="en-US" sz="2400" kern="1200" dirty="0" err="1" smtClean="0">
              <a:latin typeface="Times New Roman" panose="02020603050405020304" pitchFamily="18" charset="0"/>
              <a:cs typeface="Times New Roman" panose="02020603050405020304" pitchFamily="18" charset="0"/>
            </a:rPr>
            <a:t>của</a:t>
          </a:r>
          <a:r>
            <a:rPr lang="en-US" sz="2400" kern="1200" dirty="0" smtClean="0">
              <a:latin typeface="Times New Roman" panose="02020603050405020304" pitchFamily="18" charset="0"/>
              <a:cs typeface="Times New Roman" panose="02020603050405020304" pitchFamily="18" charset="0"/>
            </a:rPr>
            <a:t> HĐND.</a:t>
          </a:r>
          <a:endParaRPr lang="en-US" sz="2400" b="0" kern="1200" dirty="0">
            <a:latin typeface="Times New Roman" panose="02020603050405020304" pitchFamily="18" charset="0"/>
            <a:cs typeface="Times New Roman" panose="02020603050405020304" pitchFamily="18" charset="0"/>
          </a:endParaRPr>
        </a:p>
      </dsp:txBody>
      <dsp:txXfrm>
        <a:off x="2506670" y="1539076"/>
        <a:ext cx="7173860" cy="1628962"/>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EF2AF-AFFF-482E-956D-53A743FE3A4C}">
      <dsp:nvSpPr>
        <dsp:cNvPr id="0" name=""/>
        <dsp:cNvSpPr/>
      </dsp:nvSpPr>
      <dsp:spPr>
        <a:xfrm>
          <a:off x="0" y="0"/>
          <a:ext cx="8440428" cy="1555200"/>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b="0" kern="1200" dirty="0">
              <a:latin typeface="Times New Roman" panose="02020603050405020304" pitchFamily="18" charset="0"/>
              <a:cs typeface="Times New Roman" panose="02020603050405020304" pitchFamily="18" charset="0"/>
              <a:sym typeface="Wingdings" panose="05000000000000000000" pitchFamily="2" charset="2"/>
            </a:rPr>
            <a:t> </a:t>
          </a:r>
          <a:r>
            <a:rPr lang="en-US" sz="2400" b="0" kern="1200" dirty="0">
              <a:latin typeface="Times New Roman" panose="02020603050405020304" pitchFamily="18" charset="0"/>
              <a:cs typeface="Times New Roman" panose="02020603050405020304" pitchFamily="18" charset="0"/>
            </a:rPr>
            <a:t>Hình </a:t>
          </a:r>
          <a:r>
            <a:rPr lang="en-US" sz="2400" b="0" kern="1200" dirty="0" err="1">
              <a:latin typeface="Times New Roman" panose="02020603050405020304" pitchFamily="18" charset="0"/>
              <a:cs typeface="Times New Roman" panose="02020603050405020304" pitchFamily="18" charset="0"/>
            </a:rPr>
            <a:t>thành</a:t>
          </a:r>
          <a:r>
            <a:rPr lang="en-US" sz="2400" b="0" kern="1200" dirty="0">
              <a:latin typeface="Times New Roman" panose="02020603050405020304" pitchFamily="18" charset="0"/>
              <a:cs typeface="Times New Roman" panose="02020603050405020304" pitchFamily="18" charset="0"/>
            </a:rPr>
            <a:t> bản báo cáo </a:t>
          </a:r>
          <a:r>
            <a:rPr lang="en-US" sz="2400" b="0" kern="1200" dirty="0" err="1">
              <a:latin typeface="Times New Roman" panose="02020603050405020304" pitchFamily="18" charset="0"/>
              <a:cs typeface="Times New Roman" panose="02020603050405020304" pitchFamily="18" charset="0"/>
            </a:rPr>
            <a:t>thẩm</a:t>
          </a:r>
          <a:r>
            <a:rPr lang="en-US" sz="2400" b="0" kern="1200" dirty="0">
              <a:latin typeface="Times New Roman" panose="02020603050405020304" pitchFamily="18" charset="0"/>
              <a:cs typeface="Times New Roman" panose="02020603050405020304" pitchFamily="18" charset="0"/>
            </a:rPr>
            <a:t> tra trình </a:t>
          </a:r>
          <a:r>
            <a:rPr lang="en-US" sz="2400" b="0" kern="1200" dirty="0" err="1">
              <a:latin typeface="Times New Roman" panose="02020603050405020304" pitchFamily="18" charset="0"/>
              <a:cs typeface="Times New Roman" panose="02020603050405020304" pitchFamily="18" charset="0"/>
            </a:rPr>
            <a:t>cho</a:t>
          </a:r>
          <a:r>
            <a:rPr lang="en-US" sz="2400" b="0" kern="1200" dirty="0">
              <a:latin typeface="Times New Roman" panose="02020603050405020304" pitchFamily="18" charset="0"/>
              <a:cs typeface="Times New Roman" panose="02020603050405020304" pitchFamily="18" charset="0"/>
            </a:rPr>
            <a:t> HĐND </a:t>
          </a:r>
          <a:r>
            <a:rPr lang="en-US" sz="2400" b="0" kern="1200" dirty="0" err="1">
              <a:latin typeface="Times New Roman" panose="02020603050405020304" pitchFamily="18" charset="0"/>
              <a:cs typeface="Times New Roman" panose="02020603050405020304" pitchFamily="18" charset="0"/>
            </a:rPr>
            <a:t>hoặc</a:t>
          </a:r>
          <a:r>
            <a:rPr lang="en-US" sz="2400" b="0" kern="1200" dirty="0">
              <a:latin typeface="Times New Roman" panose="02020603050405020304" pitchFamily="18" charset="0"/>
              <a:cs typeface="Times New Roman" panose="02020603050405020304" pitchFamily="18" charset="0"/>
            </a:rPr>
            <a:t> </a:t>
          </a:r>
          <a:r>
            <a:rPr lang="en-US" sz="2400" b="0" kern="1200" dirty="0" err="1">
              <a:latin typeface="Times New Roman" panose="02020603050405020304" pitchFamily="18" charset="0"/>
              <a:cs typeface="Times New Roman" panose="02020603050405020304" pitchFamily="18" charset="0"/>
            </a:rPr>
            <a:t>Thường</a:t>
          </a:r>
          <a:r>
            <a:rPr lang="en-US" sz="2400" b="0" kern="1200" dirty="0">
              <a:latin typeface="Times New Roman" panose="02020603050405020304" pitchFamily="18" charset="0"/>
              <a:cs typeface="Times New Roman" panose="02020603050405020304" pitchFamily="18" charset="0"/>
            </a:rPr>
            <a:t> trực HĐND </a:t>
          </a:r>
          <a:r>
            <a:rPr lang="en-US" sz="2400" b="0" kern="1200" dirty="0" err="1">
              <a:latin typeface="Times New Roman" panose="02020603050405020304" pitchFamily="18" charset="0"/>
              <a:cs typeface="Times New Roman" panose="02020603050405020304" pitchFamily="18" charset="0"/>
            </a:rPr>
            <a:t>theo</a:t>
          </a:r>
          <a:r>
            <a:rPr lang="en-US" sz="2400" b="0" kern="1200" dirty="0">
              <a:latin typeface="Times New Roman" panose="02020603050405020304" pitchFamily="18" charset="0"/>
              <a:cs typeface="Times New Roman" panose="02020603050405020304" pitchFamily="18" charset="0"/>
            </a:rPr>
            <a:t> định </a:t>
          </a:r>
          <a:r>
            <a:rPr lang="en-US" sz="2400" b="0" kern="1200" dirty="0" err="1">
              <a:latin typeface="Times New Roman" panose="02020603050405020304" pitchFamily="18" charset="0"/>
              <a:cs typeface="Times New Roman" panose="02020603050405020304" pitchFamily="18" charset="0"/>
            </a:rPr>
            <a:t>kỳ</a:t>
          </a:r>
          <a:r>
            <a:rPr lang="en-US" sz="2400" b="0" kern="1200" dirty="0">
              <a:latin typeface="Times New Roman" panose="02020603050405020304" pitchFamily="18" charset="0"/>
              <a:cs typeface="Times New Roman" panose="02020603050405020304" pitchFamily="18" charset="0"/>
            </a:rPr>
            <a:t>, chuyên đề hay </a:t>
          </a:r>
          <a:r>
            <a:rPr lang="en-US" sz="2400" b="0" kern="1200" dirty="0" err="1">
              <a:latin typeface="Times New Roman" panose="02020603050405020304" pitchFamily="18" charset="0"/>
              <a:cs typeface="Times New Roman" panose="02020603050405020304" pitchFamily="18" charset="0"/>
            </a:rPr>
            <a:t>đột</a:t>
          </a:r>
          <a:r>
            <a:rPr lang="en-US" sz="2400" b="0" kern="1200" dirty="0">
              <a:latin typeface="Times New Roman" panose="02020603050405020304" pitchFamily="18" charset="0"/>
              <a:cs typeface="Times New Roman" panose="02020603050405020304" pitchFamily="18" charset="0"/>
            </a:rPr>
            <a:t> </a:t>
          </a:r>
          <a:r>
            <a:rPr lang="en-US" sz="2400" b="0" kern="1200" dirty="0" err="1">
              <a:latin typeface="Times New Roman" panose="02020603050405020304" pitchFamily="18" charset="0"/>
              <a:cs typeface="Times New Roman" panose="02020603050405020304" pitchFamily="18" charset="0"/>
            </a:rPr>
            <a:t>xuất</a:t>
          </a:r>
          <a:endParaRPr lang="en-US" sz="2400" b="0" kern="1200" dirty="0">
            <a:latin typeface="Times New Roman" panose="02020603050405020304" pitchFamily="18" charset="0"/>
            <a:cs typeface="Times New Roman" panose="02020603050405020304" pitchFamily="18" charset="0"/>
          </a:endParaRPr>
        </a:p>
      </dsp:txBody>
      <dsp:txXfrm>
        <a:off x="0" y="0"/>
        <a:ext cx="8440428" cy="1555200"/>
      </dsp:txXfrm>
    </dsp:sp>
    <dsp:sp modelId="{A1D65211-2331-4AC9-8F9B-356DEBB00BB4}">
      <dsp:nvSpPr>
        <dsp:cNvPr id="0" name=""/>
        <dsp:cNvSpPr/>
      </dsp:nvSpPr>
      <dsp:spPr>
        <a:xfrm>
          <a:off x="0" y="1572697"/>
          <a:ext cx="8440428" cy="2371680"/>
        </a:xfrm>
        <a:prstGeom prst="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100000"/>
            </a:lnSpc>
            <a:spcBef>
              <a:spcPct val="0"/>
            </a:spcBef>
            <a:spcAft>
              <a:spcPct val="15000"/>
            </a:spcAft>
            <a:buChar char="••"/>
          </a:pPr>
          <a:endParaRPr lang="en-US" sz="2000" kern="1200" dirty="0">
            <a:latin typeface="Times New Roman" panose="02020603050405020304" pitchFamily="18" charset="0"/>
            <a:cs typeface="Times New Roman" panose="02020603050405020304" pitchFamily="18" charset="0"/>
          </a:endParaRPr>
        </a:p>
        <a:p>
          <a:pPr marL="228600" lvl="1" indent="-228600" algn="l" defTabSz="889000">
            <a:lnSpc>
              <a:spcPct val="100000"/>
            </a:lnSpc>
            <a:spcBef>
              <a:spcPct val="0"/>
            </a:spcBef>
            <a:spcAft>
              <a:spcPct val="15000"/>
            </a:spcAft>
            <a:buChar char="••"/>
          </a:pPr>
          <a:r>
            <a:rPr lang="en-US" sz="2000" kern="1200" dirty="0" err="1">
              <a:latin typeface="Times New Roman" panose="02020603050405020304" pitchFamily="18" charset="0"/>
              <a:cs typeface="Times New Roman" panose="02020603050405020304" pitchFamily="18" charset="0"/>
            </a:rPr>
            <a:t>Độ</a:t>
          </a:r>
          <a:r>
            <a:rPr lang="en-US" sz="2000" kern="1200" dirty="0">
              <a:latin typeface="Times New Roman" panose="02020603050405020304" pitchFamily="18" charset="0"/>
              <a:cs typeface="Times New Roman" panose="02020603050405020304" pitchFamily="18" charset="0"/>
            </a:rPr>
            <a:t> tin </a:t>
          </a:r>
          <a:r>
            <a:rPr lang="en-US" sz="2000" kern="1200" dirty="0" err="1">
              <a:latin typeface="Times New Roman" panose="02020603050405020304" pitchFamily="18" charset="0"/>
              <a:cs typeface="Times New Roman" panose="02020603050405020304" pitchFamily="18" charset="0"/>
            </a:rPr>
            <a:t>cậy</a:t>
          </a:r>
          <a:r>
            <a:rPr lang="en-US" sz="2000" kern="1200" dirty="0">
              <a:latin typeface="Times New Roman" panose="02020603050405020304" pitchFamily="18" charset="0"/>
              <a:cs typeface="Times New Roman" panose="02020603050405020304" pitchFamily="18" charset="0"/>
            </a:rPr>
            <a:t> của </a:t>
          </a:r>
          <a:r>
            <a:rPr lang="en-US" sz="2000" kern="1200" dirty="0" err="1">
              <a:latin typeface="Times New Roman" panose="02020603050405020304" pitchFamily="18" charset="0"/>
              <a:cs typeface="Times New Roman" panose="02020603050405020304" pitchFamily="18" charset="0"/>
            </a:rPr>
            <a:t>kế</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hoạch</a:t>
          </a:r>
          <a:r>
            <a:rPr lang="en-US" sz="2000" kern="1200" dirty="0">
              <a:latin typeface="Times New Roman" panose="02020603050405020304" pitchFamily="18" charset="0"/>
              <a:cs typeface="Times New Roman" panose="02020603050405020304" pitchFamily="18" charset="0"/>
            </a:rPr>
            <a:t> NS và </a:t>
          </a:r>
          <a:r>
            <a:rPr lang="en-US" sz="2000" kern="1200" dirty="0" err="1">
              <a:latin typeface="Times New Roman" panose="02020603050405020304" pitchFamily="18" charset="0"/>
              <a:cs typeface="Times New Roman" panose="02020603050405020304" pitchFamily="18" charset="0"/>
            </a:rPr>
            <a:t>kế</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hoạch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đầu</a:t>
          </a:r>
          <a:r>
            <a:rPr lang="en-US" sz="2000" kern="1200" dirty="0">
              <a:latin typeface="Times New Roman" panose="02020603050405020304" pitchFamily="18" charset="0"/>
              <a:cs typeface="Times New Roman" panose="02020603050405020304" pitchFamily="18" charset="0"/>
            </a:rPr>
            <a:t> tư </a:t>
          </a:r>
          <a:r>
            <a:rPr lang="en-US" sz="2000" kern="1200" dirty="0" err="1">
              <a:latin typeface="Times New Roman" panose="02020603050405020304" pitchFamily="18" charset="0"/>
              <a:cs typeface="Times New Roman" panose="02020603050405020304" pitchFamily="18" charset="0"/>
            </a:rPr>
            <a:t>xây</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dựng</a:t>
          </a:r>
          <a:r>
            <a:rPr lang="en-US" sz="2000" kern="1200" dirty="0">
              <a:latin typeface="Times New Roman" panose="02020603050405020304" pitchFamily="18" charset="0"/>
              <a:cs typeface="Times New Roman" panose="02020603050405020304" pitchFamily="18" charset="0"/>
            </a:rPr>
            <a:t> cơ bản bằng vốn NS</a:t>
          </a:r>
        </a:p>
        <a:p>
          <a:pPr marL="228600" lvl="1" indent="-228600" algn="l" defTabSz="889000">
            <a:lnSpc>
              <a:spcPct val="100000"/>
            </a:lnSpc>
            <a:spcBef>
              <a:spcPct val="0"/>
            </a:spcBef>
            <a:spcAft>
              <a:spcPct val="15000"/>
            </a:spcAft>
            <a:buChar char="••"/>
          </a:pPr>
          <a:r>
            <a:rPr lang="en-US" sz="2000" kern="1200" dirty="0" err="1">
              <a:latin typeface="Times New Roman" panose="02020603050405020304" pitchFamily="18" charset="0"/>
              <a:cs typeface="Times New Roman" panose="02020603050405020304" pitchFamily="18" charset="0"/>
            </a:rPr>
            <a:t>Tính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minh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bạch</a:t>
          </a:r>
          <a:r>
            <a:rPr lang="en-US" sz="2000" kern="1200" dirty="0">
              <a:latin typeface="Times New Roman" panose="02020603050405020304" pitchFamily="18" charset="0"/>
              <a:cs typeface="Times New Roman" panose="02020603050405020304" pitchFamily="18" charset="0"/>
            </a:rPr>
            <a:t> và </a:t>
          </a:r>
          <a:r>
            <a:rPr lang="en-US" sz="2000" kern="1200" dirty="0" err="1">
              <a:latin typeface="Times New Roman" panose="02020603050405020304" pitchFamily="18" charset="0"/>
              <a:cs typeface="Times New Roman" panose="02020603050405020304" pitchFamily="18" charset="0"/>
            </a:rPr>
            <a:t>tính</a:t>
          </a:r>
          <a:r>
            <a:rPr lang="en-US" sz="2000" kern="1200" dirty="0">
              <a:latin typeface="Times New Roman" panose="02020603050405020304" pitchFamily="18" charset="0"/>
              <a:cs typeface="Times New Roman" panose="02020603050405020304" pitchFamily="18" charset="0"/>
            </a:rPr>
            <a:t> toàn diện của NS và </a:t>
          </a:r>
          <a:r>
            <a:rPr lang="en-US" sz="2000" kern="1200" dirty="0" err="1">
              <a:latin typeface="Times New Roman" panose="02020603050405020304" pitchFamily="18" charset="0"/>
              <a:cs typeface="Times New Roman" panose="02020603050405020304" pitchFamily="18" charset="0"/>
            </a:rPr>
            <a:t>kế</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hoạch</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đầu</a:t>
          </a:r>
          <a:r>
            <a:rPr lang="en-US" sz="2000" kern="1200" dirty="0">
              <a:latin typeface="Times New Roman" panose="02020603050405020304" pitchFamily="18" charset="0"/>
              <a:cs typeface="Times New Roman" panose="02020603050405020304" pitchFamily="18" charset="0"/>
            </a:rPr>
            <a:t> tư </a:t>
          </a:r>
          <a:r>
            <a:rPr lang="en-US" sz="2000" kern="1200" dirty="0" err="1">
              <a:latin typeface="Times New Roman" panose="02020603050405020304" pitchFamily="18" charset="0"/>
              <a:cs typeface="Times New Roman" panose="02020603050405020304" pitchFamily="18" charset="0"/>
            </a:rPr>
            <a:t>xây</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dựng</a:t>
          </a:r>
          <a:r>
            <a:rPr lang="en-US" sz="2000" kern="1200" dirty="0">
              <a:latin typeface="Times New Roman" panose="02020603050405020304" pitchFamily="18" charset="0"/>
              <a:cs typeface="Times New Roman" panose="02020603050405020304" pitchFamily="18" charset="0"/>
            </a:rPr>
            <a:t> cơ bản bằng vốn NS</a:t>
          </a:r>
        </a:p>
        <a:p>
          <a:pPr marL="228600" lvl="1" indent="-228600" algn="l" defTabSz="889000">
            <a:lnSpc>
              <a:spcPct val="100000"/>
            </a:lnSpc>
            <a:spcBef>
              <a:spcPct val="0"/>
            </a:spcBef>
            <a:spcAft>
              <a:spcPct val="15000"/>
            </a:spcAft>
            <a:buChar char="••"/>
          </a:pPr>
          <a:r>
            <a:rPr lang="en-US" sz="2000" kern="1200" dirty="0">
              <a:latin typeface="Times New Roman" panose="02020603050405020304" pitchFamily="18" charset="0"/>
              <a:cs typeface="Times New Roman" panose="02020603050405020304" pitchFamily="18" charset="0"/>
            </a:rPr>
            <a:t>Bình </a:t>
          </a:r>
          <a:r>
            <a:rPr lang="en-US" sz="2000" kern="1200" dirty="0" err="1">
              <a:latin typeface="Times New Roman" panose="02020603050405020304" pitchFamily="18" charset="0"/>
              <a:cs typeface="Times New Roman" panose="02020603050405020304" pitchFamily="18" charset="0"/>
            </a:rPr>
            <a:t>luận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về</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tính</a:t>
          </a:r>
          <a:r>
            <a:rPr lang="en-US" sz="2000" kern="1200" dirty="0">
              <a:latin typeface="Times New Roman" panose="02020603050405020304" pitchFamily="18" charset="0"/>
              <a:cs typeface="Times New Roman" panose="02020603050405020304" pitchFamily="18" charset="0"/>
            </a:rPr>
            <a:t> hiệu </a:t>
          </a:r>
          <a:r>
            <a:rPr lang="en-US" sz="2000" kern="1200" dirty="0" err="1">
              <a:latin typeface="Times New Roman" panose="02020603050405020304" pitchFamily="18" charset="0"/>
              <a:cs typeface="Times New Roman" panose="02020603050405020304" pitchFamily="18" charset="0"/>
            </a:rPr>
            <a:t>quả</a:t>
          </a:r>
          <a:r>
            <a:rPr lang="en-US" sz="2000" kern="1200" dirty="0">
              <a:latin typeface="Times New Roman" panose="02020603050405020304" pitchFamily="18" charset="0"/>
              <a:cs typeface="Times New Roman" panose="02020603050405020304" pitchFamily="18" charset="0"/>
            </a:rPr>
            <a:t> việc </a:t>
          </a:r>
          <a:r>
            <a:rPr lang="en-US" sz="2000" kern="1200" dirty="0" err="1">
              <a:latin typeface="Times New Roman" panose="02020603050405020304" pitchFamily="18" charset="0"/>
              <a:cs typeface="Times New Roman" panose="02020603050405020304" pitchFamily="18" charset="0"/>
            </a:rPr>
            <a:t>phân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bổ</a:t>
          </a:r>
          <a:r>
            <a:rPr lang="en-US" sz="2000" kern="1200" dirty="0">
              <a:latin typeface="Times New Roman" panose="02020603050405020304" pitchFamily="18" charset="0"/>
              <a:cs typeface="Times New Roman" panose="02020603050405020304" pitchFamily="18" charset="0"/>
            </a:rPr>
            <a:t> và </a:t>
          </a:r>
          <a:r>
            <a:rPr lang="en-US" sz="2000" kern="1200" dirty="0" err="1">
              <a:latin typeface="Times New Roman" panose="02020603050405020304" pitchFamily="18" charset="0"/>
              <a:cs typeface="Times New Roman" panose="02020603050405020304" pitchFamily="18" charset="0"/>
            </a:rPr>
            <a:t>sử</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dụng</a:t>
          </a:r>
          <a:r>
            <a:rPr lang="en-US" sz="2000" kern="1200" dirty="0">
              <a:latin typeface="Times New Roman" panose="02020603050405020304" pitchFamily="18" charset="0"/>
              <a:cs typeface="Times New Roman" panose="02020603050405020304" pitchFamily="18" charset="0"/>
            </a:rPr>
            <a:t> NS</a:t>
          </a:r>
        </a:p>
        <a:p>
          <a:pPr marL="228600" lvl="1" indent="-228600" algn="l" defTabSz="889000">
            <a:lnSpc>
              <a:spcPct val="100000"/>
            </a:lnSpc>
            <a:spcBef>
              <a:spcPct val="0"/>
            </a:spcBef>
            <a:spcAft>
              <a:spcPct val="15000"/>
            </a:spcAft>
            <a:buChar char="••"/>
          </a:pPr>
          <a:r>
            <a:rPr lang="en-US" sz="2000" kern="1200" dirty="0">
              <a:latin typeface="Times New Roman" panose="02020603050405020304" pitchFamily="18" charset="0"/>
              <a:cs typeface="Times New Roman" panose="02020603050405020304" pitchFamily="18" charset="0"/>
            </a:rPr>
            <a:t>Đề </a:t>
          </a:r>
          <a:r>
            <a:rPr lang="en-US" sz="2000" kern="1200" dirty="0" err="1">
              <a:latin typeface="Times New Roman" panose="02020603050405020304" pitchFamily="18" charset="0"/>
              <a:cs typeface="Times New Roman" panose="02020603050405020304" pitchFamily="18" charset="0"/>
            </a:rPr>
            <a:t>xuất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các</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giải</a:t>
          </a:r>
          <a:r>
            <a:rPr lang="en-US" sz="2000" kern="1200" dirty="0">
              <a:latin typeface="Times New Roman" panose="02020603050405020304" pitchFamily="18" charset="0"/>
              <a:cs typeface="Times New Roman" panose="02020603050405020304" pitchFamily="18" charset="0"/>
            </a:rPr>
            <a:t> pháp tiếp </a:t>
          </a:r>
          <a:r>
            <a:rPr lang="en-US" sz="2000" kern="1200" dirty="0" err="1">
              <a:latin typeface="Times New Roman" panose="02020603050405020304" pitchFamily="18" charset="0"/>
              <a:cs typeface="Times New Roman" panose="02020603050405020304" pitchFamily="18" charset="0"/>
            </a:rPr>
            <a:t>theo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hoặc</a:t>
          </a:r>
          <a:r>
            <a:rPr lang="en-US" sz="2000" kern="1200" dirty="0">
              <a:latin typeface="Times New Roman" panose="02020603050405020304" pitchFamily="18" charset="0"/>
              <a:cs typeface="Times New Roman" panose="02020603050405020304" pitchFamily="18" charset="0"/>
            </a:rPr>
            <a:t> đề </a:t>
          </a:r>
          <a:r>
            <a:rPr lang="en-US" sz="2000" kern="1200" dirty="0" err="1">
              <a:latin typeface="Times New Roman" panose="02020603050405020304" pitchFamily="18" charset="0"/>
              <a:cs typeface="Times New Roman" panose="02020603050405020304" pitchFamily="18" charset="0"/>
            </a:rPr>
            <a:t>xuất</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kiến</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nghi</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bổ</a:t>
          </a:r>
          <a:r>
            <a:rPr lang="en-US" sz="2000" kern="1200" dirty="0">
              <a:latin typeface="Times New Roman" panose="02020603050405020304" pitchFamily="18" charset="0"/>
              <a:cs typeface="Times New Roman" panose="02020603050405020304" pitchFamily="18" charset="0"/>
            </a:rPr>
            <a:t> sung tài </a:t>
          </a:r>
          <a:r>
            <a:rPr lang="en-US" sz="2000" kern="1200" dirty="0" err="1">
              <a:latin typeface="Times New Roman" panose="02020603050405020304" pitchFamily="18" charset="0"/>
              <a:cs typeface="Times New Roman" panose="02020603050405020304" pitchFamily="18" charset="0"/>
            </a:rPr>
            <a:t>trợ</a:t>
          </a:r>
          <a:r>
            <a:rPr lang="en-US" sz="2000" kern="1200" dirty="0">
              <a:latin typeface="Times New Roman" panose="02020603050405020304" pitchFamily="18" charset="0"/>
              <a:cs typeface="Times New Roman" panose="02020603050405020304" pitchFamily="18" charset="0"/>
            </a:rPr>
            <a:t> </a:t>
          </a:r>
        </a:p>
      </dsp:txBody>
      <dsp:txXfrm>
        <a:off x="0" y="1572697"/>
        <a:ext cx="8440428" cy="23716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763138-DCC4-4575-A093-6BB0FBDD668B}">
      <dsp:nvSpPr>
        <dsp:cNvPr id="0" name=""/>
        <dsp:cNvSpPr/>
      </dsp:nvSpPr>
      <dsp:spPr>
        <a:xfrm>
          <a:off x="-5354186" y="-819925"/>
          <a:ext cx="6375463" cy="6375463"/>
        </a:xfrm>
        <a:prstGeom prst="blockArc">
          <a:avLst>
            <a:gd name="adj1" fmla="val 18900000"/>
            <a:gd name="adj2" fmla="val 2700000"/>
            <a:gd name="adj3" fmla="val 339"/>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FEECEB0-177A-467D-89BB-9CD4BC973B23}">
      <dsp:nvSpPr>
        <dsp:cNvPr id="0" name=""/>
        <dsp:cNvSpPr/>
      </dsp:nvSpPr>
      <dsp:spPr>
        <a:xfrm>
          <a:off x="534681" y="364073"/>
          <a:ext cx="6040754" cy="72852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8268" tIns="60960" rIns="60960" bIns="60960" numCol="1" spcCol="1270" anchor="ctr" anchorCtr="0">
          <a:noAutofit/>
        </a:bodyPr>
        <a:lstStyle/>
        <a:p>
          <a:pPr lvl="0" algn="l"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QUAN TRỌNG QUỐC GIA</a:t>
          </a:r>
        </a:p>
      </dsp:txBody>
      <dsp:txXfrm>
        <a:off x="534681" y="364073"/>
        <a:ext cx="6040754" cy="728526"/>
      </dsp:txXfrm>
    </dsp:sp>
    <dsp:sp modelId="{C7FF37DA-9572-4178-B597-153F2E63D629}">
      <dsp:nvSpPr>
        <dsp:cNvPr id="0" name=""/>
        <dsp:cNvSpPr/>
      </dsp:nvSpPr>
      <dsp:spPr>
        <a:xfrm>
          <a:off x="79352" y="273008"/>
          <a:ext cx="910658" cy="91065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8480E79C-891A-4FEA-B65A-66F42D008BBD}">
      <dsp:nvSpPr>
        <dsp:cNvPr id="0" name=""/>
        <dsp:cNvSpPr/>
      </dsp:nvSpPr>
      <dsp:spPr>
        <a:xfrm>
          <a:off x="952362" y="1457053"/>
          <a:ext cx="5623073" cy="72852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8268" tIns="60960" rIns="60960" bIns="60960" numCol="1" spcCol="1270" anchor="ctr" anchorCtr="0">
          <a:noAutofit/>
        </a:bodyPr>
        <a:lstStyle/>
        <a:p>
          <a:pPr lvl="0" algn="l"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NHÓM A</a:t>
          </a:r>
        </a:p>
      </dsp:txBody>
      <dsp:txXfrm>
        <a:off x="952362" y="1457053"/>
        <a:ext cx="5623073" cy="728526"/>
      </dsp:txXfrm>
    </dsp:sp>
    <dsp:sp modelId="{4673B6DC-4421-4BE1-858C-2701374FAB3A}">
      <dsp:nvSpPr>
        <dsp:cNvPr id="0" name=""/>
        <dsp:cNvSpPr/>
      </dsp:nvSpPr>
      <dsp:spPr>
        <a:xfrm>
          <a:off x="497033" y="1365987"/>
          <a:ext cx="910658" cy="91065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CEF47836-DB22-4274-9C53-E71DA6B94637}">
      <dsp:nvSpPr>
        <dsp:cNvPr id="0" name=""/>
        <dsp:cNvSpPr/>
      </dsp:nvSpPr>
      <dsp:spPr>
        <a:xfrm>
          <a:off x="952362" y="2550032"/>
          <a:ext cx="5623073" cy="72852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8268" tIns="60960" rIns="60960" bIns="60960" numCol="1" spcCol="1270" anchor="ctr" anchorCtr="0">
          <a:noAutofit/>
        </a:bodyPr>
        <a:lstStyle/>
        <a:p>
          <a:pPr lvl="0" algn="l"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NHÓM B</a:t>
          </a:r>
        </a:p>
      </dsp:txBody>
      <dsp:txXfrm>
        <a:off x="952362" y="2550032"/>
        <a:ext cx="5623073" cy="728526"/>
      </dsp:txXfrm>
    </dsp:sp>
    <dsp:sp modelId="{D55B55D7-3FF1-48A6-98AA-9AA5A818DE77}">
      <dsp:nvSpPr>
        <dsp:cNvPr id="0" name=""/>
        <dsp:cNvSpPr/>
      </dsp:nvSpPr>
      <dsp:spPr>
        <a:xfrm>
          <a:off x="497033" y="2458967"/>
          <a:ext cx="910658" cy="91065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C432D7BE-E6E0-4EC7-96DD-3B8E97A0F5BB}">
      <dsp:nvSpPr>
        <dsp:cNvPr id="0" name=""/>
        <dsp:cNvSpPr/>
      </dsp:nvSpPr>
      <dsp:spPr>
        <a:xfrm>
          <a:off x="534681" y="3643012"/>
          <a:ext cx="6040754" cy="728526"/>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8268" tIns="60960" rIns="60960" bIns="60960" numCol="1" spcCol="1270" anchor="ctr" anchorCtr="0">
          <a:noAutofit/>
        </a:bodyPr>
        <a:lstStyle/>
        <a:p>
          <a:pPr lvl="0" algn="l" defTabSz="1066800">
            <a:lnSpc>
              <a:spcPct val="90000"/>
            </a:lnSpc>
            <a:spcBef>
              <a:spcPct val="0"/>
            </a:spcBef>
            <a:spcAft>
              <a:spcPct val="35000"/>
            </a:spcAft>
          </a:pPr>
          <a:r>
            <a:rPr lang="en-US" sz="2400" kern="1200" dirty="0">
              <a:latin typeface="Times New Roman" panose="02020603050405020304" pitchFamily="18" charset="0"/>
              <a:cs typeface="Times New Roman" panose="02020603050405020304" pitchFamily="18" charset="0"/>
            </a:rPr>
            <a:t>NHÓM C</a:t>
          </a:r>
        </a:p>
      </dsp:txBody>
      <dsp:txXfrm>
        <a:off x="534681" y="3643012"/>
        <a:ext cx="6040754" cy="728526"/>
      </dsp:txXfrm>
    </dsp:sp>
    <dsp:sp modelId="{28C94E6F-573F-4E49-AD2D-1E1959F07049}">
      <dsp:nvSpPr>
        <dsp:cNvPr id="0" name=""/>
        <dsp:cNvSpPr/>
      </dsp:nvSpPr>
      <dsp:spPr>
        <a:xfrm>
          <a:off x="79352" y="3551946"/>
          <a:ext cx="910658" cy="910658"/>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202FF8-B685-48C9-9D49-9CB1ECD55F23}">
      <dsp:nvSpPr>
        <dsp:cNvPr id="0" name=""/>
        <dsp:cNvSpPr/>
      </dsp:nvSpPr>
      <dsp:spPr>
        <a:xfrm>
          <a:off x="0" y="924949"/>
          <a:ext cx="2652997" cy="159179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t-BR" sz="2000" b="1" kern="1200" dirty="0">
              <a:latin typeface="Times New Roman" panose="02020603050405020304" pitchFamily="18" charset="0"/>
              <a:cs typeface="Times New Roman" panose="02020603050405020304" pitchFamily="18" charset="0"/>
            </a:rPr>
            <a:t>Kết quả tài chính</a:t>
          </a:r>
          <a:endParaRPr lang="en-US" sz="2000" kern="1200" dirty="0">
            <a:latin typeface="Times New Roman" panose="02020603050405020304" pitchFamily="18" charset="0"/>
            <a:cs typeface="Times New Roman" panose="02020603050405020304" pitchFamily="18" charset="0"/>
          </a:endParaRPr>
        </a:p>
      </dsp:txBody>
      <dsp:txXfrm>
        <a:off x="0" y="924949"/>
        <a:ext cx="2652997" cy="1591798"/>
      </dsp:txXfrm>
    </dsp:sp>
    <dsp:sp modelId="{B6FDF897-63A5-4289-9D02-8109C0CD9BC8}">
      <dsp:nvSpPr>
        <dsp:cNvPr id="0" name=""/>
        <dsp:cNvSpPr/>
      </dsp:nvSpPr>
      <dsp:spPr>
        <a:xfrm>
          <a:off x="2918297" y="924949"/>
          <a:ext cx="2652997" cy="159179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t-BR" sz="2000" b="1" kern="1200">
              <a:latin typeface="Times New Roman" panose="02020603050405020304" pitchFamily="18" charset="0"/>
              <a:cs typeface="Times New Roman" panose="02020603050405020304" pitchFamily="18" charset="0"/>
            </a:rPr>
            <a:t>Kết quả về kinh tế</a:t>
          </a:r>
          <a:endParaRPr lang="en-US" sz="2000" kern="1200" dirty="0">
            <a:latin typeface="Times New Roman" panose="02020603050405020304" pitchFamily="18" charset="0"/>
            <a:cs typeface="Times New Roman" panose="02020603050405020304" pitchFamily="18" charset="0"/>
          </a:endParaRPr>
        </a:p>
      </dsp:txBody>
      <dsp:txXfrm>
        <a:off x="2918297" y="924949"/>
        <a:ext cx="2652997" cy="1591798"/>
      </dsp:txXfrm>
    </dsp:sp>
    <dsp:sp modelId="{67A23599-4CD2-4EDB-9049-8C9AB7CC836C}">
      <dsp:nvSpPr>
        <dsp:cNvPr id="0" name=""/>
        <dsp:cNvSpPr/>
      </dsp:nvSpPr>
      <dsp:spPr>
        <a:xfrm>
          <a:off x="5836595" y="924949"/>
          <a:ext cx="2652997" cy="159179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t-BR" sz="2000" b="1" kern="1200" dirty="0">
              <a:latin typeface="Times New Roman" panose="02020603050405020304" pitchFamily="18" charset="0"/>
              <a:cs typeface="Times New Roman" panose="02020603050405020304" pitchFamily="18" charset="0"/>
            </a:rPr>
            <a:t>Kết quả về xã hội </a:t>
          </a:r>
          <a:endParaRPr lang="en-US" sz="2000" kern="1200" dirty="0">
            <a:latin typeface="Times New Roman" panose="02020603050405020304" pitchFamily="18" charset="0"/>
            <a:cs typeface="Times New Roman" panose="02020603050405020304" pitchFamily="18" charset="0"/>
          </a:endParaRPr>
        </a:p>
      </dsp:txBody>
      <dsp:txXfrm>
        <a:off x="5836595" y="924949"/>
        <a:ext cx="2652997" cy="159179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84CB90-6D28-4BD3-8DD4-1B008A04FD0D}">
      <dsp:nvSpPr>
        <dsp:cNvPr id="0" name=""/>
        <dsp:cNvSpPr/>
      </dsp:nvSpPr>
      <dsp:spPr>
        <a:xfrm>
          <a:off x="0" y="620956"/>
          <a:ext cx="8489593" cy="115203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58887" tIns="166624" rIns="658887" bIns="142240" numCol="1" spcCol="1270" anchor="t" anchorCtr="0">
          <a:noAutofit/>
        </a:bodyPr>
        <a:lstStyle/>
        <a:p>
          <a:pPr marL="228600" lvl="1" indent="-228600" algn="l" defTabSz="889000">
            <a:lnSpc>
              <a:spcPct val="90000"/>
            </a:lnSpc>
            <a:spcBef>
              <a:spcPct val="0"/>
            </a:spcBef>
            <a:spcAft>
              <a:spcPct val="15000"/>
            </a:spcAft>
            <a:buChar char="••"/>
          </a:pPr>
          <a:r>
            <a:rPr lang="pt-BR" sz="2000" b="0" kern="1200" dirty="0">
              <a:latin typeface="Times New Roman" panose="02020603050405020304" pitchFamily="18" charset="0"/>
              <a:cs typeface="Times New Roman" panose="02020603050405020304" pitchFamily="18" charset="0"/>
            </a:rPr>
            <a:t>Đất đai, nhà xưởng, máy móc, thiết bị; các cơ sở phụ trợ, tiện ích khác và các chi phí trước vận hành. </a:t>
          </a:r>
          <a:endParaRPr lang="en-US" sz="2000" b="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endParaRPr lang="en-US" sz="2000" kern="1200" dirty="0">
            <a:latin typeface="Times New Roman" panose="02020603050405020304" pitchFamily="18" charset="0"/>
            <a:cs typeface="Times New Roman" panose="02020603050405020304" pitchFamily="18" charset="0"/>
          </a:endParaRPr>
        </a:p>
      </dsp:txBody>
      <dsp:txXfrm>
        <a:off x="0" y="620956"/>
        <a:ext cx="8489593" cy="1152030"/>
      </dsp:txXfrm>
    </dsp:sp>
    <dsp:sp modelId="{871D4CF1-3EE9-43C0-8FB4-15F1441D8783}">
      <dsp:nvSpPr>
        <dsp:cNvPr id="0" name=""/>
        <dsp:cNvSpPr/>
      </dsp:nvSpPr>
      <dsp:spPr>
        <a:xfrm>
          <a:off x="0" y="0"/>
          <a:ext cx="5942715" cy="61992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4620" tIns="0" rIns="224620" bIns="0" numCol="1" spcCol="1270" anchor="ctr" anchorCtr="0">
          <a:noAutofit/>
        </a:bodyPr>
        <a:lstStyle/>
        <a:p>
          <a:pPr lvl="0" algn="l" defTabSz="889000">
            <a:lnSpc>
              <a:spcPct val="90000"/>
            </a:lnSpc>
            <a:spcBef>
              <a:spcPct val="0"/>
            </a:spcBef>
            <a:spcAft>
              <a:spcPct val="35000"/>
            </a:spcAft>
          </a:pPr>
          <a:r>
            <a:rPr lang="en-US" sz="2000" b="1" kern="1200" dirty="0">
              <a:latin typeface="Times New Roman" panose="02020603050405020304" pitchFamily="18" charset="0"/>
              <a:cs typeface="Times New Roman" panose="02020603050405020304" pitchFamily="18" charset="0"/>
            </a:rPr>
            <a:t>Chi </a:t>
          </a:r>
          <a:r>
            <a:rPr lang="en-US" sz="2000" b="1" kern="1200" dirty="0" err="1">
              <a:latin typeface="Times New Roman" panose="02020603050405020304" pitchFamily="18" charset="0"/>
              <a:cs typeface="Times New Roman" panose="02020603050405020304" pitchFamily="18" charset="0"/>
            </a:rPr>
            <a:t>phí</a:t>
          </a:r>
          <a:r>
            <a:rPr lang="en-US" sz="2000" b="1" kern="1200" dirty="0">
              <a:latin typeface="Times New Roman" panose="02020603050405020304" pitchFamily="18" charset="0"/>
              <a:cs typeface="Times New Roman" panose="02020603050405020304" pitchFamily="18" charset="0"/>
            </a:rPr>
            <a:t> </a:t>
          </a:r>
          <a:r>
            <a:rPr lang="en-US" sz="2000" b="1" kern="1200" dirty="0" err="1">
              <a:latin typeface="Times New Roman" panose="02020603050405020304" pitchFamily="18" charset="0"/>
              <a:cs typeface="Times New Roman" panose="02020603050405020304" pitchFamily="18" charset="0"/>
            </a:rPr>
            <a:t>đầu</a:t>
          </a:r>
          <a:r>
            <a:rPr lang="en-US" sz="2000" b="1" kern="1200" dirty="0">
              <a:latin typeface="Times New Roman" panose="02020603050405020304" pitchFamily="18" charset="0"/>
              <a:cs typeface="Times New Roman" panose="02020603050405020304" pitchFamily="18" charset="0"/>
            </a:rPr>
            <a:t> tư cố định</a:t>
          </a:r>
        </a:p>
      </dsp:txBody>
      <dsp:txXfrm>
        <a:off x="30262" y="30262"/>
        <a:ext cx="5882191" cy="559396"/>
      </dsp:txXfrm>
    </dsp:sp>
    <dsp:sp modelId="{947BDD09-D6DF-4972-8787-527F246032AF}">
      <dsp:nvSpPr>
        <dsp:cNvPr id="0" name=""/>
        <dsp:cNvSpPr/>
      </dsp:nvSpPr>
      <dsp:spPr>
        <a:xfrm>
          <a:off x="0" y="1908255"/>
          <a:ext cx="8489593" cy="1719900"/>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658887" tIns="166624" rIns="658887" bIns="142240" numCol="1" spcCol="1270" anchor="t" anchorCtr="0">
          <a:noAutofit/>
        </a:bodyPr>
        <a:lstStyle/>
        <a:p>
          <a:pPr marL="228600" lvl="1" indent="-228600" algn="l" defTabSz="889000">
            <a:lnSpc>
              <a:spcPct val="90000"/>
            </a:lnSpc>
            <a:spcBef>
              <a:spcPct val="0"/>
            </a:spcBef>
            <a:spcAft>
              <a:spcPct val="15000"/>
            </a:spcAft>
            <a:buChar char="••"/>
          </a:pPr>
          <a:r>
            <a:rPr lang="pt-BR" sz="2000" b="0" kern="1200" dirty="0">
              <a:latin typeface="Times New Roman" panose="02020603050405020304" pitchFamily="18" charset="0"/>
              <a:cs typeface="Times New Roman" panose="02020603050405020304" pitchFamily="18" charset="0"/>
            </a:rPr>
            <a:t>Dự trữ vật tư,  nguyên liệu, nhiên liệu cho một chu kỳ sản xuất kể cả các dự trử bảo hiểm cần thiết.</a:t>
          </a:r>
          <a:endParaRPr lang="en-US" sz="2000" b="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pt-BR" sz="2000" b="0" kern="1200" dirty="0">
              <a:latin typeface="Times New Roman" panose="02020603050405020304" pitchFamily="18" charset="0"/>
              <a:cs typeface="Times New Roman" panose="02020603050405020304" pitchFamily="18" charset="0"/>
            </a:rPr>
            <a:t>Dự trữ bán thành phẩm, thành phẩm tồn kho</a:t>
          </a:r>
          <a:endParaRPr lang="en-US" sz="2000" b="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pt-BR" sz="2000" b="0" kern="1200" dirty="0">
              <a:latin typeface="Times New Roman" panose="02020603050405020304" pitchFamily="18" charset="0"/>
              <a:cs typeface="Times New Roman" panose="02020603050405020304" pitchFamily="18" charset="0"/>
            </a:rPr>
            <a:t>Các khoản thuộc quỹ tiền mặt</a:t>
          </a:r>
          <a:endParaRPr lang="en-US" sz="2000" b="0" kern="1200" dirty="0">
            <a:latin typeface="Times New Roman" panose="02020603050405020304" pitchFamily="18" charset="0"/>
            <a:cs typeface="Times New Roman" panose="02020603050405020304" pitchFamily="18" charset="0"/>
          </a:endParaRPr>
        </a:p>
      </dsp:txBody>
      <dsp:txXfrm>
        <a:off x="0" y="1908255"/>
        <a:ext cx="8489593" cy="1719900"/>
      </dsp:txXfrm>
    </dsp:sp>
    <dsp:sp modelId="{16E9A70F-DC1A-4523-8788-0A6B4B819037}">
      <dsp:nvSpPr>
        <dsp:cNvPr id="0" name=""/>
        <dsp:cNvSpPr/>
      </dsp:nvSpPr>
      <dsp:spPr>
        <a:xfrm>
          <a:off x="0" y="1400596"/>
          <a:ext cx="5942715" cy="61992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4620" tIns="0" rIns="224620" bIns="0" numCol="1" spcCol="1270" anchor="ctr" anchorCtr="0">
          <a:noAutofit/>
        </a:bodyPr>
        <a:lstStyle/>
        <a:p>
          <a:pPr lvl="0" algn="l" defTabSz="889000">
            <a:lnSpc>
              <a:spcPct val="90000"/>
            </a:lnSpc>
            <a:spcBef>
              <a:spcPct val="0"/>
            </a:spcBef>
            <a:spcAft>
              <a:spcPct val="35000"/>
            </a:spcAft>
          </a:pPr>
          <a:r>
            <a:rPr lang="en-US" sz="2000" b="1" kern="1200" dirty="0">
              <a:latin typeface="Times New Roman" panose="02020603050405020304" pitchFamily="18" charset="0"/>
              <a:cs typeface="Times New Roman" panose="02020603050405020304" pitchFamily="18" charset="0"/>
            </a:rPr>
            <a:t>Chi </a:t>
          </a:r>
          <a:r>
            <a:rPr lang="en-US" sz="2000" b="1" kern="1200" dirty="0" err="1">
              <a:latin typeface="Times New Roman" panose="02020603050405020304" pitchFamily="18" charset="0"/>
              <a:cs typeface="Times New Roman" panose="02020603050405020304" pitchFamily="18" charset="0"/>
            </a:rPr>
            <a:t>phí</a:t>
          </a:r>
          <a:r>
            <a:rPr lang="en-US" sz="2000" b="1" kern="1200" dirty="0">
              <a:latin typeface="Times New Roman" panose="02020603050405020304" pitchFamily="18" charset="0"/>
              <a:cs typeface="Times New Roman" panose="02020603050405020304" pitchFamily="18" charset="0"/>
            </a:rPr>
            <a:t> vốn </a:t>
          </a:r>
          <a:r>
            <a:rPr lang="en-US" sz="2000" b="1" kern="1200" dirty="0" err="1">
              <a:latin typeface="Times New Roman" panose="02020603050405020304" pitchFamily="18" charset="0"/>
              <a:cs typeface="Times New Roman" panose="02020603050405020304" pitchFamily="18" charset="0"/>
            </a:rPr>
            <a:t>lưu</a:t>
          </a:r>
          <a:r>
            <a:rPr lang="en-US" sz="2000" b="1" kern="1200" dirty="0">
              <a:latin typeface="Times New Roman" panose="02020603050405020304" pitchFamily="18" charset="0"/>
              <a:cs typeface="Times New Roman" panose="02020603050405020304" pitchFamily="18" charset="0"/>
            </a:rPr>
            <a:t> </a:t>
          </a:r>
          <a:r>
            <a:rPr lang="en-US" sz="2000" b="1" kern="1200" dirty="0" err="1">
              <a:latin typeface="Times New Roman" panose="02020603050405020304" pitchFamily="18" charset="0"/>
              <a:cs typeface="Times New Roman" panose="02020603050405020304" pitchFamily="18" charset="0"/>
            </a:rPr>
            <a:t>động</a:t>
          </a:r>
          <a:r>
            <a:rPr lang="en-US" sz="2000" b="1" kern="1200" dirty="0">
              <a:latin typeface="Times New Roman" panose="02020603050405020304" pitchFamily="18" charset="0"/>
              <a:cs typeface="Times New Roman" panose="02020603050405020304" pitchFamily="18" charset="0"/>
            </a:rPr>
            <a:t> ban </a:t>
          </a:r>
          <a:r>
            <a:rPr lang="en-US" sz="2000" b="1" kern="1200" dirty="0" err="1">
              <a:latin typeface="Times New Roman" panose="02020603050405020304" pitchFamily="18" charset="0"/>
              <a:cs typeface="Times New Roman" panose="02020603050405020304" pitchFamily="18" charset="0"/>
            </a:rPr>
            <a:t>đầu</a:t>
          </a:r>
          <a:endParaRPr lang="en-US" sz="2000" b="1" kern="1200" dirty="0">
            <a:latin typeface="Times New Roman" panose="02020603050405020304" pitchFamily="18" charset="0"/>
            <a:cs typeface="Times New Roman" panose="02020603050405020304" pitchFamily="18" charset="0"/>
          </a:endParaRPr>
        </a:p>
      </dsp:txBody>
      <dsp:txXfrm>
        <a:off x="30262" y="1430858"/>
        <a:ext cx="5882191" cy="5593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1429F9-90E6-48E6-981C-500150EAE423}">
      <dsp:nvSpPr>
        <dsp:cNvPr id="0" name=""/>
        <dsp:cNvSpPr/>
      </dsp:nvSpPr>
      <dsp:spPr>
        <a:xfrm>
          <a:off x="395795" y="2133"/>
          <a:ext cx="6852382" cy="1280962"/>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t-BR" sz="2000" b="0" kern="1200" dirty="0">
              <a:latin typeface="Times New Roman" panose="02020603050405020304" pitchFamily="18" charset="0"/>
              <a:cs typeface="Times New Roman" panose="02020603050405020304" pitchFamily="18" charset="0"/>
            </a:rPr>
            <a:t>Vốn Ngân sách đầu tư cho các công trình của các Bộ, ngành trung ương đầu tư trên địa bàn tỉnh, thành phố </a:t>
          </a:r>
          <a:endParaRPr lang="en-US" sz="2000" b="0" kern="1200" dirty="0">
            <a:latin typeface="Times New Roman" panose="02020603050405020304" pitchFamily="18" charset="0"/>
            <a:cs typeface="Times New Roman" panose="02020603050405020304" pitchFamily="18" charset="0"/>
          </a:endParaRPr>
        </a:p>
      </dsp:txBody>
      <dsp:txXfrm>
        <a:off x="395795" y="2133"/>
        <a:ext cx="6852382" cy="1280962"/>
      </dsp:txXfrm>
    </dsp:sp>
    <dsp:sp modelId="{C17EF35E-FE78-466B-B519-D20324475EB7}">
      <dsp:nvSpPr>
        <dsp:cNvPr id="0" name=""/>
        <dsp:cNvSpPr/>
      </dsp:nvSpPr>
      <dsp:spPr>
        <a:xfrm>
          <a:off x="406086" y="1496590"/>
          <a:ext cx="2134938" cy="1280962"/>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t-BR" sz="2000" b="0" kern="1200" dirty="0">
              <a:latin typeface="Times New Roman" panose="02020603050405020304" pitchFamily="18" charset="0"/>
              <a:cs typeface="Times New Roman" panose="02020603050405020304" pitchFamily="18" charset="0"/>
            </a:rPr>
            <a:t>Vốn đầu tư cân đối NSNN</a:t>
          </a:r>
          <a:endParaRPr lang="en-US" sz="2000" b="0" kern="1200" dirty="0">
            <a:latin typeface="Times New Roman" panose="02020603050405020304" pitchFamily="18" charset="0"/>
            <a:cs typeface="Times New Roman" panose="02020603050405020304" pitchFamily="18" charset="0"/>
          </a:endParaRPr>
        </a:p>
      </dsp:txBody>
      <dsp:txXfrm>
        <a:off x="406086" y="1496590"/>
        <a:ext cx="2134938" cy="1280962"/>
      </dsp:txXfrm>
    </dsp:sp>
    <dsp:sp modelId="{3750FCF3-9B57-41A4-9CD0-EC314FB130B3}">
      <dsp:nvSpPr>
        <dsp:cNvPr id="0" name=""/>
        <dsp:cNvSpPr/>
      </dsp:nvSpPr>
      <dsp:spPr>
        <a:xfrm>
          <a:off x="2754517" y="1496590"/>
          <a:ext cx="2134938" cy="1280962"/>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t-BR" sz="2000" b="0" kern="1200" dirty="0">
              <a:latin typeface="Times New Roman" panose="02020603050405020304" pitchFamily="18" charset="0"/>
              <a:cs typeface="Times New Roman" panose="02020603050405020304" pitchFamily="18" charset="0"/>
            </a:rPr>
            <a:t>Vốn bổ sung theo mục tiêu từ ngân sách trung ương cho địa phương</a:t>
          </a:r>
          <a:endParaRPr lang="en-US" sz="2000" b="0" kern="1200" dirty="0">
            <a:latin typeface="Times New Roman" panose="02020603050405020304" pitchFamily="18" charset="0"/>
            <a:cs typeface="Times New Roman" panose="02020603050405020304" pitchFamily="18" charset="0"/>
          </a:endParaRPr>
        </a:p>
      </dsp:txBody>
      <dsp:txXfrm>
        <a:off x="2754517" y="1496590"/>
        <a:ext cx="2134938" cy="1280962"/>
      </dsp:txXfrm>
    </dsp:sp>
    <dsp:sp modelId="{2D880721-18F4-4C23-9487-27AB61FF8915}">
      <dsp:nvSpPr>
        <dsp:cNvPr id="0" name=""/>
        <dsp:cNvSpPr/>
      </dsp:nvSpPr>
      <dsp:spPr>
        <a:xfrm>
          <a:off x="5102949" y="1496590"/>
          <a:ext cx="2134938" cy="1280962"/>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t-BR" sz="2000" b="0" kern="1200" dirty="0">
              <a:latin typeface="Times New Roman" panose="02020603050405020304" pitchFamily="18" charset="0"/>
              <a:cs typeface="Times New Roman" panose="02020603050405020304" pitchFamily="18" charset="0"/>
            </a:rPr>
            <a:t>Vốn Ngân sách để lại cho địa phương đầu tư phát triển. </a:t>
          </a:r>
          <a:endParaRPr lang="en-US" sz="2000" b="0" kern="1200" dirty="0">
            <a:latin typeface="Times New Roman" panose="02020603050405020304" pitchFamily="18" charset="0"/>
            <a:cs typeface="Times New Roman" panose="02020603050405020304" pitchFamily="18" charset="0"/>
          </a:endParaRPr>
        </a:p>
      </dsp:txBody>
      <dsp:txXfrm>
        <a:off x="5102949" y="1496590"/>
        <a:ext cx="2134938" cy="1280962"/>
      </dsp:txXfrm>
    </dsp:sp>
    <dsp:sp modelId="{A4391713-DE22-419A-BE90-076AC4865C61}">
      <dsp:nvSpPr>
        <dsp:cNvPr id="0" name=""/>
        <dsp:cNvSpPr/>
      </dsp:nvSpPr>
      <dsp:spPr>
        <a:xfrm>
          <a:off x="1428112" y="2991047"/>
          <a:ext cx="2238525" cy="1280962"/>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pt-BR" sz="2000" b="0" kern="1200" dirty="0">
              <a:latin typeface="Times New Roman" panose="02020603050405020304" pitchFamily="18" charset="0"/>
              <a:cs typeface="Times New Roman" panose="02020603050405020304" pitchFamily="18" charset="0"/>
            </a:rPr>
            <a:t>Vốn tín dụng đầu tư</a:t>
          </a:r>
          <a:endParaRPr lang="en-US" sz="2000" b="0" kern="1200" dirty="0">
            <a:latin typeface="Times New Roman" panose="02020603050405020304" pitchFamily="18" charset="0"/>
            <a:cs typeface="Times New Roman" panose="02020603050405020304" pitchFamily="18" charset="0"/>
          </a:endParaRPr>
        </a:p>
      </dsp:txBody>
      <dsp:txXfrm>
        <a:off x="1428112" y="2991047"/>
        <a:ext cx="2238525" cy="1280962"/>
      </dsp:txXfrm>
    </dsp:sp>
    <dsp:sp modelId="{051C12BF-43D8-434A-B343-24EEA8C68C30}">
      <dsp:nvSpPr>
        <dsp:cNvPr id="0" name=""/>
        <dsp:cNvSpPr/>
      </dsp:nvSpPr>
      <dsp:spPr>
        <a:xfrm>
          <a:off x="3880132" y="2991047"/>
          <a:ext cx="2335728" cy="1280962"/>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0" kern="1200" dirty="0" err="1">
              <a:latin typeface="Times New Roman" panose="02020603050405020304" pitchFamily="18" charset="0"/>
              <a:cs typeface="Times New Roman" panose="02020603050405020304" pitchFamily="18" charset="0"/>
            </a:rPr>
            <a:t>Vốn</a:t>
          </a:r>
          <a:r>
            <a:rPr lang="en-GB" sz="2000" b="0" kern="1200" dirty="0">
              <a:latin typeface="Times New Roman" panose="02020603050405020304" pitchFamily="18" charset="0"/>
              <a:cs typeface="Times New Roman" panose="02020603050405020304" pitchFamily="18" charset="0"/>
            </a:rPr>
            <a:t> </a:t>
          </a:r>
          <a:r>
            <a:rPr lang="en-GB" sz="2000" b="0" kern="1200" dirty="0" err="1">
              <a:latin typeface="Times New Roman" panose="02020603050405020304" pitchFamily="18" charset="0"/>
              <a:cs typeface="Times New Roman" panose="02020603050405020304" pitchFamily="18" charset="0"/>
            </a:rPr>
            <a:t>huy</a:t>
          </a:r>
          <a:r>
            <a:rPr lang="en-GB" sz="2000" b="0" kern="1200" dirty="0">
              <a:latin typeface="Times New Roman" panose="02020603050405020304" pitchFamily="18" charset="0"/>
              <a:cs typeface="Times New Roman" panose="02020603050405020304" pitchFamily="18" charset="0"/>
            </a:rPr>
            <a:t> </a:t>
          </a:r>
          <a:r>
            <a:rPr lang="en-GB" sz="2000" b="0" kern="1200" dirty="0" err="1">
              <a:latin typeface="Times New Roman" panose="02020603050405020304" pitchFamily="18" charset="0"/>
              <a:cs typeface="Times New Roman" panose="02020603050405020304" pitchFamily="18" charset="0"/>
            </a:rPr>
            <a:t>động</a:t>
          </a:r>
          <a:r>
            <a:rPr lang="en-GB" sz="2000" b="0" kern="1200" dirty="0">
              <a:latin typeface="Times New Roman" panose="02020603050405020304" pitchFamily="18" charset="0"/>
              <a:cs typeface="Times New Roman" panose="02020603050405020304" pitchFamily="18" charset="0"/>
            </a:rPr>
            <a:t> </a:t>
          </a:r>
          <a:r>
            <a:rPr lang="en-GB" sz="2000" b="0" kern="1200" dirty="0" err="1">
              <a:latin typeface="Times New Roman" panose="02020603050405020304" pitchFamily="18" charset="0"/>
              <a:cs typeface="Times New Roman" panose="02020603050405020304" pitchFamily="18" charset="0"/>
            </a:rPr>
            <a:t>trong</a:t>
          </a:r>
          <a:r>
            <a:rPr lang="en-GB" sz="2000" b="0" kern="1200" dirty="0">
              <a:latin typeface="Times New Roman" panose="02020603050405020304" pitchFamily="18" charset="0"/>
              <a:cs typeface="Times New Roman" panose="02020603050405020304" pitchFamily="18" charset="0"/>
            </a:rPr>
            <a:t> </a:t>
          </a:r>
          <a:r>
            <a:rPr lang="en-GB" sz="2000" b="0" kern="1200" dirty="0" err="1">
              <a:latin typeface="Times New Roman" panose="02020603050405020304" pitchFamily="18" charset="0"/>
              <a:cs typeface="Times New Roman" panose="02020603050405020304" pitchFamily="18" charset="0"/>
            </a:rPr>
            <a:t>khu</a:t>
          </a:r>
          <a:r>
            <a:rPr lang="en-GB" sz="2000" b="0" kern="1200" dirty="0">
              <a:latin typeface="Times New Roman" panose="02020603050405020304" pitchFamily="18" charset="0"/>
              <a:cs typeface="Times New Roman" panose="02020603050405020304" pitchFamily="18" charset="0"/>
            </a:rPr>
            <a:t> </a:t>
          </a:r>
          <a:r>
            <a:rPr lang="en-GB" sz="2000" b="0" kern="1200" dirty="0" err="1">
              <a:latin typeface="Times New Roman" panose="02020603050405020304" pitchFamily="18" charset="0"/>
              <a:cs typeface="Times New Roman" panose="02020603050405020304" pitchFamily="18" charset="0"/>
            </a:rPr>
            <a:t>vực</a:t>
          </a:r>
          <a:r>
            <a:rPr lang="en-GB" sz="2000" b="0" kern="1200" dirty="0">
              <a:latin typeface="Times New Roman" panose="02020603050405020304" pitchFamily="18" charset="0"/>
              <a:cs typeface="Times New Roman" panose="02020603050405020304" pitchFamily="18" charset="0"/>
            </a:rPr>
            <a:t> </a:t>
          </a:r>
          <a:r>
            <a:rPr lang="en-GB" sz="2000" b="0" kern="1200" dirty="0" err="1">
              <a:latin typeface="Times New Roman" panose="02020603050405020304" pitchFamily="18" charset="0"/>
              <a:cs typeface="Times New Roman" panose="02020603050405020304" pitchFamily="18" charset="0"/>
            </a:rPr>
            <a:t>dân</a:t>
          </a:r>
          <a:r>
            <a:rPr lang="en-GB" sz="2000" b="0" kern="1200" dirty="0">
              <a:latin typeface="Times New Roman" panose="02020603050405020304" pitchFamily="18" charset="0"/>
              <a:cs typeface="Times New Roman" panose="02020603050405020304" pitchFamily="18" charset="0"/>
            </a:rPr>
            <a:t> </a:t>
          </a:r>
          <a:r>
            <a:rPr lang="en-GB" sz="2000" b="0" kern="1200" dirty="0" err="1">
              <a:latin typeface="Times New Roman" panose="02020603050405020304" pitchFamily="18" charset="0"/>
              <a:cs typeface="Times New Roman" panose="02020603050405020304" pitchFamily="18" charset="0"/>
            </a:rPr>
            <a:t>cư</a:t>
          </a:r>
          <a:r>
            <a:rPr lang="en-GB" sz="2000" b="0" kern="1200" dirty="0">
              <a:latin typeface="Times New Roman" panose="02020603050405020304" pitchFamily="18" charset="0"/>
              <a:cs typeface="Times New Roman" panose="02020603050405020304" pitchFamily="18" charset="0"/>
            </a:rPr>
            <a:t>…</a:t>
          </a:r>
          <a:r>
            <a:rPr lang="pt-BR" sz="2000" b="0" kern="1200" dirty="0">
              <a:latin typeface="Times New Roman" panose="02020603050405020304" pitchFamily="18" charset="0"/>
              <a:cs typeface="Times New Roman" panose="02020603050405020304" pitchFamily="18" charset="0"/>
            </a:rPr>
            <a:t> </a:t>
          </a:r>
          <a:endParaRPr lang="en-US" sz="2000" b="0" kern="1200" dirty="0">
            <a:latin typeface="Times New Roman" panose="02020603050405020304" pitchFamily="18" charset="0"/>
            <a:cs typeface="Times New Roman" panose="02020603050405020304" pitchFamily="18" charset="0"/>
          </a:endParaRPr>
        </a:p>
      </dsp:txBody>
      <dsp:txXfrm>
        <a:off x="3880132" y="2991047"/>
        <a:ext cx="2335728" cy="12809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EF4EB-9A17-45A4-81A1-C9EC508C72F6}">
      <dsp:nvSpPr>
        <dsp:cNvPr id="0" name=""/>
        <dsp:cNvSpPr/>
      </dsp:nvSpPr>
      <dsp:spPr>
        <a:xfrm>
          <a:off x="0" y="0"/>
          <a:ext cx="9615118" cy="16473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vi-VN" sz="2400" i="1" kern="1200" dirty="0">
              <a:latin typeface="+mj-lt"/>
            </a:rPr>
            <a:t>Một là,</a:t>
          </a:r>
          <a:r>
            <a:rPr lang="vi-VN" sz="2400" kern="1200" dirty="0">
              <a:latin typeface="+mj-lt"/>
            </a:rPr>
            <a:t> </a:t>
          </a:r>
          <a:r>
            <a:rPr lang="vi-VN" sz="2400" kern="1200" dirty="0" smtClean="0">
              <a:latin typeface="+mj-lt"/>
            </a:rPr>
            <a:t>xây dựng cơ sở hạ tầng kinh tế - xã hội nhằm tạo điều kiện cho các tổ chức và cá nhân trong và ngoài nước đầu tư mở rộng sản xuất, kinh doanh và cho việc phát triển nguồn nhân lực, thúc đẩy sự tăng trưởng và chuyển dịch cơ cấu kinh tế theo hướng công nghiệp hoá, hiện đại hoá</a:t>
          </a:r>
          <a:endParaRPr lang="en-US" sz="2400" kern="1200" dirty="0">
            <a:latin typeface="+mj-lt"/>
          </a:endParaRPr>
        </a:p>
      </dsp:txBody>
      <dsp:txXfrm>
        <a:off x="80417" y="80417"/>
        <a:ext cx="9454284" cy="1486526"/>
      </dsp:txXfrm>
    </dsp:sp>
    <dsp:sp modelId="{0F16150F-8EA7-4FC2-9F06-D88BD9685E4B}">
      <dsp:nvSpPr>
        <dsp:cNvPr id="0" name=""/>
        <dsp:cNvSpPr/>
      </dsp:nvSpPr>
      <dsp:spPr>
        <a:xfrm>
          <a:off x="0" y="1484396"/>
          <a:ext cx="9615118" cy="1484271"/>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vi-VN" sz="2400" i="1" kern="1200" dirty="0">
              <a:latin typeface="+mj-lt"/>
            </a:rPr>
            <a:t>Hai là</a:t>
          </a:r>
          <a:r>
            <a:rPr lang="vi-VN" sz="2400" kern="1200" dirty="0">
              <a:latin typeface="+mj-lt"/>
            </a:rPr>
            <a:t>, </a:t>
          </a:r>
          <a:r>
            <a:rPr lang="vi-VN" sz="2400" kern="1200" dirty="0" smtClean="0">
              <a:latin typeface="Times New Roman" panose="02020603050405020304" pitchFamily="18" charset="0"/>
              <a:cs typeface="Times New Roman" panose="02020603050405020304" pitchFamily="18" charset="0"/>
            </a:rPr>
            <a:t>tạo sức hút các nguồn vốn khác cùng tham gia đầu tư vào mục tiêu công cộng. Trong trường hợp n</a:t>
          </a:r>
          <a:r>
            <a:rPr lang="en-US" sz="2400" kern="1200" dirty="0" smtClean="0">
              <a:latin typeface="Times New Roman" panose="02020603050405020304" pitchFamily="18" charset="0"/>
              <a:cs typeface="Times New Roman" panose="02020603050405020304" pitchFamily="18" charset="0"/>
            </a:rPr>
            <a:t>à</a:t>
          </a:r>
          <a:r>
            <a:rPr lang="vi-VN" sz="2400" kern="1200" dirty="0" smtClean="0">
              <a:latin typeface="Times New Roman" panose="02020603050405020304" pitchFamily="18" charset="0"/>
              <a:cs typeface="Times New Roman" panose="02020603050405020304" pitchFamily="18" charset="0"/>
            </a:rPr>
            <a:t>y, vốn của Nhà nước đóng vai trò tác nhân thúc đẩy, do vậy cần phải sử dụng thật có hiệu quả, các dự án của nguồn vốn Nhà nước phải có sức lan toả và thu hút cao.</a:t>
          </a:r>
          <a:endParaRPr lang="en-US" sz="2400" kern="1200" dirty="0">
            <a:latin typeface="Times New Roman" panose="02020603050405020304" pitchFamily="18" charset="0"/>
            <a:cs typeface="Times New Roman" panose="02020603050405020304" pitchFamily="18" charset="0"/>
          </a:endParaRPr>
        </a:p>
      </dsp:txBody>
      <dsp:txXfrm>
        <a:off x="72456" y="1556852"/>
        <a:ext cx="9470206" cy="1339359"/>
      </dsp:txXfrm>
    </dsp:sp>
    <dsp:sp modelId="{CF3F591C-BD00-481E-A837-BB1C01459454}">
      <dsp:nvSpPr>
        <dsp:cNvPr id="0" name=""/>
        <dsp:cNvSpPr/>
      </dsp:nvSpPr>
      <dsp:spPr>
        <a:xfrm>
          <a:off x="0" y="3059615"/>
          <a:ext cx="9615118" cy="1647360"/>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vi-VN" sz="2400" i="1" kern="1200" dirty="0">
              <a:latin typeface="+mj-lt"/>
            </a:rPr>
            <a:t>Ba là,</a:t>
          </a:r>
          <a:r>
            <a:rPr lang="vi-VN" sz="2400" kern="1200" dirty="0">
              <a:latin typeface="+mj-lt"/>
            </a:rPr>
            <a:t> </a:t>
          </a:r>
          <a:r>
            <a:rPr lang="vi-VN" sz="2400" kern="1200" dirty="0" smtClean="0">
              <a:latin typeface="Times New Roman" panose="02020603050405020304" pitchFamily="18" charset="0"/>
              <a:cs typeface="Times New Roman" panose="02020603050405020304" pitchFamily="18" charset="0"/>
            </a:rPr>
            <a:t>hỗ trợ đầu tư cho các vùng khó khăn, vùng sâu vùng xa. Đầu tư thực hiện các chương trình mục tiêu Quốc gia và các chương trình mục tiêu khác. Hỗ trợ đầu tư xoá đói giảm nghèo... </a:t>
          </a:r>
          <a:endParaRPr lang="en-US" sz="2400" kern="1200" dirty="0">
            <a:latin typeface="Times New Roman" panose="02020603050405020304" pitchFamily="18" charset="0"/>
            <a:cs typeface="Times New Roman" panose="02020603050405020304" pitchFamily="18" charset="0"/>
          </a:endParaRPr>
        </a:p>
      </dsp:txBody>
      <dsp:txXfrm>
        <a:off x="80417" y="3140032"/>
        <a:ext cx="9454284" cy="148652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19413" cy="493876"/>
          </a:xfrm>
          <a:prstGeom prst="rect">
            <a:avLst/>
          </a:prstGeom>
        </p:spPr>
        <p:txBody>
          <a:bodyPr vert="horz" lIns="91440" tIns="45720" rIns="91440" bIns="45720" rtlCol="0"/>
          <a:lstStyle>
            <a:lvl1pPr algn="l">
              <a:defRPr sz="1200"/>
            </a:lvl1pPr>
          </a:lstStyle>
          <a:p>
            <a:r>
              <a:rPr lang="vi-VN"/>
              <a:t>1. KHÁI QUÁT VÀ VAI TRÒ CỦA KIỂM TOÁN NHÀ NƯỚC ĐỐI VỚI DỰ TOÁN NSNN</a:t>
            </a:r>
            <a:endParaRPr lang="en-US"/>
          </a:p>
        </p:txBody>
      </p:sp>
      <p:sp>
        <p:nvSpPr>
          <p:cNvPr id="3" name="Date Placeholder 2"/>
          <p:cNvSpPr>
            <a:spLocks noGrp="1"/>
          </p:cNvSpPr>
          <p:nvPr>
            <p:ph type="dt" sz="quarter" idx="1"/>
          </p:nvPr>
        </p:nvSpPr>
        <p:spPr>
          <a:xfrm>
            <a:off x="3814763" y="0"/>
            <a:ext cx="2919412" cy="493876"/>
          </a:xfrm>
          <a:prstGeom prst="rect">
            <a:avLst/>
          </a:prstGeom>
        </p:spPr>
        <p:txBody>
          <a:bodyPr vert="horz" lIns="91440" tIns="45720" rIns="91440" bIns="45720" rtlCol="0"/>
          <a:lstStyle>
            <a:lvl1pPr algn="r">
              <a:defRPr sz="1200"/>
            </a:lvl1pPr>
          </a:lstStyle>
          <a:p>
            <a:fld id="{716CB9CE-BB34-4329-88D7-BE8DDB3D0503}" type="datetimeFigureOut">
              <a:rPr lang="en-US" smtClean="0"/>
              <a:pPr/>
              <a:t>8/12/2024</a:t>
            </a:fld>
            <a:endParaRPr lang="en-US"/>
          </a:p>
        </p:txBody>
      </p:sp>
      <p:sp>
        <p:nvSpPr>
          <p:cNvPr id="4" name="Footer Placeholder 3"/>
          <p:cNvSpPr>
            <a:spLocks noGrp="1"/>
          </p:cNvSpPr>
          <p:nvPr>
            <p:ph type="ftr" sz="quarter" idx="2"/>
          </p:nvPr>
        </p:nvSpPr>
        <p:spPr>
          <a:xfrm>
            <a:off x="1" y="9370840"/>
            <a:ext cx="2919413" cy="4938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4763" y="9370840"/>
            <a:ext cx="2919412" cy="493875"/>
          </a:xfrm>
          <a:prstGeom prst="rect">
            <a:avLst/>
          </a:prstGeom>
        </p:spPr>
        <p:txBody>
          <a:bodyPr vert="horz" lIns="91440" tIns="45720" rIns="91440" bIns="45720" rtlCol="0" anchor="b"/>
          <a:lstStyle>
            <a:lvl1pPr algn="r">
              <a:defRPr sz="1200"/>
            </a:lvl1pPr>
          </a:lstStyle>
          <a:p>
            <a:fld id="{D187B49B-7098-402D-A9B3-1A67F33635F6}"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19412" cy="493875"/>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r>
              <a:rPr lang="vi-VN"/>
              <a:t>1. KHÁI QUÁT VÀ VAI TRÒ CỦA KIỂM TOÁN NHÀ NƯỚC ĐỐI VỚI DỰ TOÁN NSNN</a:t>
            </a:r>
            <a:endParaRPr/>
          </a:p>
        </p:txBody>
      </p:sp>
      <p:sp>
        <p:nvSpPr>
          <p:cNvPr id="4" name="Google Shape;4;n"/>
          <p:cNvSpPr txBox="1">
            <a:spLocks noGrp="1"/>
          </p:cNvSpPr>
          <p:nvPr>
            <p:ph type="dt" idx="10"/>
          </p:nvPr>
        </p:nvSpPr>
        <p:spPr>
          <a:xfrm>
            <a:off x="3814762" y="0"/>
            <a:ext cx="2919412" cy="493875"/>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3100" y="4686219"/>
            <a:ext cx="5389562" cy="444008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370839"/>
            <a:ext cx="2919412" cy="493875"/>
          </a:xfrm>
          <a:prstGeom prst="rect">
            <a:avLst/>
          </a:prstGeom>
          <a:noFill/>
          <a:ln>
            <a:noFill/>
          </a:ln>
        </p:spPr>
        <p:txBody>
          <a:bodyPr spcFirstLastPara="1" wrap="square" lIns="91425" tIns="45700" rIns="91425" bIns="45700" anchor="b"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14762" y="9370839"/>
            <a:ext cx="2919412" cy="49387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a:t>
            </a:fld>
            <a:endParaRPr/>
          </a:p>
        </p:txBody>
      </p:sp>
    </p:spTree>
    <p:extLst>
      <p:ext uri="{BB962C8B-B14F-4D97-AF65-F5344CB8AC3E}">
        <p14:creationId xmlns:p14="http://schemas.microsoft.com/office/powerpoint/2010/main" val="1582378054"/>
      </p:ext>
    </p:extLst>
  </p:cSld>
  <p:clrMap bg1="lt1" tx1="dk1" bg2="dk2" tx2="lt2" accent1="accent1" accent2="accent2" accent3="accent3" accent4="accent4" accent5="accent5" accent6="accent6" hlink="hlink" folHlink="folHlink"/>
  <p:hf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3</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2676473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12</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2462503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13</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31276976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14</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3682231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15</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3460439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16</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26942689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17</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1489720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18</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5982320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19</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19823995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20</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6681384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21</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2626909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4</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29337877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22</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7928037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23</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2537568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24</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30343622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25</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1217840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26</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39385100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27</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1603215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28</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1626663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29</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425628654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30</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22170719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31</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2975995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5</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11735460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32</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38921172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33</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42754372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34</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21262252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35</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5145652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36</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3477117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37</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3191615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6</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243954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7</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4262882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8</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525802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9</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1448249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10</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540833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3:notes"/>
          <p:cNvSpPr txBox="1">
            <a:spLocks noGrp="1"/>
          </p:cNvSpPr>
          <p:nvPr>
            <p:ph type="body" idx="1"/>
          </p:nvPr>
        </p:nvSpPr>
        <p:spPr>
          <a:xfrm>
            <a:off x="673100" y="4686219"/>
            <a:ext cx="5389562" cy="444008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3: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11</a:t>
            </a:fld>
            <a:endParaRPr lang="en-US"/>
          </a:p>
        </p:txBody>
      </p:sp>
      <p:sp>
        <p:nvSpPr>
          <p:cNvPr id="5" name="Header Placeholder 4"/>
          <p:cNvSpPr>
            <a:spLocks noGrp="1"/>
          </p:cNvSpPr>
          <p:nvPr>
            <p:ph type="hdr" idx="11"/>
          </p:nvPr>
        </p:nvSpPr>
        <p:spPr/>
        <p:txBody>
          <a:bodyPr/>
          <a:lstStyle/>
          <a:p>
            <a:r>
              <a:rPr lang="vi-VN"/>
              <a:t>1. KHÁI QUÁT VÀ VAI TRÒ CỦA KIỂM TOÁN NHÀ NƯỚC ĐỐI VỚI DỰ TOÁN NSNN</a:t>
            </a:r>
          </a:p>
        </p:txBody>
      </p:sp>
    </p:spTree>
    <p:extLst>
      <p:ext uri="{BB962C8B-B14F-4D97-AF65-F5344CB8AC3E}">
        <p14:creationId xmlns:p14="http://schemas.microsoft.com/office/powerpoint/2010/main" val="3998336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A50BB-093C-4F94-A35E-E19B8990ED8A}"/>
              </a:ext>
            </a:extLst>
          </p:cNvPr>
          <p:cNvSpPr>
            <a:spLocks noGrp="1"/>
          </p:cNvSpPr>
          <p:nvPr>
            <p:ph type="ctrTitle"/>
          </p:nvPr>
        </p:nvSpPr>
        <p:spPr>
          <a:xfrm>
            <a:off x="1238250" y="1122363"/>
            <a:ext cx="7429500" cy="2387600"/>
          </a:xfrm>
        </p:spPr>
        <p:txBody>
          <a:bodyPr anchor="b"/>
          <a:lstStyle>
            <a:lvl1pPr algn="ctr">
              <a:defRPr sz="4875"/>
            </a:lvl1pPr>
          </a:lstStyle>
          <a:p>
            <a:r>
              <a:rPr lang="en-US"/>
              <a:t>Click to edit Master title style</a:t>
            </a:r>
          </a:p>
        </p:txBody>
      </p:sp>
      <p:sp>
        <p:nvSpPr>
          <p:cNvPr id="3" name="Subtitle 2">
            <a:extLst>
              <a:ext uri="{FF2B5EF4-FFF2-40B4-BE49-F238E27FC236}">
                <a16:creationId xmlns:a16="http://schemas.microsoft.com/office/drawing/2014/main" id="{CEF8F0AC-D684-4FBD-BF05-F381E10BF91F}"/>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en-US"/>
              <a:t>Click to edit Master subtitle style</a:t>
            </a:r>
          </a:p>
        </p:txBody>
      </p:sp>
      <p:sp>
        <p:nvSpPr>
          <p:cNvPr id="4" name="Date Placeholder 3">
            <a:extLst>
              <a:ext uri="{FF2B5EF4-FFF2-40B4-BE49-F238E27FC236}">
                <a16:creationId xmlns:a16="http://schemas.microsoft.com/office/drawing/2014/main" id="{46F8982B-B41F-4206-A1E5-595715CC7EC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FBBF1BB3-5C50-4A4E-AC8D-4880D70D3E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BEB7C-E5C1-4ADE-8414-21DAFF6B6D7B}"/>
              </a:ext>
            </a:extLst>
          </p:cNvPr>
          <p:cNvSpPr>
            <a:spLocks noGrp="1"/>
          </p:cNvSpPr>
          <p:nvPr>
            <p:ph type="sldNum" sz="quarter" idx="12"/>
          </p:nvPr>
        </p:nvSpPr>
        <p:spPr/>
        <p:txBody>
          <a:bodyPr/>
          <a:lstStyle/>
          <a:p>
            <a:pPr marL="0" lvl="0" indent="0" algn="l" rtl="0">
              <a:spcBef>
                <a:spcPts val="0"/>
              </a:spcBef>
              <a:spcAft>
                <a:spcPts val="0"/>
              </a:spcAft>
              <a:buNone/>
            </a:pPr>
            <a:fld id="{00000000-1234-1234-1234-123412341234}" type="slidenum">
              <a:rPr lang="en-US" smtClean="0"/>
              <a:pPr marL="0" lvl="0" indent="0" algn="l" rtl="0">
                <a:spcBef>
                  <a:spcPts val="0"/>
                </a:spcBef>
                <a:spcAft>
                  <a:spcPts val="0"/>
                </a:spcAft>
                <a:buNone/>
              </a:pPr>
              <a:t>‹#›</a:t>
            </a:fld>
            <a:endParaRPr lang="en-US"/>
          </a:p>
        </p:txBody>
      </p:sp>
    </p:spTree>
    <p:extLst>
      <p:ext uri="{BB962C8B-B14F-4D97-AF65-F5344CB8AC3E}">
        <p14:creationId xmlns:p14="http://schemas.microsoft.com/office/powerpoint/2010/main" val="1961804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60D0E-5987-4174-93E8-638B603693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B4C36D-B218-4110-B982-619F1A2A79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809650-90C5-4E79-820C-6C9ACEA6B615}"/>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7D6B209F-A24B-4251-ABB2-0D5551679A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34CD78-CE25-4D9A-B26C-93FB68917B45}"/>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a:t>
            </a:fld>
            <a:endParaRPr lang="en-US" sz="1400">
              <a:solidFill>
                <a:srgbClr val="000000"/>
              </a:solidFill>
            </a:endParaRPr>
          </a:p>
        </p:txBody>
      </p:sp>
    </p:spTree>
    <p:extLst>
      <p:ext uri="{BB962C8B-B14F-4D97-AF65-F5344CB8AC3E}">
        <p14:creationId xmlns:p14="http://schemas.microsoft.com/office/powerpoint/2010/main" val="2753939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ABC995-BA6B-4188-8C7B-882C04601B8B}"/>
              </a:ext>
            </a:extLst>
          </p:cNvPr>
          <p:cNvSpPr>
            <a:spLocks noGrp="1"/>
          </p:cNvSpPr>
          <p:nvPr>
            <p:ph type="title" orient="vert"/>
          </p:nvPr>
        </p:nvSpPr>
        <p:spPr>
          <a:xfrm>
            <a:off x="7088981" y="365125"/>
            <a:ext cx="2135981"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D47D05E-C870-445E-8834-A448C5AE2D98}"/>
              </a:ext>
            </a:extLst>
          </p:cNvPr>
          <p:cNvSpPr>
            <a:spLocks noGrp="1"/>
          </p:cNvSpPr>
          <p:nvPr>
            <p:ph type="body" orient="vert" idx="1"/>
          </p:nvPr>
        </p:nvSpPr>
        <p:spPr>
          <a:xfrm>
            <a:off x="681037"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1027E4-9D95-4637-8001-97E644359E84}"/>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ABB9B559-73B8-48FB-92E4-975B89F8DC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447464-CC1C-454C-8D9B-6DE3A2DCC3E2}"/>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a:t>
            </a:fld>
            <a:endParaRPr lang="en-US" sz="1400">
              <a:solidFill>
                <a:srgbClr val="000000"/>
              </a:solidFill>
            </a:endParaRPr>
          </a:p>
        </p:txBody>
      </p:sp>
    </p:spTree>
    <p:extLst>
      <p:ext uri="{BB962C8B-B14F-4D97-AF65-F5344CB8AC3E}">
        <p14:creationId xmlns:p14="http://schemas.microsoft.com/office/powerpoint/2010/main" val="1308859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Title and Table" type="tbl">
  <p:cSld name="Title and Table">
    <p:spTree>
      <p:nvGrpSpPr>
        <p:cNvPr id="1" name="Shape 189"/>
        <p:cNvGrpSpPr/>
        <p:nvPr/>
      </p:nvGrpSpPr>
      <p:grpSpPr>
        <a:xfrm>
          <a:off x="0" y="0"/>
          <a:ext cx="0" cy="0"/>
          <a:chOff x="0" y="0"/>
          <a:chExt cx="0" cy="0"/>
        </a:xfrm>
      </p:grpSpPr>
      <p:sp>
        <p:nvSpPr>
          <p:cNvPr id="190" name="Google Shape;190;p38"/>
          <p:cNvSpPr txBox="1">
            <a:spLocks noGrp="1"/>
          </p:cNvSpPr>
          <p:nvPr>
            <p:ph type="title"/>
          </p:nvPr>
        </p:nvSpPr>
        <p:spPr>
          <a:xfrm>
            <a:off x="577850" y="609602"/>
            <a:ext cx="6934200" cy="487363"/>
          </a:xfrm>
          <a:prstGeom prst="rect">
            <a:avLst/>
          </a:prstGeom>
          <a:noFill/>
          <a:ln>
            <a:noFill/>
          </a:ln>
        </p:spPr>
        <p:txBody>
          <a:bodyPr spcFirstLastPara="1" wrap="square" lIns="91425" tIns="45700" rIns="91425" bIns="45700" anchor="ctr" anchorCtr="0"/>
          <a:lstStyle>
            <a:lvl1pPr lvl="0" algn="r">
              <a:spcBef>
                <a:spcPts val="0"/>
              </a:spcBef>
              <a:spcAft>
                <a:spcPts val="0"/>
              </a:spcAft>
              <a:buSzPts val="1400"/>
              <a:buNone/>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endParaRPr/>
          </a:p>
        </p:txBody>
      </p:sp>
      <p:sp>
        <p:nvSpPr>
          <p:cNvPr id="191" name="Google Shape;191;p38"/>
          <p:cNvSpPr txBox="1">
            <a:spLocks noGrp="1"/>
          </p:cNvSpPr>
          <p:nvPr>
            <p:ph type="ftr" idx="11"/>
          </p:nvPr>
        </p:nvSpPr>
        <p:spPr>
          <a:xfrm>
            <a:off x="7924800" y="6461128"/>
            <a:ext cx="1898650" cy="320675"/>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2" name="Google Shape;192;p38"/>
          <p:cNvSpPr txBox="1">
            <a:spLocks noGrp="1"/>
          </p:cNvSpPr>
          <p:nvPr>
            <p:ph type="sldNum" idx="12"/>
          </p:nvPr>
        </p:nvSpPr>
        <p:spPr>
          <a:xfrm>
            <a:off x="4540250" y="6477003"/>
            <a:ext cx="908050" cy="261937"/>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chemeClr val="dk1"/>
              </a:buClr>
              <a:buSzPts val="1800"/>
              <a:buFont typeface="Arial"/>
              <a:buNone/>
              <a:defRPr sz="1800" b="0" i="0" u="none">
                <a:solidFill>
                  <a:schemeClr val="dk1"/>
                </a:solidFill>
                <a:latin typeface="Arial"/>
                <a:ea typeface="Arial"/>
                <a:cs typeface="Arial"/>
                <a:sym typeface="Arial"/>
              </a:defRPr>
            </a:lvl1pPr>
            <a:lvl2pPr marL="0" marR="0" lvl="1" indent="0" algn="l">
              <a:lnSpc>
                <a:spcPct val="100000"/>
              </a:lnSpc>
              <a:spcBef>
                <a:spcPts val="0"/>
              </a:spcBef>
              <a:spcAft>
                <a:spcPts val="0"/>
              </a:spcAft>
              <a:buClr>
                <a:schemeClr val="dk1"/>
              </a:buClr>
              <a:buSzPts val="1800"/>
              <a:buFont typeface="Arial"/>
              <a:buNone/>
              <a:defRPr sz="1800" b="0" i="0" u="none">
                <a:solidFill>
                  <a:schemeClr val="dk1"/>
                </a:solidFill>
                <a:latin typeface="Arial"/>
                <a:ea typeface="Arial"/>
                <a:cs typeface="Arial"/>
                <a:sym typeface="Arial"/>
              </a:defRPr>
            </a:lvl2pPr>
            <a:lvl3pPr marL="0" marR="0" lvl="2" indent="0" algn="l">
              <a:lnSpc>
                <a:spcPct val="100000"/>
              </a:lnSpc>
              <a:spcBef>
                <a:spcPts val="0"/>
              </a:spcBef>
              <a:spcAft>
                <a:spcPts val="0"/>
              </a:spcAft>
              <a:buClr>
                <a:schemeClr val="dk1"/>
              </a:buClr>
              <a:buSzPts val="1800"/>
              <a:buFont typeface="Arial"/>
              <a:buNone/>
              <a:defRPr sz="1800" b="0" i="0" u="none">
                <a:solidFill>
                  <a:schemeClr val="dk1"/>
                </a:solidFill>
                <a:latin typeface="Arial"/>
                <a:ea typeface="Arial"/>
                <a:cs typeface="Arial"/>
                <a:sym typeface="Arial"/>
              </a:defRPr>
            </a:lvl3pPr>
            <a:lvl4pPr marL="0" marR="0" lvl="3" indent="0" algn="l">
              <a:lnSpc>
                <a:spcPct val="100000"/>
              </a:lnSpc>
              <a:spcBef>
                <a:spcPts val="0"/>
              </a:spcBef>
              <a:spcAft>
                <a:spcPts val="0"/>
              </a:spcAft>
              <a:buClr>
                <a:schemeClr val="dk1"/>
              </a:buClr>
              <a:buSzPts val="1800"/>
              <a:buFont typeface="Arial"/>
              <a:buNone/>
              <a:defRPr sz="1800" b="0" i="0" u="none">
                <a:solidFill>
                  <a:schemeClr val="dk1"/>
                </a:solidFill>
                <a:latin typeface="Arial"/>
                <a:ea typeface="Arial"/>
                <a:cs typeface="Arial"/>
                <a:sym typeface="Arial"/>
              </a:defRPr>
            </a:lvl4pPr>
            <a:lvl5pPr marL="0" marR="0" lvl="4" indent="0" algn="l">
              <a:lnSpc>
                <a:spcPct val="100000"/>
              </a:lnSpc>
              <a:spcBef>
                <a:spcPts val="0"/>
              </a:spcBef>
              <a:spcAft>
                <a:spcPts val="0"/>
              </a:spcAft>
              <a:buClr>
                <a:schemeClr val="dk1"/>
              </a:buClr>
              <a:buSzPts val="1800"/>
              <a:buFont typeface="Arial"/>
              <a:buNone/>
              <a:defRPr sz="1800" b="0" i="0" u="none">
                <a:solidFill>
                  <a:schemeClr val="dk1"/>
                </a:solidFill>
                <a:latin typeface="Arial"/>
                <a:ea typeface="Arial"/>
                <a:cs typeface="Arial"/>
                <a:sym typeface="Arial"/>
              </a:defRPr>
            </a:lvl5pPr>
            <a:lvl6pPr marL="0" marR="0" lvl="5" indent="0" algn="l">
              <a:lnSpc>
                <a:spcPct val="100000"/>
              </a:lnSpc>
              <a:spcBef>
                <a:spcPts val="0"/>
              </a:spcBef>
              <a:spcAft>
                <a:spcPts val="0"/>
              </a:spcAft>
              <a:buClr>
                <a:schemeClr val="dk1"/>
              </a:buClr>
              <a:buSzPts val="1800"/>
              <a:buFont typeface="Arial"/>
              <a:buNone/>
              <a:defRPr sz="1800" b="0" i="0" u="none">
                <a:solidFill>
                  <a:schemeClr val="dk1"/>
                </a:solidFill>
                <a:latin typeface="Arial"/>
                <a:ea typeface="Arial"/>
                <a:cs typeface="Arial"/>
                <a:sym typeface="Arial"/>
              </a:defRPr>
            </a:lvl6pPr>
            <a:lvl7pPr marL="0" marR="0" lvl="6" indent="0" algn="l">
              <a:lnSpc>
                <a:spcPct val="100000"/>
              </a:lnSpc>
              <a:spcBef>
                <a:spcPts val="0"/>
              </a:spcBef>
              <a:spcAft>
                <a:spcPts val="0"/>
              </a:spcAft>
              <a:buClr>
                <a:schemeClr val="dk1"/>
              </a:buClr>
              <a:buSzPts val="1800"/>
              <a:buFont typeface="Arial"/>
              <a:buNone/>
              <a:defRPr sz="1800" b="0" i="0" u="none">
                <a:solidFill>
                  <a:schemeClr val="dk1"/>
                </a:solidFill>
                <a:latin typeface="Arial"/>
                <a:ea typeface="Arial"/>
                <a:cs typeface="Arial"/>
                <a:sym typeface="Arial"/>
              </a:defRPr>
            </a:lvl7pPr>
            <a:lvl8pPr marL="0" marR="0" lvl="7" indent="0" algn="l">
              <a:lnSpc>
                <a:spcPct val="100000"/>
              </a:lnSpc>
              <a:spcBef>
                <a:spcPts val="0"/>
              </a:spcBef>
              <a:spcAft>
                <a:spcPts val="0"/>
              </a:spcAft>
              <a:buClr>
                <a:schemeClr val="dk1"/>
              </a:buClr>
              <a:buSzPts val="1800"/>
              <a:buFont typeface="Arial"/>
              <a:buNone/>
              <a:defRPr sz="1800" b="0" i="0" u="none">
                <a:solidFill>
                  <a:schemeClr val="dk1"/>
                </a:solidFill>
                <a:latin typeface="Arial"/>
                <a:ea typeface="Arial"/>
                <a:cs typeface="Arial"/>
                <a:sym typeface="Arial"/>
              </a:defRPr>
            </a:lvl8pPr>
            <a:lvl9pPr marL="0" marR="0" lvl="8" indent="0" algn="l">
              <a:lnSpc>
                <a:spcPct val="100000"/>
              </a:lnSpc>
              <a:spcBef>
                <a:spcPts val="0"/>
              </a:spcBef>
              <a:spcAft>
                <a:spcPts val="0"/>
              </a:spcAft>
              <a:buClr>
                <a:schemeClr val="dk1"/>
              </a:buClr>
              <a:buSzPts val="1800"/>
              <a:buFont typeface="Arial"/>
              <a:buNone/>
              <a:defRPr sz="1800" b="0" i="0" u="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
        <p:nvSpPr>
          <p:cNvPr id="193" name="Google Shape;193;p38"/>
          <p:cNvSpPr txBox="1">
            <a:spLocks noGrp="1"/>
          </p:cNvSpPr>
          <p:nvPr>
            <p:ph type="dt" idx="10"/>
          </p:nvPr>
        </p:nvSpPr>
        <p:spPr>
          <a:xfrm>
            <a:off x="318161" y="6477003"/>
            <a:ext cx="2063750" cy="261937"/>
          </a:xfrm>
          <a:prstGeom prst="rect">
            <a:avLst/>
          </a:prstGeom>
          <a:noFill/>
          <a:ln>
            <a:noFill/>
          </a:ln>
        </p:spPr>
        <p:txBody>
          <a:bodyPr spcFirstLastPara="1" wrap="square" lIns="91425" tIns="45700" rIns="91425" bIns="45700" anchor="t"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3204955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340ED-4132-4C0E-B2EC-E8CF2EEB5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67C738-4D15-48DD-9E8C-878F4E54C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BBCA8C-AA3E-4BA5-BAA3-22FC500AC35C}"/>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1D1BB54D-45F5-44C7-8AEA-5C2F42B1FE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DE27A8-DFFE-4A9F-A92A-85B420B06B18}"/>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a:t>
            </a:fld>
            <a:endParaRPr lang="en-US"/>
          </a:p>
        </p:txBody>
      </p:sp>
    </p:spTree>
    <p:extLst>
      <p:ext uri="{BB962C8B-B14F-4D97-AF65-F5344CB8AC3E}">
        <p14:creationId xmlns:p14="http://schemas.microsoft.com/office/powerpoint/2010/main" val="1985178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7A645-32B5-4A51-AFAC-1D66DCDF09C5}"/>
              </a:ext>
            </a:extLst>
          </p:cNvPr>
          <p:cNvSpPr>
            <a:spLocks noGrp="1"/>
          </p:cNvSpPr>
          <p:nvPr>
            <p:ph type="title"/>
          </p:nvPr>
        </p:nvSpPr>
        <p:spPr>
          <a:xfrm>
            <a:off x="675878" y="1709739"/>
            <a:ext cx="8543925" cy="2852737"/>
          </a:xfrm>
        </p:spPr>
        <p:txBody>
          <a:bodyPr anchor="b"/>
          <a:lstStyle>
            <a:lvl1pPr>
              <a:defRPr sz="4875"/>
            </a:lvl1pPr>
          </a:lstStyle>
          <a:p>
            <a:r>
              <a:rPr lang="en-US"/>
              <a:t>Click to edit Master title style</a:t>
            </a:r>
          </a:p>
        </p:txBody>
      </p:sp>
      <p:sp>
        <p:nvSpPr>
          <p:cNvPr id="3" name="Text Placeholder 2">
            <a:extLst>
              <a:ext uri="{FF2B5EF4-FFF2-40B4-BE49-F238E27FC236}">
                <a16:creationId xmlns:a16="http://schemas.microsoft.com/office/drawing/2014/main" id="{CC429EAA-1FC1-458B-89B0-7892D232CB4E}"/>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FD9291-20DA-4372-87A3-E2920013DD12}"/>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213256F4-2EBC-4379-8515-49F39F40C3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3221B1-F825-47C9-A09F-AFD138FDFB5D}"/>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a:t>
            </a:fld>
            <a:endParaRPr lang="en-US" sz="1400">
              <a:solidFill>
                <a:srgbClr val="000000"/>
              </a:solidFill>
            </a:endParaRPr>
          </a:p>
        </p:txBody>
      </p:sp>
    </p:spTree>
    <p:extLst>
      <p:ext uri="{BB962C8B-B14F-4D97-AF65-F5344CB8AC3E}">
        <p14:creationId xmlns:p14="http://schemas.microsoft.com/office/powerpoint/2010/main" val="1110267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9D37-F5D4-485D-9FDB-478AFB5346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72E8BB-0363-4432-BBF2-7D917939C069}"/>
              </a:ext>
            </a:extLst>
          </p:cNvPr>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4D471F-5915-4F9C-B195-12B1C9B57376}"/>
              </a:ext>
            </a:extLst>
          </p:cNvPr>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0D2D23-54D1-4B35-937A-C28427DADD14}"/>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8F584F91-59C6-4FCF-AB01-ECCA595A22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260E28-7227-418B-9F0F-20675893FC49}"/>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a:t>
            </a:fld>
            <a:endParaRPr lang="en-US" sz="1400">
              <a:solidFill>
                <a:srgbClr val="000000"/>
              </a:solidFill>
            </a:endParaRPr>
          </a:p>
        </p:txBody>
      </p:sp>
    </p:spTree>
    <p:extLst>
      <p:ext uri="{BB962C8B-B14F-4D97-AF65-F5344CB8AC3E}">
        <p14:creationId xmlns:p14="http://schemas.microsoft.com/office/powerpoint/2010/main" val="1995872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BE2D8-A244-4496-94C0-BB862CB23EC4}"/>
              </a:ext>
            </a:extLst>
          </p:cNvPr>
          <p:cNvSpPr>
            <a:spLocks noGrp="1"/>
          </p:cNvSpPr>
          <p:nvPr>
            <p:ph type="title"/>
          </p:nvPr>
        </p:nvSpPr>
        <p:spPr>
          <a:xfrm>
            <a:off x="682328" y="365126"/>
            <a:ext cx="8543925"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CF48C73-F70D-4685-9217-21B341F4164A}"/>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Click to edit Master text styles</a:t>
            </a:r>
          </a:p>
        </p:txBody>
      </p:sp>
      <p:sp>
        <p:nvSpPr>
          <p:cNvPr id="4" name="Content Placeholder 3">
            <a:extLst>
              <a:ext uri="{FF2B5EF4-FFF2-40B4-BE49-F238E27FC236}">
                <a16:creationId xmlns:a16="http://schemas.microsoft.com/office/drawing/2014/main" id="{6E343550-78A8-41DA-9582-8DD187B06959}"/>
              </a:ext>
            </a:extLst>
          </p:cNvPr>
          <p:cNvSpPr>
            <a:spLocks noGrp="1"/>
          </p:cNvSpPr>
          <p:nvPr>
            <p:ph sz="half" idx="2"/>
          </p:nvPr>
        </p:nvSpPr>
        <p:spPr>
          <a:xfrm>
            <a:off x="682328"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C4AE46-54A3-4466-9FDD-3E1D838BFA42}"/>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lang="en-US"/>
              <a:t>Click to edit Master text styles</a:t>
            </a:r>
          </a:p>
        </p:txBody>
      </p:sp>
      <p:sp>
        <p:nvSpPr>
          <p:cNvPr id="6" name="Content Placeholder 5">
            <a:extLst>
              <a:ext uri="{FF2B5EF4-FFF2-40B4-BE49-F238E27FC236}">
                <a16:creationId xmlns:a16="http://schemas.microsoft.com/office/drawing/2014/main" id="{1B81ED30-9DFC-4FA6-B291-81FA1644EFF6}"/>
              </a:ext>
            </a:extLst>
          </p:cNvPr>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CB1911-B697-4BF9-9834-3023EC2D839D}"/>
              </a:ext>
            </a:extLst>
          </p:cNvPr>
          <p:cNvSpPr>
            <a:spLocks noGrp="1"/>
          </p:cNvSpPr>
          <p:nvPr>
            <p:ph type="dt" sz="half" idx="10"/>
          </p:nvPr>
        </p:nvSpPr>
        <p:spPr/>
        <p:txBody>
          <a:bodyPr/>
          <a:lstStyle/>
          <a:p>
            <a:endParaRPr lang="en-US"/>
          </a:p>
        </p:txBody>
      </p:sp>
      <p:sp>
        <p:nvSpPr>
          <p:cNvPr id="8" name="Footer Placeholder 7">
            <a:extLst>
              <a:ext uri="{FF2B5EF4-FFF2-40B4-BE49-F238E27FC236}">
                <a16:creationId xmlns:a16="http://schemas.microsoft.com/office/drawing/2014/main" id="{5DC5A921-23A9-417E-951A-21D6D91ED4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3E9B1D-84A7-4A03-9538-C5A28F581EC3}"/>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a:t>
            </a:fld>
            <a:endParaRPr lang="en-US" sz="1400">
              <a:solidFill>
                <a:srgbClr val="000000"/>
              </a:solidFill>
            </a:endParaRPr>
          </a:p>
        </p:txBody>
      </p:sp>
    </p:spTree>
    <p:extLst>
      <p:ext uri="{BB962C8B-B14F-4D97-AF65-F5344CB8AC3E}">
        <p14:creationId xmlns:p14="http://schemas.microsoft.com/office/powerpoint/2010/main" val="1751538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38672-7832-43ED-BE15-610BB4B604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9CCA6C-1C35-461F-BDEF-3CE733FDEAE0}"/>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56AFA1CC-4DEC-45B3-B8EB-4C46D845236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2F071E-2E4D-4D97-A983-C62004B59039}"/>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a:t>
            </a:fld>
            <a:endParaRPr lang="en-US" sz="1400">
              <a:solidFill>
                <a:srgbClr val="000000"/>
              </a:solidFill>
            </a:endParaRPr>
          </a:p>
        </p:txBody>
      </p:sp>
    </p:spTree>
    <p:extLst>
      <p:ext uri="{BB962C8B-B14F-4D97-AF65-F5344CB8AC3E}">
        <p14:creationId xmlns:p14="http://schemas.microsoft.com/office/powerpoint/2010/main" val="2106178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85F7B4-B519-4E6D-B96C-4FD1D6F28516}"/>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5F08DBF6-3CCC-4A55-BC3A-9A42BE484F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358A3C-A4F1-4FF6-9601-498CF0B6EABE}"/>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a:t>
            </a:fld>
            <a:endParaRPr lang="en-US" sz="1400">
              <a:solidFill>
                <a:srgbClr val="000000"/>
              </a:solidFill>
            </a:endParaRPr>
          </a:p>
        </p:txBody>
      </p:sp>
    </p:spTree>
    <p:extLst>
      <p:ext uri="{BB962C8B-B14F-4D97-AF65-F5344CB8AC3E}">
        <p14:creationId xmlns:p14="http://schemas.microsoft.com/office/powerpoint/2010/main" val="483894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CA347-07BB-4E84-B7CB-5F3154EFB9B6}"/>
              </a:ext>
            </a:extLst>
          </p:cNvPr>
          <p:cNvSpPr>
            <a:spLocks noGrp="1"/>
          </p:cNvSpPr>
          <p:nvPr>
            <p:ph type="title"/>
          </p:nvPr>
        </p:nvSpPr>
        <p:spPr>
          <a:xfrm>
            <a:off x="682328" y="457200"/>
            <a:ext cx="3194943" cy="1600200"/>
          </a:xfrm>
        </p:spPr>
        <p:txBody>
          <a:bodyPr anchor="b"/>
          <a:lstStyle>
            <a:lvl1pPr>
              <a:defRPr sz="2600"/>
            </a:lvl1pPr>
          </a:lstStyle>
          <a:p>
            <a:r>
              <a:rPr lang="en-US"/>
              <a:t>Click to edit Master title style</a:t>
            </a:r>
          </a:p>
        </p:txBody>
      </p:sp>
      <p:sp>
        <p:nvSpPr>
          <p:cNvPr id="3" name="Content Placeholder 2">
            <a:extLst>
              <a:ext uri="{FF2B5EF4-FFF2-40B4-BE49-F238E27FC236}">
                <a16:creationId xmlns:a16="http://schemas.microsoft.com/office/drawing/2014/main" id="{C7AA1902-AEA6-4E87-84AF-182CCE0530B2}"/>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36FD1B-AE0B-49DE-9760-55887FFC9B55}"/>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Click to edit Master text styles</a:t>
            </a:r>
          </a:p>
        </p:txBody>
      </p:sp>
      <p:sp>
        <p:nvSpPr>
          <p:cNvPr id="5" name="Date Placeholder 4">
            <a:extLst>
              <a:ext uri="{FF2B5EF4-FFF2-40B4-BE49-F238E27FC236}">
                <a16:creationId xmlns:a16="http://schemas.microsoft.com/office/drawing/2014/main" id="{0FD33863-A6E0-483D-A213-FCA1967B9721}"/>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B42B8345-ADAE-4812-9887-0E11C73765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054A17-83E4-4653-82C3-B08B9B7F06C4}"/>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a:t>
            </a:fld>
            <a:endParaRPr lang="en-US" sz="1400">
              <a:solidFill>
                <a:srgbClr val="000000"/>
              </a:solidFill>
            </a:endParaRPr>
          </a:p>
        </p:txBody>
      </p:sp>
    </p:spTree>
    <p:extLst>
      <p:ext uri="{BB962C8B-B14F-4D97-AF65-F5344CB8AC3E}">
        <p14:creationId xmlns:p14="http://schemas.microsoft.com/office/powerpoint/2010/main" val="1655425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16311-240F-417C-9BAC-E1FCF4756C4D}"/>
              </a:ext>
            </a:extLst>
          </p:cNvPr>
          <p:cNvSpPr>
            <a:spLocks noGrp="1"/>
          </p:cNvSpPr>
          <p:nvPr>
            <p:ph type="title"/>
          </p:nvPr>
        </p:nvSpPr>
        <p:spPr>
          <a:xfrm>
            <a:off x="682328" y="457200"/>
            <a:ext cx="3194943" cy="1600200"/>
          </a:xfrm>
        </p:spPr>
        <p:txBody>
          <a:bodyPr anchor="b"/>
          <a:lstStyle>
            <a:lvl1pPr>
              <a:defRPr sz="2600"/>
            </a:lvl1pPr>
          </a:lstStyle>
          <a:p>
            <a:r>
              <a:rPr lang="en-US"/>
              <a:t>Click to edit Master title style</a:t>
            </a:r>
          </a:p>
        </p:txBody>
      </p:sp>
      <p:sp>
        <p:nvSpPr>
          <p:cNvPr id="3" name="Picture Placeholder 2">
            <a:extLst>
              <a:ext uri="{FF2B5EF4-FFF2-40B4-BE49-F238E27FC236}">
                <a16:creationId xmlns:a16="http://schemas.microsoft.com/office/drawing/2014/main" id="{56B50206-C4D7-4A11-B7A5-B13833B20142}"/>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lang="en-US"/>
          </a:p>
        </p:txBody>
      </p:sp>
      <p:sp>
        <p:nvSpPr>
          <p:cNvPr id="4" name="Text Placeholder 3">
            <a:extLst>
              <a:ext uri="{FF2B5EF4-FFF2-40B4-BE49-F238E27FC236}">
                <a16:creationId xmlns:a16="http://schemas.microsoft.com/office/drawing/2014/main" id="{815CB90A-F06D-431E-B0F3-79C1B4B41657}"/>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lang="en-US"/>
              <a:t>Click to edit Master text styles</a:t>
            </a:r>
          </a:p>
        </p:txBody>
      </p:sp>
      <p:sp>
        <p:nvSpPr>
          <p:cNvPr id="5" name="Date Placeholder 4">
            <a:extLst>
              <a:ext uri="{FF2B5EF4-FFF2-40B4-BE49-F238E27FC236}">
                <a16:creationId xmlns:a16="http://schemas.microsoft.com/office/drawing/2014/main" id="{B6A82953-34F4-4726-826F-D6EFD6A3A457}"/>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A2E9B370-FEAE-41FC-B105-7F6494BBD5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00B8B0-F6A8-4962-80A3-D699C1A0409C}"/>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a:t>
            </a:fld>
            <a:endParaRPr lang="en-US" sz="1400">
              <a:solidFill>
                <a:srgbClr val="000000"/>
              </a:solidFill>
            </a:endParaRPr>
          </a:p>
        </p:txBody>
      </p:sp>
    </p:spTree>
    <p:extLst>
      <p:ext uri="{BB962C8B-B14F-4D97-AF65-F5344CB8AC3E}">
        <p14:creationId xmlns:p14="http://schemas.microsoft.com/office/powerpoint/2010/main" val="1310002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BEEA00-2904-4437-B1E7-D37ED6BD8472}"/>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78BD7D1-C45B-4C3A-9BDE-B2E8047849D8}"/>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8FFAFD-2211-4430-AE73-C28D3C6711FA}"/>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303DA733-F484-4FDD-A933-C6ECF3612F36}"/>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3443B9-3801-4DCB-80A6-7B08FD310508}"/>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a:t>
            </a:fld>
            <a:endParaRPr lang="en-US" sz="1400">
              <a:solidFill>
                <a:srgbClr val="000000"/>
              </a:solidFill>
            </a:endParaRPr>
          </a:p>
        </p:txBody>
      </p:sp>
    </p:spTree>
    <p:extLst>
      <p:ext uri="{BB962C8B-B14F-4D97-AF65-F5344CB8AC3E}">
        <p14:creationId xmlns:p14="http://schemas.microsoft.com/office/powerpoint/2010/main" val="4090571871"/>
      </p:ext>
    </p:extLst>
  </p:cSld>
  <p:clrMap bg1="lt1" tx1="dk1" bg2="lt2" tx2="dk2" accent1="accent1" accent2="accent2" accent3="accent3" accent4="accent4" accent5="accent5" accent6="accent6" hlink="hlink" folHlink="folHlink"/>
  <p:sldLayoutIdLst>
    <p:sldLayoutId id="2147484041" r:id="rId1"/>
    <p:sldLayoutId id="2147484042" r:id="rId2"/>
    <p:sldLayoutId id="2147484043" r:id="rId3"/>
    <p:sldLayoutId id="2147484044" r:id="rId4"/>
    <p:sldLayoutId id="2147484045" r:id="rId5"/>
    <p:sldLayoutId id="2147484046" r:id="rId6"/>
    <p:sldLayoutId id="2147484047" r:id="rId7"/>
    <p:sldLayoutId id="2147484048" r:id="rId8"/>
    <p:sldLayoutId id="2147484049" r:id="rId9"/>
    <p:sldLayoutId id="2147484050" r:id="rId10"/>
    <p:sldLayoutId id="2147484051" r:id="rId11"/>
    <p:sldLayoutId id="2147484052"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742950" rtl="0" eaLnBrk="1" latinLnBrk="0" hangingPunct="1">
        <a:lnSpc>
          <a:spcPct val="90000"/>
        </a:lnSpc>
        <a:spcBef>
          <a:spcPct val="0"/>
        </a:spcBef>
        <a:buNone/>
        <a:defRPr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sz="1463" kern="1200">
          <a:solidFill>
            <a:schemeClr val="tx1"/>
          </a:solidFill>
          <a:latin typeface="+mn-lt"/>
          <a:ea typeface="+mn-ea"/>
          <a:cs typeface="+mn-cs"/>
        </a:defRPr>
      </a:lvl9pPr>
    </p:bodyStyle>
    <p:otherStyle>
      <a:defPPr>
        <a:defRPr lang="en-US"/>
      </a:defPPr>
      <a:lvl1pPr marL="0" algn="l" defTabSz="742950" rtl="0" eaLnBrk="1" latinLnBrk="0" hangingPunct="1">
        <a:defRPr sz="1463" kern="1200">
          <a:solidFill>
            <a:schemeClr val="tx1"/>
          </a:solidFill>
          <a:latin typeface="+mn-lt"/>
          <a:ea typeface="+mn-ea"/>
          <a:cs typeface="+mn-cs"/>
        </a:defRPr>
      </a:lvl1pPr>
      <a:lvl2pPr marL="371475" algn="l" defTabSz="742950" rtl="0" eaLnBrk="1" latinLnBrk="0" hangingPunct="1">
        <a:defRPr sz="1463" kern="1200">
          <a:solidFill>
            <a:schemeClr val="tx1"/>
          </a:solidFill>
          <a:latin typeface="+mn-lt"/>
          <a:ea typeface="+mn-ea"/>
          <a:cs typeface="+mn-cs"/>
        </a:defRPr>
      </a:lvl2pPr>
      <a:lvl3pPr marL="742950" algn="l" defTabSz="742950" rtl="0" eaLnBrk="1" latinLnBrk="0" hangingPunct="1">
        <a:defRPr sz="1463" kern="1200">
          <a:solidFill>
            <a:schemeClr val="tx1"/>
          </a:solidFill>
          <a:latin typeface="+mn-lt"/>
          <a:ea typeface="+mn-ea"/>
          <a:cs typeface="+mn-cs"/>
        </a:defRPr>
      </a:lvl3pPr>
      <a:lvl4pPr marL="1114425" algn="l" defTabSz="742950" rtl="0" eaLnBrk="1" latinLnBrk="0" hangingPunct="1">
        <a:defRPr sz="1463" kern="1200">
          <a:solidFill>
            <a:schemeClr val="tx1"/>
          </a:solidFill>
          <a:latin typeface="+mn-lt"/>
          <a:ea typeface="+mn-ea"/>
          <a:cs typeface="+mn-cs"/>
        </a:defRPr>
      </a:lvl4pPr>
      <a:lvl5pPr marL="1485900" algn="l" defTabSz="742950" rtl="0" eaLnBrk="1" latinLnBrk="0" hangingPunct="1">
        <a:defRPr sz="1463" kern="1200">
          <a:solidFill>
            <a:schemeClr val="tx1"/>
          </a:solidFill>
          <a:latin typeface="+mn-lt"/>
          <a:ea typeface="+mn-ea"/>
          <a:cs typeface="+mn-cs"/>
        </a:defRPr>
      </a:lvl5pPr>
      <a:lvl6pPr marL="1857375" algn="l" defTabSz="742950" rtl="0" eaLnBrk="1" latinLnBrk="0" hangingPunct="1">
        <a:defRPr sz="1463" kern="1200">
          <a:solidFill>
            <a:schemeClr val="tx1"/>
          </a:solidFill>
          <a:latin typeface="+mn-lt"/>
          <a:ea typeface="+mn-ea"/>
          <a:cs typeface="+mn-cs"/>
        </a:defRPr>
      </a:lvl6pPr>
      <a:lvl7pPr marL="2228850" algn="l" defTabSz="742950" rtl="0" eaLnBrk="1" latinLnBrk="0" hangingPunct="1">
        <a:defRPr sz="1463" kern="1200">
          <a:solidFill>
            <a:schemeClr val="tx1"/>
          </a:solidFill>
          <a:latin typeface="+mn-lt"/>
          <a:ea typeface="+mn-ea"/>
          <a:cs typeface="+mn-cs"/>
        </a:defRPr>
      </a:lvl7pPr>
      <a:lvl8pPr marL="2600325" algn="l" defTabSz="742950" rtl="0" eaLnBrk="1" latinLnBrk="0" hangingPunct="1">
        <a:defRPr sz="1463" kern="1200">
          <a:solidFill>
            <a:schemeClr val="tx1"/>
          </a:solidFill>
          <a:latin typeface="+mn-lt"/>
          <a:ea typeface="+mn-ea"/>
          <a:cs typeface="+mn-cs"/>
        </a:defRPr>
      </a:lvl8pPr>
      <a:lvl9pPr marL="2971800" algn="l" defTabSz="742950" rtl="0" eaLnBrk="1" latinLnBrk="0" hangingPunct="1">
        <a:defRPr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12.xml"/><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14.xml"/><Relationship Id="rId3" Type="http://schemas.openxmlformats.org/officeDocument/2006/relationships/diagramData" Target="../diagrams/data13.xml"/><Relationship Id="rId7" Type="http://schemas.microsoft.com/office/2007/relationships/diagramDrawing" Target="../diagrams/drawing13.xml"/><Relationship Id="rId12" Type="http://schemas.microsoft.com/office/2007/relationships/diagramDrawing" Target="../diagrams/drawing14.xm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diagramColors" Target="../diagrams/colors13.xml"/><Relationship Id="rId11" Type="http://schemas.openxmlformats.org/officeDocument/2006/relationships/diagramColors" Target="../diagrams/colors14.xml"/><Relationship Id="rId5" Type="http://schemas.openxmlformats.org/officeDocument/2006/relationships/diagramQuickStyle" Target="../diagrams/quickStyle13.xml"/><Relationship Id="rId10" Type="http://schemas.openxmlformats.org/officeDocument/2006/relationships/diagramQuickStyle" Target="../diagrams/quickStyle14.xml"/><Relationship Id="rId4" Type="http://schemas.openxmlformats.org/officeDocument/2006/relationships/diagramLayout" Target="../diagrams/layout13.xml"/><Relationship Id="rId9"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16.xml"/><Relationship Id="rId3" Type="http://schemas.openxmlformats.org/officeDocument/2006/relationships/diagramData" Target="../diagrams/data15.xml"/><Relationship Id="rId7" Type="http://schemas.microsoft.com/office/2007/relationships/diagramDrawing" Target="../diagrams/drawing15.xml"/><Relationship Id="rId12" Type="http://schemas.microsoft.com/office/2007/relationships/diagramDrawing" Target="../diagrams/drawing16.xm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diagramColors" Target="../diagrams/colors15.xml"/><Relationship Id="rId11" Type="http://schemas.openxmlformats.org/officeDocument/2006/relationships/diagramColors" Target="../diagrams/colors16.xml"/><Relationship Id="rId5" Type="http://schemas.openxmlformats.org/officeDocument/2006/relationships/diagramQuickStyle" Target="../diagrams/quickStyle15.xml"/><Relationship Id="rId10" Type="http://schemas.openxmlformats.org/officeDocument/2006/relationships/diagramQuickStyle" Target="../diagrams/quickStyle16.xml"/><Relationship Id="rId4" Type="http://schemas.openxmlformats.org/officeDocument/2006/relationships/diagramLayout" Target="../diagrams/layout15.xml"/><Relationship Id="rId9" Type="http://schemas.openxmlformats.org/officeDocument/2006/relationships/diagramLayout" Target="../diagrams/layout16.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18.xml"/><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20.xml"/><Relationship Id="rId3" Type="http://schemas.openxmlformats.org/officeDocument/2006/relationships/diagramData" Target="../diagrams/data19.xml"/><Relationship Id="rId7" Type="http://schemas.microsoft.com/office/2007/relationships/diagramDrawing" Target="../diagrams/drawing19.xml"/><Relationship Id="rId12" Type="http://schemas.microsoft.com/office/2007/relationships/diagramDrawing" Target="../diagrams/drawing20.xml"/><Relationship Id="rId2" Type="http://schemas.openxmlformats.org/officeDocument/2006/relationships/notesSlide" Target="../notesSlides/notesSlide16.xml"/><Relationship Id="rId1" Type="http://schemas.openxmlformats.org/officeDocument/2006/relationships/slideLayout" Target="../slideLayouts/slideLayout12.xml"/><Relationship Id="rId6" Type="http://schemas.openxmlformats.org/officeDocument/2006/relationships/diagramColors" Target="../diagrams/colors19.xml"/><Relationship Id="rId11" Type="http://schemas.openxmlformats.org/officeDocument/2006/relationships/diagramColors" Target="../diagrams/colors20.xml"/><Relationship Id="rId5" Type="http://schemas.openxmlformats.org/officeDocument/2006/relationships/diagramQuickStyle" Target="../diagrams/quickStyle19.xml"/><Relationship Id="rId10" Type="http://schemas.openxmlformats.org/officeDocument/2006/relationships/diagramQuickStyle" Target="../diagrams/quickStyle20.xml"/><Relationship Id="rId4" Type="http://schemas.openxmlformats.org/officeDocument/2006/relationships/diagramLayout" Target="../diagrams/layout19.xml"/><Relationship Id="rId9" Type="http://schemas.openxmlformats.org/officeDocument/2006/relationships/diagramLayout" Target="../diagrams/layout20.xml"/></Relationships>
</file>

<file path=ppt/slides/_rels/slide19.xml.rels><?xml version="1.0" encoding="UTF-8" standalone="yes"?>
<Relationships xmlns="http://schemas.openxmlformats.org/package/2006/relationships"><Relationship Id="rId8" Type="http://schemas.openxmlformats.org/officeDocument/2006/relationships/diagramData" Target="../diagrams/data22.xml"/><Relationship Id="rId3" Type="http://schemas.openxmlformats.org/officeDocument/2006/relationships/diagramData" Target="../diagrams/data21.xml"/><Relationship Id="rId7" Type="http://schemas.microsoft.com/office/2007/relationships/diagramDrawing" Target="../diagrams/drawing21.xml"/><Relationship Id="rId12" Type="http://schemas.microsoft.com/office/2007/relationships/diagramDrawing" Target="../diagrams/drawing22.xml"/><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diagramColors" Target="../diagrams/colors21.xml"/><Relationship Id="rId11" Type="http://schemas.openxmlformats.org/officeDocument/2006/relationships/diagramColors" Target="../diagrams/colors22.xml"/><Relationship Id="rId5" Type="http://schemas.openxmlformats.org/officeDocument/2006/relationships/diagramQuickStyle" Target="../diagrams/quickStyle21.xml"/><Relationship Id="rId10" Type="http://schemas.openxmlformats.org/officeDocument/2006/relationships/diagramQuickStyle" Target="../diagrams/quickStyle22.xml"/><Relationship Id="rId4" Type="http://schemas.openxmlformats.org/officeDocument/2006/relationships/diagramLayout" Target="../diagrams/layout21.xml"/><Relationship Id="rId9" Type="http://schemas.openxmlformats.org/officeDocument/2006/relationships/diagramLayout" Target="../diagrams/layout2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8" Type="http://schemas.openxmlformats.org/officeDocument/2006/relationships/diagramData" Target="../diagrams/data24.xml"/><Relationship Id="rId3" Type="http://schemas.openxmlformats.org/officeDocument/2006/relationships/diagramData" Target="../diagrams/data23.xml"/><Relationship Id="rId7" Type="http://schemas.microsoft.com/office/2007/relationships/diagramDrawing" Target="../diagrams/drawing23.xml"/><Relationship Id="rId12" Type="http://schemas.microsoft.com/office/2007/relationships/diagramDrawing" Target="../diagrams/drawing24.xml"/><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diagramColors" Target="../diagrams/colors23.xml"/><Relationship Id="rId11" Type="http://schemas.openxmlformats.org/officeDocument/2006/relationships/diagramColors" Target="../diagrams/colors24.xml"/><Relationship Id="rId5" Type="http://schemas.openxmlformats.org/officeDocument/2006/relationships/diagramQuickStyle" Target="../diagrams/quickStyle23.xml"/><Relationship Id="rId10" Type="http://schemas.openxmlformats.org/officeDocument/2006/relationships/diagramQuickStyle" Target="../diagrams/quickStyle24.xml"/><Relationship Id="rId4" Type="http://schemas.openxmlformats.org/officeDocument/2006/relationships/diagramLayout" Target="../diagrams/layout23.xml"/><Relationship Id="rId9" Type="http://schemas.openxmlformats.org/officeDocument/2006/relationships/diagramLayout" Target="../diagrams/layout24.xml"/></Relationships>
</file>

<file path=ppt/slides/_rels/slide21.xml.rels><?xml version="1.0" encoding="UTF-8" standalone="yes"?>
<Relationships xmlns="http://schemas.openxmlformats.org/package/2006/relationships"><Relationship Id="rId8" Type="http://schemas.openxmlformats.org/officeDocument/2006/relationships/diagramData" Target="../diagrams/data26.xml"/><Relationship Id="rId3" Type="http://schemas.openxmlformats.org/officeDocument/2006/relationships/diagramData" Target="../diagrams/data25.xml"/><Relationship Id="rId7" Type="http://schemas.microsoft.com/office/2007/relationships/diagramDrawing" Target="../diagrams/drawing25.xml"/><Relationship Id="rId12" Type="http://schemas.microsoft.com/office/2007/relationships/diagramDrawing" Target="../diagrams/drawing26.xml"/><Relationship Id="rId2" Type="http://schemas.openxmlformats.org/officeDocument/2006/relationships/notesSlide" Target="../notesSlides/notesSlide19.xml"/><Relationship Id="rId1" Type="http://schemas.openxmlformats.org/officeDocument/2006/relationships/slideLayout" Target="../slideLayouts/slideLayout12.xml"/><Relationship Id="rId6" Type="http://schemas.openxmlformats.org/officeDocument/2006/relationships/diagramColors" Target="../diagrams/colors25.xml"/><Relationship Id="rId11" Type="http://schemas.openxmlformats.org/officeDocument/2006/relationships/diagramColors" Target="../diagrams/colors26.xml"/><Relationship Id="rId5" Type="http://schemas.openxmlformats.org/officeDocument/2006/relationships/diagramQuickStyle" Target="../diagrams/quickStyle25.xml"/><Relationship Id="rId10" Type="http://schemas.openxmlformats.org/officeDocument/2006/relationships/diagramQuickStyle" Target="../diagrams/quickStyle26.xml"/><Relationship Id="rId4" Type="http://schemas.openxmlformats.org/officeDocument/2006/relationships/diagramLayout" Target="../diagrams/layout25.xml"/><Relationship Id="rId9" Type="http://schemas.openxmlformats.org/officeDocument/2006/relationships/diagramLayout" Target="../diagrams/layout26.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20.xml"/><Relationship Id="rId1" Type="http://schemas.openxmlformats.org/officeDocument/2006/relationships/slideLayout" Target="../slideLayouts/slideLayout12.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28.xml"/><Relationship Id="rId7" Type="http://schemas.microsoft.com/office/2007/relationships/diagramDrawing" Target="../diagrams/drawing28.xml"/><Relationship Id="rId2" Type="http://schemas.openxmlformats.org/officeDocument/2006/relationships/notesSlide" Target="../notesSlides/notesSlide21.xml"/><Relationship Id="rId1" Type="http://schemas.openxmlformats.org/officeDocument/2006/relationships/slideLayout" Target="../slideLayouts/slideLayout12.xml"/><Relationship Id="rId6" Type="http://schemas.openxmlformats.org/officeDocument/2006/relationships/diagramColors" Target="../diagrams/colors28.xml"/><Relationship Id="rId5" Type="http://schemas.openxmlformats.org/officeDocument/2006/relationships/diagramQuickStyle" Target="../diagrams/quickStyle28.xml"/><Relationship Id="rId4" Type="http://schemas.openxmlformats.org/officeDocument/2006/relationships/diagramLayout" Target="../diagrams/layout28.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9.xml"/><Relationship Id="rId7" Type="http://schemas.microsoft.com/office/2007/relationships/diagramDrawing" Target="../diagrams/drawing29.xml"/><Relationship Id="rId2" Type="http://schemas.openxmlformats.org/officeDocument/2006/relationships/notesSlide" Target="../notesSlides/notesSlide22.xml"/><Relationship Id="rId1" Type="http://schemas.openxmlformats.org/officeDocument/2006/relationships/slideLayout" Target="../slideLayouts/slideLayout12.xml"/><Relationship Id="rId6" Type="http://schemas.openxmlformats.org/officeDocument/2006/relationships/diagramColors" Target="../diagrams/colors29.xml"/><Relationship Id="rId5" Type="http://schemas.openxmlformats.org/officeDocument/2006/relationships/diagramQuickStyle" Target="../diagrams/quickStyle29.xml"/><Relationship Id="rId4" Type="http://schemas.openxmlformats.org/officeDocument/2006/relationships/diagramLayout" Target="../diagrams/layout29.xml"/></Relationships>
</file>

<file path=ppt/slides/_rels/slide25.xml.rels><?xml version="1.0" encoding="UTF-8" standalone="yes"?>
<Relationships xmlns="http://schemas.openxmlformats.org/package/2006/relationships"><Relationship Id="rId8" Type="http://schemas.openxmlformats.org/officeDocument/2006/relationships/diagramData" Target="../diagrams/data31.xml"/><Relationship Id="rId3" Type="http://schemas.openxmlformats.org/officeDocument/2006/relationships/diagramData" Target="../diagrams/data30.xml"/><Relationship Id="rId7" Type="http://schemas.microsoft.com/office/2007/relationships/diagramDrawing" Target="../diagrams/drawing30.xml"/><Relationship Id="rId12" Type="http://schemas.microsoft.com/office/2007/relationships/diagramDrawing" Target="../diagrams/drawing31.xml"/><Relationship Id="rId2" Type="http://schemas.openxmlformats.org/officeDocument/2006/relationships/notesSlide" Target="../notesSlides/notesSlide23.xml"/><Relationship Id="rId1" Type="http://schemas.openxmlformats.org/officeDocument/2006/relationships/slideLayout" Target="../slideLayouts/slideLayout12.xml"/><Relationship Id="rId6" Type="http://schemas.openxmlformats.org/officeDocument/2006/relationships/diagramColors" Target="../diagrams/colors30.xml"/><Relationship Id="rId11" Type="http://schemas.openxmlformats.org/officeDocument/2006/relationships/diagramColors" Target="../diagrams/colors31.xml"/><Relationship Id="rId5" Type="http://schemas.openxmlformats.org/officeDocument/2006/relationships/diagramQuickStyle" Target="../diagrams/quickStyle30.xml"/><Relationship Id="rId10" Type="http://schemas.openxmlformats.org/officeDocument/2006/relationships/diagramQuickStyle" Target="../diagrams/quickStyle31.xml"/><Relationship Id="rId4" Type="http://schemas.openxmlformats.org/officeDocument/2006/relationships/diagramLayout" Target="../diagrams/layout30.xml"/><Relationship Id="rId9" Type="http://schemas.openxmlformats.org/officeDocument/2006/relationships/diagramLayout" Target="../diagrams/layout31.xml"/></Relationships>
</file>

<file path=ppt/slides/_rels/slide26.xml.rels><?xml version="1.0" encoding="UTF-8" standalone="yes"?>
<Relationships xmlns="http://schemas.openxmlformats.org/package/2006/relationships"><Relationship Id="rId8" Type="http://schemas.openxmlformats.org/officeDocument/2006/relationships/diagramData" Target="../diagrams/data33.xml"/><Relationship Id="rId3" Type="http://schemas.openxmlformats.org/officeDocument/2006/relationships/diagramData" Target="../diagrams/data32.xml"/><Relationship Id="rId7" Type="http://schemas.microsoft.com/office/2007/relationships/diagramDrawing" Target="../diagrams/drawing32.xml"/><Relationship Id="rId12" Type="http://schemas.microsoft.com/office/2007/relationships/diagramDrawing" Target="../diagrams/drawing33.xml"/><Relationship Id="rId2" Type="http://schemas.openxmlformats.org/officeDocument/2006/relationships/notesSlide" Target="../notesSlides/notesSlide24.xml"/><Relationship Id="rId1" Type="http://schemas.openxmlformats.org/officeDocument/2006/relationships/slideLayout" Target="../slideLayouts/slideLayout12.xml"/><Relationship Id="rId6" Type="http://schemas.openxmlformats.org/officeDocument/2006/relationships/diagramColors" Target="../diagrams/colors32.xml"/><Relationship Id="rId11" Type="http://schemas.openxmlformats.org/officeDocument/2006/relationships/diagramColors" Target="../diagrams/colors33.xml"/><Relationship Id="rId5" Type="http://schemas.openxmlformats.org/officeDocument/2006/relationships/diagramQuickStyle" Target="../diagrams/quickStyle32.xml"/><Relationship Id="rId10" Type="http://schemas.openxmlformats.org/officeDocument/2006/relationships/diagramQuickStyle" Target="../diagrams/quickStyle33.xml"/><Relationship Id="rId4" Type="http://schemas.openxmlformats.org/officeDocument/2006/relationships/diagramLayout" Target="../diagrams/layout32.xml"/><Relationship Id="rId9" Type="http://schemas.openxmlformats.org/officeDocument/2006/relationships/diagramLayout" Target="../diagrams/layout33.xml"/></Relationships>
</file>

<file path=ppt/slides/_rels/slide27.xml.rels><?xml version="1.0" encoding="UTF-8" standalone="yes"?>
<Relationships xmlns="http://schemas.openxmlformats.org/package/2006/relationships"><Relationship Id="rId8" Type="http://schemas.openxmlformats.org/officeDocument/2006/relationships/diagramData" Target="../diagrams/data35.xml"/><Relationship Id="rId3" Type="http://schemas.openxmlformats.org/officeDocument/2006/relationships/diagramData" Target="../diagrams/data34.xml"/><Relationship Id="rId7" Type="http://schemas.microsoft.com/office/2007/relationships/diagramDrawing" Target="../diagrams/drawing34.xml"/><Relationship Id="rId12" Type="http://schemas.microsoft.com/office/2007/relationships/diagramDrawing" Target="../diagrams/drawing35.xml"/><Relationship Id="rId2" Type="http://schemas.openxmlformats.org/officeDocument/2006/relationships/notesSlide" Target="../notesSlides/notesSlide25.xml"/><Relationship Id="rId1" Type="http://schemas.openxmlformats.org/officeDocument/2006/relationships/slideLayout" Target="../slideLayouts/slideLayout12.xml"/><Relationship Id="rId6" Type="http://schemas.openxmlformats.org/officeDocument/2006/relationships/diagramColors" Target="../diagrams/colors34.xml"/><Relationship Id="rId11" Type="http://schemas.openxmlformats.org/officeDocument/2006/relationships/diagramColors" Target="../diagrams/colors35.xml"/><Relationship Id="rId5" Type="http://schemas.openxmlformats.org/officeDocument/2006/relationships/diagramQuickStyle" Target="../diagrams/quickStyle34.xml"/><Relationship Id="rId10" Type="http://schemas.openxmlformats.org/officeDocument/2006/relationships/diagramQuickStyle" Target="../diagrams/quickStyle35.xml"/><Relationship Id="rId4" Type="http://schemas.openxmlformats.org/officeDocument/2006/relationships/diagramLayout" Target="../diagrams/layout34.xml"/><Relationship Id="rId9" Type="http://schemas.openxmlformats.org/officeDocument/2006/relationships/diagramLayout" Target="../diagrams/layout35.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36.xml"/><Relationship Id="rId7" Type="http://schemas.microsoft.com/office/2007/relationships/diagramDrawing" Target="../diagrams/drawing36.xml"/><Relationship Id="rId2" Type="http://schemas.openxmlformats.org/officeDocument/2006/relationships/notesSlide" Target="../notesSlides/notesSlide26.xml"/><Relationship Id="rId1" Type="http://schemas.openxmlformats.org/officeDocument/2006/relationships/slideLayout" Target="../slideLayouts/slideLayout12.xml"/><Relationship Id="rId6" Type="http://schemas.openxmlformats.org/officeDocument/2006/relationships/diagramColors" Target="../diagrams/colors36.xml"/><Relationship Id="rId5" Type="http://schemas.openxmlformats.org/officeDocument/2006/relationships/diagramQuickStyle" Target="../diagrams/quickStyle36.xml"/><Relationship Id="rId4" Type="http://schemas.openxmlformats.org/officeDocument/2006/relationships/diagramLayout" Target="../diagrams/layout36.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37.xml"/><Relationship Id="rId7" Type="http://schemas.microsoft.com/office/2007/relationships/diagramDrawing" Target="../diagrams/drawing37.xml"/><Relationship Id="rId2" Type="http://schemas.openxmlformats.org/officeDocument/2006/relationships/notesSlide" Target="../notesSlides/notesSlide27.xml"/><Relationship Id="rId1" Type="http://schemas.openxmlformats.org/officeDocument/2006/relationships/slideLayout" Target="../slideLayouts/slideLayout12.xml"/><Relationship Id="rId6" Type="http://schemas.openxmlformats.org/officeDocument/2006/relationships/diagramColors" Target="../diagrams/colors37.xml"/><Relationship Id="rId5" Type="http://schemas.openxmlformats.org/officeDocument/2006/relationships/diagramQuickStyle" Target="../diagrams/quickStyle37.xml"/><Relationship Id="rId4" Type="http://schemas.openxmlformats.org/officeDocument/2006/relationships/diagramLayout" Target="../diagrams/layout3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8" Type="http://schemas.openxmlformats.org/officeDocument/2006/relationships/diagramData" Target="../diagrams/data39.xml"/><Relationship Id="rId3" Type="http://schemas.openxmlformats.org/officeDocument/2006/relationships/diagramData" Target="../diagrams/data38.xml"/><Relationship Id="rId7" Type="http://schemas.microsoft.com/office/2007/relationships/diagramDrawing" Target="../diagrams/drawing38.xml"/><Relationship Id="rId12" Type="http://schemas.microsoft.com/office/2007/relationships/diagramDrawing" Target="../diagrams/drawing39.xml"/><Relationship Id="rId2" Type="http://schemas.openxmlformats.org/officeDocument/2006/relationships/notesSlide" Target="../notesSlides/notesSlide28.xml"/><Relationship Id="rId1" Type="http://schemas.openxmlformats.org/officeDocument/2006/relationships/slideLayout" Target="../slideLayouts/slideLayout12.xml"/><Relationship Id="rId6" Type="http://schemas.openxmlformats.org/officeDocument/2006/relationships/diagramColors" Target="../diagrams/colors38.xml"/><Relationship Id="rId11" Type="http://schemas.openxmlformats.org/officeDocument/2006/relationships/diagramColors" Target="../diagrams/colors39.xml"/><Relationship Id="rId5" Type="http://schemas.openxmlformats.org/officeDocument/2006/relationships/diagramQuickStyle" Target="../diagrams/quickStyle38.xml"/><Relationship Id="rId10" Type="http://schemas.openxmlformats.org/officeDocument/2006/relationships/diagramQuickStyle" Target="../diagrams/quickStyle39.xml"/><Relationship Id="rId4" Type="http://schemas.openxmlformats.org/officeDocument/2006/relationships/diagramLayout" Target="../diagrams/layout38.xml"/><Relationship Id="rId9" Type="http://schemas.openxmlformats.org/officeDocument/2006/relationships/diagramLayout" Target="../diagrams/layout39.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40.xml"/><Relationship Id="rId7" Type="http://schemas.microsoft.com/office/2007/relationships/diagramDrawing" Target="../diagrams/drawing40.xm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diagramColors" Target="../diagrams/colors40.xml"/><Relationship Id="rId5" Type="http://schemas.openxmlformats.org/officeDocument/2006/relationships/diagramQuickStyle" Target="../diagrams/quickStyle40.xml"/><Relationship Id="rId4" Type="http://schemas.openxmlformats.org/officeDocument/2006/relationships/diagramLayout" Target="../diagrams/layout40.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41.xml"/><Relationship Id="rId7" Type="http://schemas.microsoft.com/office/2007/relationships/diagramDrawing" Target="../diagrams/drawing41.xml"/><Relationship Id="rId2" Type="http://schemas.openxmlformats.org/officeDocument/2006/relationships/notesSlide" Target="../notesSlides/notesSlide30.xml"/><Relationship Id="rId1" Type="http://schemas.openxmlformats.org/officeDocument/2006/relationships/slideLayout" Target="../slideLayouts/slideLayout12.xml"/><Relationship Id="rId6" Type="http://schemas.openxmlformats.org/officeDocument/2006/relationships/diagramColors" Target="../diagrams/colors41.xml"/><Relationship Id="rId5" Type="http://schemas.openxmlformats.org/officeDocument/2006/relationships/diagramQuickStyle" Target="../diagrams/quickStyle41.xml"/><Relationship Id="rId4" Type="http://schemas.openxmlformats.org/officeDocument/2006/relationships/diagramLayout" Target="../diagrams/layout41.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42.xml"/><Relationship Id="rId7" Type="http://schemas.microsoft.com/office/2007/relationships/diagramDrawing" Target="../diagrams/drawing42.xml"/><Relationship Id="rId2" Type="http://schemas.openxmlformats.org/officeDocument/2006/relationships/notesSlide" Target="../notesSlides/notesSlide31.xml"/><Relationship Id="rId1" Type="http://schemas.openxmlformats.org/officeDocument/2006/relationships/slideLayout" Target="../slideLayouts/slideLayout12.xml"/><Relationship Id="rId6" Type="http://schemas.openxmlformats.org/officeDocument/2006/relationships/diagramColors" Target="../diagrams/colors42.xml"/><Relationship Id="rId5" Type="http://schemas.openxmlformats.org/officeDocument/2006/relationships/diagramQuickStyle" Target="../diagrams/quickStyle42.xml"/><Relationship Id="rId4" Type="http://schemas.openxmlformats.org/officeDocument/2006/relationships/diagramLayout" Target="../diagrams/layout4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43.xml"/><Relationship Id="rId7" Type="http://schemas.microsoft.com/office/2007/relationships/diagramDrawing" Target="../diagrams/drawing43.xml"/><Relationship Id="rId2" Type="http://schemas.openxmlformats.org/officeDocument/2006/relationships/notesSlide" Target="../notesSlides/notesSlide32.xml"/><Relationship Id="rId1" Type="http://schemas.openxmlformats.org/officeDocument/2006/relationships/slideLayout" Target="../slideLayouts/slideLayout12.xml"/><Relationship Id="rId6" Type="http://schemas.openxmlformats.org/officeDocument/2006/relationships/diagramColors" Target="../diagrams/colors43.xml"/><Relationship Id="rId5" Type="http://schemas.openxmlformats.org/officeDocument/2006/relationships/diagramQuickStyle" Target="../diagrams/quickStyle43.xml"/><Relationship Id="rId4" Type="http://schemas.openxmlformats.org/officeDocument/2006/relationships/diagramLayout" Target="../diagrams/layout43.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44.xml"/><Relationship Id="rId7" Type="http://schemas.microsoft.com/office/2007/relationships/diagramDrawing" Target="../diagrams/drawing44.xml"/><Relationship Id="rId2" Type="http://schemas.openxmlformats.org/officeDocument/2006/relationships/notesSlide" Target="../notesSlides/notesSlide33.xml"/><Relationship Id="rId1" Type="http://schemas.openxmlformats.org/officeDocument/2006/relationships/slideLayout" Target="../slideLayouts/slideLayout12.xml"/><Relationship Id="rId6" Type="http://schemas.openxmlformats.org/officeDocument/2006/relationships/diagramColors" Target="../diagrams/colors44.xml"/><Relationship Id="rId5" Type="http://schemas.openxmlformats.org/officeDocument/2006/relationships/diagramQuickStyle" Target="../diagrams/quickStyle44.xml"/><Relationship Id="rId4" Type="http://schemas.openxmlformats.org/officeDocument/2006/relationships/diagramLayout" Target="../diagrams/layout44.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45.xml"/><Relationship Id="rId7" Type="http://schemas.microsoft.com/office/2007/relationships/diagramDrawing" Target="../diagrams/drawing45.xml"/><Relationship Id="rId2" Type="http://schemas.openxmlformats.org/officeDocument/2006/relationships/notesSlide" Target="../notesSlides/notesSlide34.xml"/><Relationship Id="rId1" Type="http://schemas.openxmlformats.org/officeDocument/2006/relationships/slideLayout" Target="../slideLayouts/slideLayout12.xml"/><Relationship Id="rId6" Type="http://schemas.openxmlformats.org/officeDocument/2006/relationships/diagramColors" Target="../diagrams/colors45.xml"/><Relationship Id="rId5" Type="http://schemas.openxmlformats.org/officeDocument/2006/relationships/diagramQuickStyle" Target="../diagrams/quickStyle45.xml"/><Relationship Id="rId4" Type="http://schemas.openxmlformats.org/officeDocument/2006/relationships/diagramLayout" Target="../diagrams/layout45.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46.xml"/><Relationship Id="rId7" Type="http://schemas.microsoft.com/office/2007/relationships/diagramDrawing" Target="../diagrams/drawing46.xml"/><Relationship Id="rId2" Type="http://schemas.openxmlformats.org/officeDocument/2006/relationships/notesSlide" Target="../notesSlides/notesSlide35.xml"/><Relationship Id="rId1" Type="http://schemas.openxmlformats.org/officeDocument/2006/relationships/slideLayout" Target="../slideLayouts/slideLayout12.xml"/><Relationship Id="rId6" Type="http://schemas.openxmlformats.org/officeDocument/2006/relationships/diagramColors" Target="../diagrams/colors46.xml"/><Relationship Id="rId5" Type="http://schemas.openxmlformats.org/officeDocument/2006/relationships/diagramQuickStyle" Target="../diagrams/quickStyle46.xml"/><Relationship Id="rId4" Type="http://schemas.openxmlformats.org/officeDocument/2006/relationships/diagramLayout" Target="../diagrams/layout46.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Admin\Desktop\modern-abstract-background_1048-1003.jpg"/>
          <p:cNvPicPr>
            <a:picLocks noGrp="1" noChangeAspect="1" noChangeArrowheads="1"/>
          </p:cNvPicPr>
          <p:nvPr>
            <p:ph idx="1"/>
          </p:nvPr>
        </p:nvPicPr>
        <p:blipFill>
          <a:blip r:embed="rId2"/>
          <a:srcRect/>
          <a:stretch>
            <a:fillRect/>
          </a:stretch>
        </p:blipFill>
        <p:spPr>
          <a:xfrm>
            <a:off x="0" y="0"/>
            <a:ext cx="9906000" cy="6858000"/>
          </a:xfrm>
        </p:spPr>
      </p:pic>
      <p:sp>
        <p:nvSpPr>
          <p:cNvPr id="19459" name="Rectangle 6"/>
          <p:cNvSpPr>
            <a:spLocks noChangeArrowheads="1"/>
          </p:cNvSpPr>
          <p:nvPr/>
        </p:nvSpPr>
        <p:spPr bwMode="auto">
          <a:xfrm>
            <a:off x="1807780" y="283779"/>
            <a:ext cx="7323863" cy="1538883"/>
          </a:xfrm>
          <a:prstGeom prst="rect">
            <a:avLst/>
          </a:prstGeom>
          <a:noFill/>
          <a:ln w="9525">
            <a:noFill/>
            <a:miter lim="800000"/>
            <a:headEnd/>
            <a:tailEnd/>
          </a:ln>
        </p:spPr>
        <p:txBody>
          <a:bodyPr wrap="square">
            <a:spAutoFit/>
          </a:bodyPr>
          <a:lstStyle/>
          <a:p>
            <a:pPr algn="ctr"/>
            <a:endParaRPr lang="en-US" sz="1600" dirty="0">
              <a:solidFill>
                <a:srgbClr val="002060"/>
              </a:solidFill>
              <a:latin typeface="Times New Roman" pitchFamily="18" charset="0"/>
              <a:cs typeface="Times New Roman" pitchFamily="18" charset="0"/>
            </a:endParaRPr>
          </a:p>
          <a:p>
            <a:pPr algn="ctr" eaLnBrk="1" hangingPunct="1">
              <a:defRPr/>
            </a:pPr>
            <a:endParaRPr lang="en-US" altLang="en-US" sz="4600" b="1" dirty="0">
              <a:solidFill>
                <a:srgbClr val="262626"/>
              </a:solidFill>
            </a:endParaRPr>
          </a:p>
          <a:p>
            <a:pPr algn="ctr"/>
            <a:endParaRPr lang="en-US" sz="1600" b="1" dirty="0">
              <a:solidFill>
                <a:srgbClr val="002060"/>
              </a:solidFill>
              <a:latin typeface="Times New Roman" pitchFamily="18" charset="0"/>
              <a:cs typeface="Times New Roman" pitchFamily="18" charset="0"/>
            </a:endParaRPr>
          </a:p>
          <a:p>
            <a:pPr algn="ctr"/>
            <a:endParaRPr lang="en-US" sz="1600" dirty="0">
              <a:solidFill>
                <a:srgbClr val="F2F2F2"/>
              </a:solidFill>
              <a:latin typeface="Calibri" pitchFamily="34" charset="0"/>
            </a:endParaRPr>
          </a:p>
        </p:txBody>
      </p:sp>
      <p:sp>
        <p:nvSpPr>
          <p:cNvPr id="19461" name="Rectangle 7"/>
          <p:cNvSpPr>
            <a:spLocks noChangeArrowheads="1"/>
          </p:cNvSpPr>
          <p:nvPr/>
        </p:nvSpPr>
        <p:spPr bwMode="auto">
          <a:xfrm>
            <a:off x="443752" y="915304"/>
            <a:ext cx="9049872" cy="4355038"/>
          </a:xfrm>
          <a:prstGeom prst="rect">
            <a:avLst/>
          </a:prstGeom>
          <a:noFill/>
          <a:ln w="9525">
            <a:noFill/>
            <a:miter lim="800000"/>
            <a:headEnd/>
            <a:tailEnd/>
          </a:ln>
        </p:spPr>
        <p:txBody>
          <a:bodyPr wrap="square">
            <a:spAutoFit/>
          </a:bodyPr>
          <a:lstStyle/>
          <a:p>
            <a:pPr algn="ctr">
              <a:defRPr/>
            </a:pPr>
            <a:r>
              <a:rPr lang="en-US" sz="3600" b="1" dirty="0" smtClean="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KỸ NĂNG GIÁM </a:t>
            </a:r>
            <a:r>
              <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SÁT </a:t>
            </a:r>
          </a:p>
          <a:p>
            <a:pPr algn="ctr">
              <a:defRPr/>
            </a:pPr>
            <a:r>
              <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CỦA HĐND </a:t>
            </a:r>
            <a:r>
              <a:rPr lang="en-US" sz="3600" b="1" dirty="0" smtClean="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TRONG ĐẦU </a:t>
            </a:r>
            <a:r>
              <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TƯ CÔNG </a:t>
            </a:r>
            <a:endPar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endParaRPr>
          </a:p>
          <a:p>
            <a:pPr algn="ctr">
              <a:defRPr/>
            </a:pPr>
            <a:endPar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endParaRPr>
          </a:p>
          <a:p>
            <a:pPr algn="ctr">
              <a:defRPr/>
            </a:pPr>
            <a:r>
              <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
            </a:r>
            <a:br>
              <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br>
            <a:r>
              <a:rPr lang="en-US" sz="3600" b="1" dirty="0" err="1">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TS.Vũ</a:t>
            </a:r>
            <a:r>
              <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 Văn </a:t>
            </a:r>
            <a:r>
              <a:rPr lang="en-US" sz="3600" b="1" dirty="0" err="1">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Họa</a:t>
            </a:r>
            <a:r>
              <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 </a:t>
            </a:r>
          </a:p>
          <a:p>
            <a:pPr algn="ctr">
              <a:defRPr/>
            </a:pPr>
            <a:r>
              <a:rPr lang="en-US" sz="3600" b="1" dirty="0" err="1">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Nguyên</a:t>
            </a:r>
            <a:r>
              <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 Phó Tổng </a:t>
            </a:r>
            <a:r>
              <a:rPr lang="en-US" sz="3600" b="1" dirty="0" err="1">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Kiểm</a:t>
            </a:r>
            <a:r>
              <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 </a:t>
            </a:r>
            <a:r>
              <a:rPr lang="en-US" sz="3600" b="1" dirty="0" err="1">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toán</a:t>
            </a:r>
            <a:r>
              <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 </a:t>
            </a:r>
            <a:r>
              <a:rPr lang="en-US" sz="3600" b="1" dirty="0" err="1">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nhà</a:t>
            </a:r>
            <a:r>
              <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 n</a:t>
            </a:r>
            <a:r>
              <a:rPr lang="vi-VN"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ư</a:t>
            </a:r>
            <a:r>
              <a:rPr lang="en-US" sz="3600" b="1" dirty="0" err="1">
                <a:ln w="10541" cmpd="sng">
                  <a:solidFill>
                    <a:schemeClr val="accent1">
                      <a:shade val="88000"/>
                      <a:satMod val="110000"/>
                    </a:schemeClr>
                  </a:solidFill>
                  <a:prstDash val="solid"/>
                </a:ln>
                <a:solidFill>
                  <a:srgbClr val="C00000"/>
                </a:solidFill>
                <a:latin typeface="Times New Roman" pitchFamily="18" charset="0"/>
                <a:cs typeface="Times New Roman" pitchFamily="18" charset="0"/>
              </a:rPr>
              <a:t>ớc</a:t>
            </a:r>
            <a:endPar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endParaRPr>
          </a:p>
          <a:p>
            <a:pPr algn="ctr">
              <a:defRPr/>
            </a:pPr>
            <a:endParaRPr lang="en-US" sz="3600" b="1" dirty="0">
              <a:ln w="10541" cmpd="sng">
                <a:solidFill>
                  <a:schemeClr val="accent1">
                    <a:shade val="88000"/>
                    <a:satMod val="110000"/>
                  </a:schemeClr>
                </a:solidFill>
                <a:prstDash val="solid"/>
              </a:ln>
              <a:solidFill>
                <a:srgbClr val="C00000"/>
              </a:solidFill>
              <a:latin typeface="Times New Roman" pitchFamily="18" charset="0"/>
              <a:cs typeface="Times New Roman" pitchFamily="18" charset="0"/>
            </a:endParaRPr>
          </a:p>
          <a:p>
            <a:pPr algn="ctr"/>
            <a:endParaRPr lang="en-US" sz="2500" b="1" i="1" dirty="0">
              <a:solidFill>
                <a:srgbClr val="111679"/>
              </a:solidFill>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241301"/>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en-US" sz="3000" dirty="0">
                <a:solidFill>
                  <a:srgbClr val="C00000"/>
                </a:solidFill>
                <a:latin typeface="Times New Roman" panose="02020603050405020304" pitchFamily="18" charset="0"/>
                <a:cs typeface="Times New Roman" panose="02020603050405020304" pitchFamily="18" charset="0"/>
              </a:rPr>
              <a:t>I. </a:t>
            </a:r>
            <a:r>
              <a:rPr lang="fr-FR" sz="3000" dirty="0">
                <a:solidFill>
                  <a:srgbClr val="C00000"/>
                </a:solidFill>
                <a:latin typeface="Times New Roman" panose="02020603050405020304" pitchFamily="18" charset="0"/>
                <a:cs typeface="Times New Roman" panose="02020603050405020304" pitchFamily="18" charset="0"/>
              </a:rPr>
              <a:t>KHÁI QUÁT VỀ ĐẦU TƯ CÔNG </a:t>
            </a:r>
            <a:r>
              <a:rPr lang="en-US" sz="3000" dirty="0"/>
              <a:t/>
            </a:r>
            <a:br>
              <a:rPr lang="en-US" sz="3000" dirty="0"/>
            </a:br>
            <a:r>
              <a:rPr lang="en-US" sz="3000" dirty="0">
                <a:solidFill>
                  <a:srgbClr val="FF0000"/>
                </a:solidFill>
                <a:latin typeface="Times New Roman" panose="02020603050405020304" pitchFamily="18" charset="0"/>
                <a:cs typeface="Times New Roman" panose="02020603050405020304" pitchFamily="18" charset="0"/>
              </a:rPr>
              <a:t> </a:t>
            </a:r>
            <a:endParaRPr sz="3000" dirty="0">
              <a:solidFill>
                <a:srgbClr val="FF0000"/>
              </a:solidFill>
              <a:latin typeface="Times New Roman" panose="02020603050405020304" pitchFamily="18" charset="0"/>
              <a:cs typeface="Times New Roman" pitchFamily="18" charset="0"/>
            </a:endParaRPr>
          </a:p>
        </p:txBody>
      </p:sp>
      <p:sp>
        <p:nvSpPr>
          <p:cNvPr id="227" name="Google Shape;227;p3"/>
          <p:cNvSpPr txBox="1">
            <a:spLocks noGrp="1"/>
          </p:cNvSpPr>
          <p:nvPr>
            <p:ph type="body" idx="4294967295"/>
          </p:nvPr>
        </p:nvSpPr>
        <p:spPr>
          <a:xfrm>
            <a:off x="-1" y="742411"/>
            <a:ext cx="9906000" cy="5829299"/>
          </a:xfrm>
          <a:prstGeom prst="rect">
            <a:avLst/>
          </a:prstGeom>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CHI PHÍ ĐẦU TƯ VÀ KẾT QUẢ ĐẦU TƯ</a:t>
            </a:r>
            <a:endParaRPr lang="en-US"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hangingPunct="0">
              <a:spcBef>
                <a:spcPts val="0"/>
              </a:spcBef>
              <a:buNone/>
            </a:pPr>
            <a:endParaRPr lang="en-US" sz="2400" dirty="0">
              <a:solidFill>
                <a:srgbClr val="002060"/>
              </a:solidFill>
              <a:latin typeface="Times New Roman" pitchFamily="18" charset="0"/>
              <a:cs typeface="Times New Roman" pitchFamily="18" charset="0"/>
            </a:endParaRPr>
          </a:p>
          <a:p>
            <a:pPr marL="0" indent="0" hangingPunct="0">
              <a:spcBef>
                <a:spcPts val="0"/>
              </a:spcBef>
              <a:buNone/>
            </a:pPr>
            <a:endParaRPr lang="pt-BR" sz="2400" b="1" i="1" dirty="0">
              <a:effectLst/>
              <a:latin typeface="Times New Roman" panose="02020603050405020304" pitchFamily="18" charset="0"/>
              <a:ea typeface="Times New Roman" panose="02020603050405020304" pitchFamily="18" charset="0"/>
            </a:endParaRPr>
          </a:p>
          <a:p>
            <a:pPr marL="0" indent="0" hangingPunct="0">
              <a:spcBef>
                <a:spcPts val="0"/>
              </a:spcBef>
              <a:buNone/>
            </a:pPr>
            <a:endParaRPr lang="pt-BR" sz="2400" b="1" i="1" dirty="0">
              <a:latin typeface="Times New Roman" panose="02020603050405020304" pitchFamily="18" charset="0"/>
              <a:ea typeface="Times New Roman" panose="02020603050405020304" pitchFamily="18" charset="0"/>
            </a:endParaRPr>
          </a:p>
          <a:p>
            <a:pPr marL="0" indent="0" hangingPunct="0">
              <a:spcBef>
                <a:spcPts val="0"/>
              </a:spcBef>
              <a:buNone/>
            </a:pPr>
            <a:endParaRPr lang="pt-BR" sz="2400" i="1" dirty="0">
              <a:latin typeface="Times New Roman" panose="02020603050405020304" pitchFamily="18" charset="0"/>
              <a:ea typeface="Times New Roman" panose="02020603050405020304" pitchFamily="18" charset="0"/>
            </a:endParaRPr>
          </a:p>
          <a:p>
            <a:pPr marL="0" indent="0" algn="ctr" hangingPunct="0">
              <a:spcBef>
                <a:spcPts val="0"/>
              </a:spcBef>
              <a:buNone/>
            </a:pPr>
            <a:endParaRPr lang="pt-B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hangingPunct="0">
              <a:spcBef>
                <a:spcPts val="0"/>
              </a:spcBef>
              <a:buNone/>
            </a:pPr>
            <a:endParaRPr lang="pt-BR"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hangingPunct="0">
              <a:spcBef>
                <a:spcPts val="0"/>
              </a:spcBef>
              <a:buNone/>
            </a:pPr>
            <a:endParaRPr lang="pt-BR"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hangingPunct="0">
              <a:spcBef>
                <a:spcPts val="0"/>
              </a:spcBef>
              <a:buNone/>
            </a:pPr>
            <a:endParaRPr lang="pt-BR"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pt-B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effectLst/>
              <a:latin typeface=".VnTime"/>
              <a:ea typeface="Times New Roman" panose="02020603050405020304" pitchFamily="18" charset="0"/>
              <a:cs typeface="Times New Roman" panose="02020603050405020304" pitchFamily="18" charset="0"/>
            </a:endParaRPr>
          </a:p>
          <a:p>
            <a:pPr marL="0" indent="0" algn="just" hangingPunct="0">
              <a:spcBef>
                <a:spcPts val="0"/>
              </a:spcBef>
              <a:buNone/>
            </a:pPr>
            <a:endParaRPr lang="pt-BR" sz="2400" i="1" dirty="0">
              <a:solidFill>
                <a:srgbClr val="002060"/>
              </a:solidFill>
              <a:latin typeface="Times New Roman" panose="02020603050405020304" pitchFamily="18" charset="0"/>
              <a:cs typeface="Times New Roman" pitchFamily="18" charset="0"/>
            </a:endParaRPr>
          </a:p>
          <a:p>
            <a:pPr marL="0" indent="0" algn="just" hangingPunct="0">
              <a:spcBef>
                <a:spcPts val="0"/>
              </a:spcBef>
              <a:buNone/>
            </a:pPr>
            <a:endParaRPr lang="en-US" sz="2400" dirty="0">
              <a:effectLst/>
              <a:latin typeface=".VnTime"/>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800" i="1"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sp>
        <p:nvSpPr>
          <p:cNvPr id="6" name="TextBox 5">
            <a:extLst>
              <a:ext uri="{FF2B5EF4-FFF2-40B4-BE49-F238E27FC236}">
                <a16:creationId xmlns:a16="http://schemas.microsoft.com/office/drawing/2014/main" id="{7315F9AA-F6F1-BF96-8AE5-95DF1B6B2178}"/>
              </a:ext>
            </a:extLst>
          </p:cNvPr>
          <p:cNvSpPr txBox="1"/>
          <p:nvPr/>
        </p:nvSpPr>
        <p:spPr>
          <a:xfrm>
            <a:off x="708202" y="1517111"/>
            <a:ext cx="8489593" cy="1200329"/>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pt-BR" sz="2400" b="1" i="1" dirty="0">
                <a:solidFill>
                  <a:schemeClr val="bg1"/>
                </a:solidFill>
                <a:effectLst/>
                <a:latin typeface="Times New Roman" panose="02020603050405020304" pitchFamily="18" charset="0"/>
                <a:ea typeface="Times New Roman" panose="02020603050405020304" pitchFamily="18" charset="0"/>
              </a:rPr>
              <a:t>Chi phí đầu tư, </a:t>
            </a:r>
            <a:r>
              <a:rPr lang="pt-BR" sz="2400" i="1" dirty="0">
                <a:solidFill>
                  <a:schemeClr val="bg1"/>
                </a:solidFill>
                <a:effectLst/>
                <a:latin typeface="Times New Roman" panose="02020603050405020304" pitchFamily="18" charset="0"/>
                <a:ea typeface="Times New Roman" panose="02020603050405020304" pitchFamily="18" charset="0"/>
              </a:rPr>
              <a:t>nói một cách chung nhất là mọi nguồn lực (tiền vốn, đất đai, tài sản, lao đông, trí tuệ...) được sử dụng cho hoạt động đầu tư (2 nhóm chính)</a:t>
            </a:r>
            <a:endParaRPr lang="en-US" sz="2400"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8" name="Diagram 7">
            <a:extLst>
              <a:ext uri="{FF2B5EF4-FFF2-40B4-BE49-F238E27FC236}">
                <a16:creationId xmlns:a16="http://schemas.microsoft.com/office/drawing/2014/main" id="{F0507E58-8468-112D-16DB-478014D4DD82}"/>
              </a:ext>
            </a:extLst>
          </p:cNvPr>
          <p:cNvGraphicFramePr/>
          <p:nvPr>
            <p:extLst>
              <p:ext uri="{D42A27DB-BD31-4B8C-83A1-F6EECF244321}">
                <p14:modId xmlns:p14="http://schemas.microsoft.com/office/powerpoint/2010/main" val="3665120969"/>
              </p:ext>
            </p:extLst>
          </p:nvPr>
        </p:nvGraphicFramePr>
        <p:xfrm>
          <a:off x="708202" y="2843409"/>
          <a:ext cx="8489593" cy="36510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0287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241301"/>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en-US" sz="3000" dirty="0">
                <a:solidFill>
                  <a:srgbClr val="C00000"/>
                </a:solidFill>
                <a:latin typeface="Times New Roman" panose="02020603050405020304" pitchFamily="18" charset="0"/>
                <a:cs typeface="Times New Roman" panose="02020603050405020304" pitchFamily="18" charset="0"/>
              </a:rPr>
              <a:t>I. </a:t>
            </a:r>
            <a:r>
              <a:rPr lang="fr-FR" sz="3000" dirty="0">
                <a:solidFill>
                  <a:srgbClr val="C00000"/>
                </a:solidFill>
                <a:latin typeface="Times New Roman" panose="02020603050405020304" pitchFamily="18" charset="0"/>
                <a:cs typeface="Times New Roman" panose="02020603050405020304" pitchFamily="18" charset="0"/>
              </a:rPr>
              <a:t>KHÁI QUÁT VỀ ĐẦU TƯ CÔNG </a:t>
            </a:r>
            <a:r>
              <a:rPr lang="en-US" sz="1600" dirty="0"/>
              <a:t/>
            </a:r>
            <a:br>
              <a:rPr lang="en-US" sz="1600" dirty="0"/>
            </a:br>
            <a:r>
              <a:rPr lang="en-US" sz="3200" dirty="0">
                <a:solidFill>
                  <a:srgbClr val="FF0000"/>
                </a:solidFill>
                <a:latin typeface="Times New Roman" panose="02020603050405020304" pitchFamily="18" charset="0"/>
                <a:cs typeface="Times New Roman" panose="02020603050405020304" pitchFamily="18" charset="0"/>
              </a:rPr>
              <a:t> </a:t>
            </a:r>
            <a:endParaRPr sz="3200" dirty="0">
              <a:solidFill>
                <a:srgbClr val="FF0000"/>
              </a:solidFill>
              <a:latin typeface="Times New Roman" panose="02020603050405020304" pitchFamily="18" charset="0"/>
              <a:cs typeface="Times New Roman" pitchFamily="18" charset="0"/>
            </a:endParaRPr>
          </a:p>
        </p:txBody>
      </p:sp>
      <p:sp>
        <p:nvSpPr>
          <p:cNvPr id="227" name="Google Shape;227;p3"/>
          <p:cNvSpPr txBox="1">
            <a:spLocks noGrp="1"/>
          </p:cNvSpPr>
          <p:nvPr>
            <p:ph type="body" idx="4294967295"/>
          </p:nvPr>
        </p:nvSpPr>
        <p:spPr>
          <a:xfrm>
            <a:off x="0" y="1028700"/>
            <a:ext cx="9906000" cy="5829299"/>
          </a:xfrm>
          <a:prstGeom prst="rect">
            <a:avLst/>
          </a:prstGeom>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6. NGUỒN VỐN ĐẦU TƯ CÔNG Ở CÁC TỈNH, </a:t>
            </a:r>
            <a:endParaRPr lang="en-US" sz="24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a:buNone/>
            </a:pPr>
            <a:r>
              <a:rPr lang="en-US" sz="2400" b="1" dirty="0" smtClean="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THÀNH </a:t>
            </a:r>
            <a:r>
              <a:rPr lang="en-US"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PHỐ TRỰC THUỘC TRUNG ƯƠNG</a:t>
            </a:r>
          </a:p>
          <a:p>
            <a:pPr marL="0" indent="0" algn="ctr">
              <a:buNone/>
            </a:pPr>
            <a:endParaRPr lang="en-US" sz="2000" dirty="0">
              <a:solidFill>
                <a:srgbClr val="002060"/>
              </a:solidFill>
              <a:latin typeface="Times New Roman" pitchFamily="18" charset="0"/>
              <a:cs typeface="Times New Roman" pitchFamily="18" charset="0"/>
            </a:endParaRPr>
          </a:p>
          <a:p>
            <a:pPr marL="0" indent="0" algn="just" hangingPunct="0">
              <a:spcBef>
                <a:spcPts val="0"/>
              </a:spcBef>
              <a:buNone/>
            </a:pPr>
            <a:endParaRPr lang="pt-BR" sz="2400" i="1" dirty="0">
              <a:solidFill>
                <a:srgbClr val="002060"/>
              </a:solidFill>
              <a:latin typeface="Times New Roman" panose="02020603050405020304" pitchFamily="18" charset="0"/>
              <a:cs typeface="Times New Roman" pitchFamily="18" charset="0"/>
            </a:endParaRPr>
          </a:p>
          <a:p>
            <a:pPr marL="0" indent="0" algn="just" hangingPunct="0">
              <a:spcBef>
                <a:spcPts val="0"/>
              </a:spcBef>
              <a:buNone/>
            </a:pPr>
            <a:endParaRPr lang="en-US" sz="2400" dirty="0">
              <a:effectLst/>
              <a:latin typeface=".VnTime"/>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800" i="1"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873E2032-A975-8F14-EEA8-3B767BEF84C8}"/>
              </a:ext>
            </a:extLst>
          </p:cNvPr>
          <p:cNvGraphicFramePr/>
          <p:nvPr>
            <p:extLst>
              <p:ext uri="{D42A27DB-BD31-4B8C-83A1-F6EECF244321}">
                <p14:modId xmlns:p14="http://schemas.microsoft.com/office/powerpoint/2010/main" val="1542601886"/>
              </p:ext>
            </p:extLst>
          </p:nvPr>
        </p:nvGraphicFramePr>
        <p:xfrm>
          <a:off x="1131013" y="2137024"/>
          <a:ext cx="7643974" cy="42741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0732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15220" y="0"/>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en-US" sz="2800" dirty="0" smtClean="0">
                <a:solidFill>
                  <a:srgbClr val="C00000"/>
                </a:solidFill>
                <a:latin typeface="Times New Roman" panose="02020603050405020304" pitchFamily="18" charset="0"/>
                <a:cs typeface="Times New Roman" panose="02020603050405020304" pitchFamily="18" charset="0"/>
              </a:rPr>
              <a:t/>
            </a:r>
            <a:br>
              <a:rPr lang="en-US" sz="2800" dirty="0" smtClean="0">
                <a:solidFill>
                  <a:srgbClr val="C00000"/>
                </a:solidFill>
                <a:latin typeface="Times New Roman" panose="02020603050405020304" pitchFamily="18" charset="0"/>
                <a:cs typeface="Times New Roman" panose="02020603050405020304" pitchFamily="18" charset="0"/>
              </a:rPr>
            </a:br>
            <a:r>
              <a:rPr lang="vi-VN" sz="2800" dirty="0" smtClean="0">
                <a:solidFill>
                  <a:srgbClr val="C00000"/>
                </a:solidFill>
                <a:latin typeface="Times New Roman" panose="02020603050405020304" pitchFamily="18" charset="0"/>
                <a:cs typeface="Times New Roman" panose="02020603050405020304" pitchFamily="18" charset="0"/>
              </a:rPr>
              <a:t>II</a:t>
            </a:r>
            <a:r>
              <a:rPr lang="vi-VN" sz="2800" dirty="0">
                <a:solidFill>
                  <a:srgbClr val="C00000"/>
                </a:solidFill>
                <a:latin typeface="Times New Roman" panose="02020603050405020304" pitchFamily="18" charset="0"/>
                <a:cs typeface="Times New Roman" panose="02020603050405020304" pitchFamily="18" charset="0"/>
              </a:rPr>
              <a:t>. </a:t>
            </a:r>
            <a:r>
              <a:rPr lang="vi-VN" sz="2800" dirty="0">
                <a:solidFill>
                  <a:srgbClr val="C00000"/>
                </a:solidFill>
                <a:effectLst/>
                <a:latin typeface="Times New Roman" panose="02020603050405020304" pitchFamily="18" charset="0"/>
                <a:ea typeface="Times New Roman" panose="02020603050405020304" pitchFamily="18" charset="0"/>
              </a:rPr>
              <a:t>QUY TRÌNH PHÂN BỔ VÀ TỔNG HỢP </a:t>
            </a:r>
            <a:r>
              <a:rPr lang="en-US" sz="2800" dirty="0">
                <a:solidFill>
                  <a:srgbClr val="C00000"/>
                </a:solidFill>
                <a:effectLst/>
                <a:latin typeface="Times New Roman" panose="02020603050405020304" pitchFamily="18" charset="0"/>
                <a:ea typeface="Times New Roman" panose="02020603050405020304" pitchFamily="18" charset="0"/>
              </a:rPr>
              <a:t/>
            </a:r>
            <a:br>
              <a:rPr lang="en-US" sz="2800" dirty="0">
                <a:solidFill>
                  <a:srgbClr val="C00000"/>
                </a:solidFill>
                <a:effectLst/>
                <a:latin typeface="Times New Roman" panose="02020603050405020304" pitchFamily="18" charset="0"/>
                <a:ea typeface="Times New Roman" panose="02020603050405020304" pitchFamily="18" charset="0"/>
              </a:rPr>
            </a:br>
            <a:r>
              <a:rPr lang="vi-VN" sz="2800" dirty="0">
                <a:solidFill>
                  <a:srgbClr val="C00000"/>
                </a:solidFill>
                <a:effectLst/>
                <a:latin typeface="Times New Roman" panose="02020603050405020304" pitchFamily="18" charset="0"/>
                <a:ea typeface="Times New Roman" panose="02020603050405020304" pitchFamily="18" charset="0"/>
              </a:rPr>
              <a:t>KẾ HOẠCH 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sp>
        <p:nvSpPr>
          <p:cNvPr id="227" name="Google Shape;227;p3"/>
          <p:cNvSpPr txBox="1">
            <a:spLocks noGrp="1"/>
          </p:cNvSpPr>
          <p:nvPr>
            <p:ph type="body" idx="4294967295"/>
          </p:nvPr>
        </p:nvSpPr>
        <p:spPr>
          <a:xfrm>
            <a:off x="0" y="1028700"/>
            <a:ext cx="9906000" cy="5829299"/>
          </a:xfrm>
          <a:prstGeom prst="rect">
            <a:avLst/>
          </a:prstGeom>
          <a:solidFill>
            <a:schemeClr val="accent6">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effectLst/>
                <a:latin typeface="Times New Roman" panose="02020603050405020304" pitchFamily="18" charset="0"/>
                <a:ea typeface="Times New Roman" panose="02020603050405020304" pitchFamily="18" charset="0"/>
              </a:rPr>
              <a:t>1. </a:t>
            </a:r>
            <a:r>
              <a:rPr lang="en-US" sz="2400" b="1" dirty="0" smtClean="0">
                <a:solidFill>
                  <a:srgbClr val="C00000"/>
                </a:solidFill>
                <a:effectLst/>
                <a:latin typeface="Times New Roman" panose="02020603050405020304" pitchFamily="18" charset="0"/>
                <a:ea typeface="Times New Roman" panose="02020603050405020304" pitchFamily="18" charset="0"/>
              </a:rPr>
              <a:t>NHIỆM VỤ VÀ MỤC </a:t>
            </a:r>
            <a:r>
              <a:rPr lang="en-US" sz="2400" b="1" dirty="0">
                <a:solidFill>
                  <a:srgbClr val="C00000"/>
                </a:solidFill>
                <a:effectLst/>
                <a:latin typeface="Times New Roman" panose="02020603050405020304" pitchFamily="18" charset="0"/>
                <a:ea typeface="Times New Roman" panose="02020603050405020304" pitchFamily="18" charset="0"/>
              </a:rPr>
              <a:t>TIÊU </a:t>
            </a:r>
            <a:r>
              <a:rPr lang="en-US" sz="2400" b="1" dirty="0" smtClean="0">
                <a:solidFill>
                  <a:srgbClr val="C00000"/>
                </a:solidFill>
                <a:effectLst/>
                <a:latin typeface="Times New Roman" panose="02020603050405020304" pitchFamily="18" charset="0"/>
                <a:ea typeface="Times New Roman" panose="02020603050405020304" pitchFamily="18" charset="0"/>
              </a:rPr>
              <a:t>CỦA KẾ HOẠCH ĐẦU TƯ TỪ NSNN</a:t>
            </a: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indent="0" algn="ctr">
              <a:buNone/>
            </a:pP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400" dirty="0">
              <a:effectLst/>
              <a:latin typeface=".VnTime"/>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extLst>
              <p:ext uri="{D42A27DB-BD31-4B8C-83A1-F6EECF244321}">
                <p14:modId xmlns:p14="http://schemas.microsoft.com/office/powerpoint/2010/main" val="344524651"/>
              </p:ext>
            </p:extLst>
          </p:nvPr>
        </p:nvGraphicFramePr>
        <p:xfrm>
          <a:off x="87682" y="1678488"/>
          <a:ext cx="9615118" cy="51795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0121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405689"/>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 </a:t>
            </a:r>
            <a:r>
              <a:rPr lang="vi-VN" sz="2800" dirty="0">
                <a:solidFill>
                  <a:srgbClr val="C00000"/>
                </a:solidFill>
                <a:effectLst/>
                <a:latin typeface="Times New Roman" panose="02020603050405020304" pitchFamily="18" charset="0"/>
                <a:ea typeface="Times New Roman" panose="02020603050405020304" pitchFamily="18" charset="0"/>
              </a:rPr>
              <a:t>QUY TRÌNH PHÂN BỔ VÀ TỔNG HỢP </a:t>
            </a:r>
            <a:r>
              <a:rPr lang="en-US" sz="2800" dirty="0">
                <a:solidFill>
                  <a:srgbClr val="C00000"/>
                </a:solidFill>
                <a:effectLst/>
                <a:latin typeface="Times New Roman" panose="02020603050405020304" pitchFamily="18" charset="0"/>
                <a:ea typeface="Times New Roman" panose="02020603050405020304" pitchFamily="18" charset="0"/>
              </a:rPr>
              <a:t/>
            </a:r>
            <a:br>
              <a:rPr lang="en-US" sz="2800" dirty="0">
                <a:solidFill>
                  <a:srgbClr val="C00000"/>
                </a:solidFill>
                <a:effectLst/>
                <a:latin typeface="Times New Roman" panose="02020603050405020304" pitchFamily="18" charset="0"/>
                <a:ea typeface="Times New Roman" panose="02020603050405020304" pitchFamily="18" charset="0"/>
              </a:rPr>
            </a:br>
            <a:r>
              <a:rPr lang="vi-VN" sz="2800" dirty="0">
                <a:solidFill>
                  <a:srgbClr val="C00000"/>
                </a:solidFill>
                <a:effectLst/>
                <a:latin typeface="Times New Roman" panose="02020603050405020304" pitchFamily="18" charset="0"/>
                <a:ea typeface="Times New Roman" panose="02020603050405020304" pitchFamily="18" charset="0"/>
              </a:rPr>
              <a:t>KẾ HOẠCH 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sp>
        <p:nvSpPr>
          <p:cNvPr id="227" name="Google Shape;227;p3"/>
          <p:cNvSpPr txBox="1">
            <a:spLocks noGrp="1"/>
          </p:cNvSpPr>
          <p:nvPr>
            <p:ph type="body" idx="4294967295"/>
          </p:nvPr>
        </p:nvSpPr>
        <p:spPr>
          <a:xfrm>
            <a:off x="0" y="977903"/>
            <a:ext cx="9906000" cy="5829299"/>
          </a:xfrm>
          <a:prstGeom prst="rect">
            <a:avLst/>
          </a:prstGeom>
          <a:solidFill>
            <a:schemeClr val="accent6">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rPr>
              <a:t>2</a:t>
            </a:r>
            <a:r>
              <a:rPr lang="en-US" sz="2400" b="1" dirty="0" smtClean="0">
                <a:solidFill>
                  <a:srgbClr val="C00000"/>
                </a:solidFill>
                <a:latin typeface="Times New Roman" panose="02020603050405020304" pitchFamily="18" charset="0"/>
                <a:ea typeface="Times New Roman" panose="02020603050405020304" pitchFamily="18" charset="0"/>
              </a:rPr>
              <a:t>. </a:t>
            </a:r>
            <a:r>
              <a:rPr lang="en-US" sz="2400" b="1" dirty="0">
                <a:solidFill>
                  <a:srgbClr val="C00000"/>
                </a:solidFill>
                <a:effectLst/>
                <a:latin typeface="Times New Roman" panose="02020603050405020304" pitchFamily="18" charset="0"/>
                <a:ea typeface="Times New Roman" panose="02020603050405020304" pitchFamily="18" charset="0"/>
              </a:rPr>
              <a:t>THẨ</a:t>
            </a:r>
            <a:r>
              <a:rPr lang="en-US" sz="2400" b="1" dirty="0">
                <a:solidFill>
                  <a:srgbClr val="C00000"/>
                </a:solidFill>
                <a:latin typeface="Times New Roman" panose="02020603050405020304" pitchFamily="18" charset="0"/>
                <a:ea typeface="Times New Roman" panose="02020603050405020304" pitchFamily="18" charset="0"/>
              </a:rPr>
              <a:t>M QUYỀN QUYẾT ĐỊNH DỰ ÁN </a:t>
            </a:r>
            <a:r>
              <a:rPr lang="en-US" sz="2400" b="1" dirty="0" smtClean="0">
                <a:solidFill>
                  <a:srgbClr val="C00000"/>
                </a:solidFill>
                <a:latin typeface="Times New Roman" panose="02020603050405020304" pitchFamily="18" charset="0"/>
                <a:ea typeface="Times New Roman" panose="02020603050405020304" pitchFamily="18" charset="0"/>
              </a:rPr>
              <a:t>ĐTC (</a:t>
            </a:r>
            <a:r>
              <a:rPr lang="en-US" sz="2400" b="1" dirty="0" err="1" smtClean="0">
                <a:solidFill>
                  <a:srgbClr val="C00000"/>
                </a:solidFill>
                <a:latin typeface="Times New Roman" panose="02020603050405020304" pitchFamily="18" charset="0"/>
                <a:ea typeface="Times New Roman" panose="02020603050405020304" pitchFamily="18" charset="0"/>
              </a:rPr>
              <a:t>Điều</a:t>
            </a:r>
            <a:r>
              <a:rPr lang="en-US" sz="2400" b="1" dirty="0" smtClean="0">
                <a:solidFill>
                  <a:srgbClr val="C00000"/>
                </a:solidFill>
                <a:latin typeface="Times New Roman" panose="02020603050405020304" pitchFamily="18" charset="0"/>
                <a:ea typeface="Times New Roman" panose="02020603050405020304" pitchFamily="18" charset="0"/>
              </a:rPr>
              <a:t> 35)</a:t>
            </a: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indent="0" algn="ctr">
              <a:buNone/>
            </a:pP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1833223" y="3077155"/>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543CD948-E8DE-6DE5-448D-A45DB55F94F7}"/>
              </a:ext>
            </a:extLst>
          </p:cNvPr>
          <p:cNvGraphicFramePr/>
          <p:nvPr>
            <p:extLst>
              <p:ext uri="{D42A27DB-BD31-4B8C-83A1-F6EECF244321}">
                <p14:modId xmlns:p14="http://schemas.microsoft.com/office/powerpoint/2010/main" val="2722812224"/>
              </p:ext>
            </p:extLst>
          </p:nvPr>
        </p:nvGraphicFramePr>
        <p:xfrm>
          <a:off x="1039660" y="1565753"/>
          <a:ext cx="8310232" cy="497951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082567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405689"/>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 </a:t>
            </a:r>
            <a:r>
              <a:rPr lang="vi-VN" sz="2800" dirty="0">
                <a:solidFill>
                  <a:srgbClr val="C00000"/>
                </a:solidFill>
                <a:effectLst/>
                <a:latin typeface="Times New Roman" panose="02020603050405020304" pitchFamily="18" charset="0"/>
                <a:ea typeface="Times New Roman" panose="02020603050405020304" pitchFamily="18" charset="0"/>
              </a:rPr>
              <a:t>QUY TRÌNH PHÂN BỔ VÀ TỔNG HỢP </a:t>
            </a:r>
            <a:r>
              <a:rPr lang="en-US" sz="2800" dirty="0">
                <a:solidFill>
                  <a:srgbClr val="C00000"/>
                </a:solidFill>
                <a:effectLst/>
                <a:latin typeface="Times New Roman" panose="02020603050405020304" pitchFamily="18" charset="0"/>
                <a:ea typeface="Times New Roman" panose="02020603050405020304" pitchFamily="18" charset="0"/>
              </a:rPr>
              <a:t/>
            </a:r>
            <a:br>
              <a:rPr lang="en-US" sz="2800" dirty="0">
                <a:solidFill>
                  <a:srgbClr val="C00000"/>
                </a:solidFill>
                <a:effectLst/>
                <a:latin typeface="Times New Roman" panose="02020603050405020304" pitchFamily="18" charset="0"/>
                <a:ea typeface="Times New Roman" panose="02020603050405020304" pitchFamily="18" charset="0"/>
              </a:rPr>
            </a:br>
            <a:r>
              <a:rPr lang="vi-VN" sz="2800" dirty="0">
                <a:solidFill>
                  <a:srgbClr val="C00000"/>
                </a:solidFill>
                <a:effectLst/>
                <a:latin typeface="Times New Roman" panose="02020603050405020304" pitchFamily="18" charset="0"/>
                <a:ea typeface="Times New Roman" panose="02020603050405020304" pitchFamily="18" charset="0"/>
              </a:rPr>
              <a:t>KẾ HOẠCH 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sp>
        <p:nvSpPr>
          <p:cNvPr id="227" name="Google Shape;227;p3"/>
          <p:cNvSpPr txBox="1">
            <a:spLocks noGrp="1"/>
          </p:cNvSpPr>
          <p:nvPr>
            <p:ph type="body" idx="4294967295"/>
          </p:nvPr>
        </p:nvSpPr>
        <p:spPr>
          <a:xfrm>
            <a:off x="0" y="1028700"/>
            <a:ext cx="9906000" cy="5829299"/>
          </a:xfrm>
          <a:prstGeom prst="rect">
            <a:avLst/>
          </a:prstGeom>
          <a:solidFill>
            <a:schemeClr val="accent6">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rPr>
              <a:t>3</a:t>
            </a:r>
            <a:r>
              <a:rPr lang="en-US" sz="2400" b="1" dirty="0" smtClean="0">
                <a:solidFill>
                  <a:srgbClr val="C00000"/>
                </a:solidFill>
                <a:effectLst/>
                <a:latin typeface="Times New Roman" panose="02020603050405020304" pitchFamily="18" charset="0"/>
                <a:ea typeface="Times New Roman" panose="02020603050405020304" pitchFamily="18" charset="0"/>
              </a:rPr>
              <a:t>. </a:t>
            </a:r>
            <a:r>
              <a:rPr lang="vi-VN" sz="2400" b="1" dirty="0">
                <a:solidFill>
                  <a:srgbClr val="C00000"/>
                </a:solidFill>
                <a:effectLst/>
                <a:latin typeface="Times New Roman" panose="02020603050405020304" pitchFamily="18" charset="0"/>
                <a:ea typeface="Times New Roman" panose="02020603050405020304" pitchFamily="18" charset="0"/>
              </a:rPr>
              <a:t>QUY TRÌNH PHÂN BỔ VÀ TỔNG HỢP </a:t>
            </a:r>
            <a:r>
              <a:rPr lang="en-US" sz="2400" b="1" dirty="0" smtClean="0">
                <a:solidFill>
                  <a:srgbClr val="C00000"/>
                </a:solidFill>
                <a:effectLst/>
                <a:latin typeface="Times New Roman" panose="02020603050405020304" pitchFamily="18" charset="0"/>
                <a:ea typeface="Times New Roman" panose="02020603050405020304" pitchFamily="18" charset="0"/>
              </a:rPr>
              <a:t>KHĐTC</a:t>
            </a:r>
            <a:r>
              <a:rPr lang="en-US" sz="2400" b="1" dirty="0">
                <a:solidFill>
                  <a:srgbClr val="C00000"/>
                </a:solidFill>
                <a:effectLst/>
                <a:latin typeface="Times New Roman" panose="02020603050405020304" pitchFamily="18" charset="0"/>
                <a:ea typeface="Times New Roman" panose="02020603050405020304" pitchFamily="18" charset="0"/>
              </a:rPr>
              <a:t/>
            </a:r>
            <a:br>
              <a:rPr lang="en-US" sz="2400" b="1" dirty="0">
                <a:solidFill>
                  <a:srgbClr val="C00000"/>
                </a:solidFill>
                <a:effectLst/>
                <a:latin typeface="Times New Roman" panose="02020603050405020304" pitchFamily="18" charset="0"/>
                <a:ea typeface="Times New Roman" panose="02020603050405020304" pitchFamily="18" charset="0"/>
              </a:rPr>
            </a:b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indent="0" algn="ctr">
              <a:buNone/>
            </a:pPr>
            <a:endPar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extLst>
              <p:ext uri="{D42A27DB-BD31-4B8C-83A1-F6EECF244321}">
                <p14:modId xmlns:p14="http://schemas.microsoft.com/office/powerpoint/2010/main" val="2757185447"/>
              </p:ext>
            </p:extLst>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a:extLst>
              <a:ext uri="{FF2B5EF4-FFF2-40B4-BE49-F238E27FC236}">
                <a16:creationId xmlns:a16="http://schemas.microsoft.com/office/drawing/2014/main" id="{3D1609AB-961F-D579-89D5-83C07C0A99B4}"/>
              </a:ext>
            </a:extLst>
          </p:cNvPr>
          <p:cNvGraphicFramePr/>
          <p:nvPr>
            <p:extLst>
              <p:ext uri="{D42A27DB-BD31-4B8C-83A1-F6EECF244321}">
                <p14:modId xmlns:p14="http://schemas.microsoft.com/office/powerpoint/2010/main" val="2545699727"/>
              </p:ext>
            </p:extLst>
          </p:nvPr>
        </p:nvGraphicFramePr>
        <p:xfrm>
          <a:off x="176060" y="1628384"/>
          <a:ext cx="9526740" cy="477241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833951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405689"/>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 </a:t>
            </a:r>
            <a:r>
              <a:rPr lang="vi-VN" sz="2800" dirty="0">
                <a:solidFill>
                  <a:srgbClr val="C00000"/>
                </a:solidFill>
                <a:effectLst/>
                <a:latin typeface="Times New Roman" panose="02020603050405020304" pitchFamily="18" charset="0"/>
                <a:ea typeface="Times New Roman" panose="02020603050405020304" pitchFamily="18" charset="0"/>
              </a:rPr>
              <a:t>QUY TRÌNH PHÂN BỔ VÀ TỔNG HỢP </a:t>
            </a:r>
            <a:r>
              <a:rPr lang="en-US" sz="2800" dirty="0">
                <a:solidFill>
                  <a:srgbClr val="C00000"/>
                </a:solidFill>
                <a:effectLst/>
                <a:latin typeface="Times New Roman" panose="02020603050405020304" pitchFamily="18" charset="0"/>
                <a:ea typeface="Times New Roman" panose="02020603050405020304" pitchFamily="18" charset="0"/>
              </a:rPr>
              <a:t/>
            </a:r>
            <a:br>
              <a:rPr lang="en-US" sz="2800" dirty="0">
                <a:solidFill>
                  <a:srgbClr val="C00000"/>
                </a:solidFill>
                <a:effectLst/>
                <a:latin typeface="Times New Roman" panose="02020603050405020304" pitchFamily="18" charset="0"/>
                <a:ea typeface="Times New Roman" panose="02020603050405020304" pitchFamily="18" charset="0"/>
              </a:rPr>
            </a:br>
            <a:r>
              <a:rPr lang="vi-VN" sz="2800" dirty="0">
                <a:solidFill>
                  <a:srgbClr val="C00000"/>
                </a:solidFill>
                <a:effectLst/>
                <a:latin typeface="Times New Roman" panose="02020603050405020304" pitchFamily="18" charset="0"/>
                <a:ea typeface="Times New Roman" panose="02020603050405020304" pitchFamily="18" charset="0"/>
              </a:rPr>
              <a:t>KẾ HOẠCH 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sp>
        <p:nvSpPr>
          <p:cNvPr id="227" name="Google Shape;227;p3"/>
          <p:cNvSpPr txBox="1">
            <a:spLocks noGrp="1"/>
          </p:cNvSpPr>
          <p:nvPr>
            <p:ph type="body" idx="4294967295"/>
          </p:nvPr>
        </p:nvSpPr>
        <p:spPr>
          <a:xfrm>
            <a:off x="-39556" y="1028701"/>
            <a:ext cx="9906000" cy="5829299"/>
          </a:xfrm>
          <a:prstGeom prst="rect">
            <a:avLst/>
          </a:prstGeom>
          <a:solidFill>
            <a:schemeClr val="accent6">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effectLst/>
                <a:latin typeface="Times New Roman" panose="02020603050405020304" pitchFamily="18" charset="0"/>
                <a:ea typeface="Times New Roman" panose="02020603050405020304" pitchFamily="18" charset="0"/>
              </a:rPr>
              <a:t>3. </a:t>
            </a:r>
            <a:r>
              <a:rPr lang="vi-VN" sz="2400" b="1" dirty="0">
                <a:solidFill>
                  <a:srgbClr val="C00000"/>
                </a:solidFill>
                <a:effectLst/>
                <a:latin typeface="Times New Roman" panose="02020603050405020304" pitchFamily="18" charset="0"/>
                <a:ea typeface="Times New Roman" panose="02020603050405020304" pitchFamily="18" charset="0"/>
              </a:rPr>
              <a:t>QUY TRÌNH PHÂN BỔ VÀ TỔNG HỢP </a:t>
            </a:r>
            <a:r>
              <a:rPr lang="en-US" sz="2400" b="1" dirty="0" smtClean="0">
                <a:solidFill>
                  <a:srgbClr val="C00000"/>
                </a:solidFill>
                <a:effectLst/>
                <a:latin typeface="Times New Roman" panose="02020603050405020304" pitchFamily="18" charset="0"/>
                <a:ea typeface="Times New Roman" panose="02020603050405020304" pitchFamily="18" charset="0"/>
              </a:rPr>
              <a:t>KHĐTC</a:t>
            </a:r>
            <a:r>
              <a:rPr lang="en-US" sz="2400" b="1" dirty="0">
                <a:solidFill>
                  <a:srgbClr val="C00000"/>
                </a:solidFill>
                <a:effectLst/>
                <a:latin typeface="Times New Roman" panose="02020603050405020304" pitchFamily="18" charset="0"/>
                <a:ea typeface="Times New Roman" panose="02020603050405020304" pitchFamily="18" charset="0"/>
              </a:rPr>
              <a:t/>
            </a:r>
            <a:br>
              <a:rPr lang="en-US" sz="2400" b="1" dirty="0">
                <a:solidFill>
                  <a:srgbClr val="C00000"/>
                </a:solidFill>
                <a:effectLst/>
                <a:latin typeface="Times New Roman" panose="02020603050405020304" pitchFamily="18" charset="0"/>
                <a:ea typeface="Times New Roman" panose="02020603050405020304" pitchFamily="18" charset="0"/>
              </a:rPr>
            </a:b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indent="0" algn="ctr">
              <a:buNone/>
            </a:pPr>
            <a:endPar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a:extLst>
              <a:ext uri="{FF2B5EF4-FFF2-40B4-BE49-F238E27FC236}">
                <a16:creationId xmlns:a16="http://schemas.microsoft.com/office/drawing/2014/main" id="{3D1609AB-961F-D579-89D5-83C07C0A99B4}"/>
              </a:ext>
            </a:extLst>
          </p:cNvPr>
          <p:cNvGraphicFramePr/>
          <p:nvPr>
            <p:extLst>
              <p:ext uri="{D42A27DB-BD31-4B8C-83A1-F6EECF244321}">
                <p14:modId xmlns:p14="http://schemas.microsoft.com/office/powerpoint/2010/main" val="3147586384"/>
              </p:ext>
            </p:extLst>
          </p:nvPr>
        </p:nvGraphicFramePr>
        <p:xfrm>
          <a:off x="999839" y="1681057"/>
          <a:ext cx="8412580" cy="590971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56326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405689"/>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 </a:t>
            </a:r>
            <a:r>
              <a:rPr lang="vi-VN" sz="2800" dirty="0">
                <a:solidFill>
                  <a:srgbClr val="C00000"/>
                </a:solidFill>
                <a:effectLst/>
                <a:latin typeface="Times New Roman" panose="02020603050405020304" pitchFamily="18" charset="0"/>
                <a:ea typeface="Times New Roman" panose="02020603050405020304" pitchFamily="18" charset="0"/>
              </a:rPr>
              <a:t>QUY TRÌNH PHÂN BỔ VÀ TỔNG HỢP </a:t>
            </a:r>
            <a:r>
              <a:rPr lang="en-US" sz="2800" dirty="0">
                <a:solidFill>
                  <a:srgbClr val="C00000"/>
                </a:solidFill>
                <a:effectLst/>
                <a:latin typeface="Times New Roman" panose="02020603050405020304" pitchFamily="18" charset="0"/>
                <a:ea typeface="Times New Roman" panose="02020603050405020304" pitchFamily="18" charset="0"/>
              </a:rPr>
              <a:t/>
            </a:r>
            <a:br>
              <a:rPr lang="en-US" sz="2800" dirty="0">
                <a:solidFill>
                  <a:srgbClr val="C00000"/>
                </a:solidFill>
                <a:effectLst/>
                <a:latin typeface="Times New Roman" panose="02020603050405020304" pitchFamily="18" charset="0"/>
                <a:ea typeface="Times New Roman" panose="02020603050405020304" pitchFamily="18" charset="0"/>
              </a:rPr>
            </a:br>
            <a:r>
              <a:rPr lang="vi-VN" sz="2800" dirty="0">
                <a:solidFill>
                  <a:srgbClr val="C00000"/>
                </a:solidFill>
                <a:effectLst/>
                <a:latin typeface="Times New Roman" panose="02020603050405020304" pitchFamily="18" charset="0"/>
                <a:ea typeface="Times New Roman" panose="02020603050405020304" pitchFamily="18" charset="0"/>
              </a:rPr>
              <a:t>KẾ HOẠCH 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sp>
        <p:nvSpPr>
          <p:cNvPr id="227" name="Google Shape;227;p3"/>
          <p:cNvSpPr txBox="1">
            <a:spLocks noGrp="1"/>
          </p:cNvSpPr>
          <p:nvPr>
            <p:ph type="body" idx="4294967295"/>
          </p:nvPr>
        </p:nvSpPr>
        <p:spPr>
          <a:xfrm>
            <a:off x="0" y="1028700"/>
            <a:ext cx="9906000" cy="5829299"/>
          </a:xfrm>
          <a:prstGeom prst="rect">
            <a:avLst/>
          </a:prstGeom>
          <a:solidFill>
            <a:schemeClr val="accent6">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rPr>
              <a:t>3. </a:t>
            </a:r>
            <a:r>
              <a:rPr lang="vi-VN" sz="2400" b="1" dirty="0">
                <a:solidFill>
                  <a:srgbClr val="C00000"/>
                </a:solidFill>
                <a:effectLst/>
                <a:latin typeface="Times New Roman" panose="02020603050405020304" pitchFamily="18" charset="0"/>
                <a:ea typeface="Times New Roman" panose="02020603050405020304" pitchFamily="18" charset="0"/>
              </a:rPr>
              <a:t>QUY TRÌNH PHÂN BỔ VÀ TỔNG HỢP </a:t>
            </a:r>
            <a:r>
              <a:rPr lang="en-US" sz="2400" b="1" dirty="0" smtClean="0">
                <a:solidFill>
                  <a:srgbClr val="C00000"/>
                </a:solidFill>
                <a:effectLst/>
                <a:latin typeface="Times New Roman" panose="02020603050405020304" pitchFamily="18" charset="0"/>
                <a:ea typeface="Times New Roman" panose="02020603050405020304" pitchFamily="18" charset="0"/>
              </a:rPr>
              <a:t>KHĐTC</a:t>
            </a:r>
            <a:r>
              <a:rPr lang="en-US" sz="2400" b="1" dirty="0">
                <a:solidFill>
                  <a:srgbClr val="C00000"/>
                </a:solidFill>
                <a:effectLst/>
                <a:latin typeface="Times New Roman" panose="02020603050405020304" pitchFamily="18" charset="0"/>
                <a:ea typeface="Times New Roman" panose="02020603050405020304" pitchFamily="18" charset="0"/>
              </a:rPr>
              <a:t/>
            </a:r>
            <a:br>
              <a:rPr lang="en-US" sz="2400" b="1" dirty="0">
                <a:solidFill>
                  <a:srgbClr val="C00000"/>
                </a:solidFill>
                <a:effectLst/>
                <a:latin typeface="Times New Roman" panose="02020603050405020304" pitchFamily="18" charset="0"/>
                <a:ea typeface="Times New Roman" panose="02020603050405020304" pitchFamily="18" charset="0"/>
              </a:rPr>
            </a:b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indent="0" algn="ctr">
              <a:buNone/>
            </a:pPr>
            <a:endPar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9065AE23-EF70-FCE1-A045-8839364192FA}"/>
              </a:ext>
            </a:extLst>
          </p:cNvPr>
          <p:cNvGraphicFramePr/>
          <p:nvPr>
            <p:extLst>
              <p:ext uri="{D42A27DB-BD31-4B8C-83A1-F6EECF244321}">
                <p14:modId xmlns:p14="http://schemas.microsoft.com/office/powerpoint/2010/main" val="3157886897"/>
              </p:ext>
            </p:extLst>
          </p:nvPr>
        </p:nvGraphicFramePr>
        <p:xfrm>
          <a:off x="1078072" y="1753644"/>
          <a:ext cx="7880321" cy="479162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236863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405689"/>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 </a:t>
            </a:r>
            <a:r>
              <a:rPr lang="vi-VN" sz="2800" dirty="0">
                <a:solidFill>
                  <a:srgbClr val="C00000"/>
                </a:solidFill>
                <a:effectLst/>
                <a:latin typeface="Times New Roman" panose="02020603050405020304" pitchFamily="18" charset="0"/>
                <a:ea typeface="Times New Roman" panose="02020603050405020304" pitchFamily="18" charset="0"/>
              </a:rPr>
              <a:t>QUY TRÌNH PHÂN BỔ VÀ TỔNG HỢP </a:t>
            </a:r>
            <a:r>
              <a:rPr lang="en-US" sz="2800" dirty="0">
                <a:solidFill>
                  <a:srgbClr val="C00000"/>
                </a:solidFill>
                <a:effectLst/>
                <a:latin typeface="Times New Roman" panose="02020603050405020304" pitchFamily="18" charset="0"/>
                <a:ea typeface="Times New Roman" panose="02020603050405020304" pitchFamily="18" charset="0"/>
              </a:rPr>
              <a:t/>
            </a:r>
            <a:br>
              <a:rPr lang="en-US" sz="2800" dirty="0">
                <a:solidFill>
                  <a:srgbClr val="C00000"/>
                </a:solidFill>
                <a:effectLst/>
                <a:latin typeface="Times New Roman" panose="02020603050405020304" pitchFamily="18" charset="0"/>
                <a:ea typeface="Times New Roman" panose="02020603050405020304" pitchFamily="18" charset="0"/>
              </a:rPr>
            </a:br>
            <a:r>
              <a:rPr lang="vi-VN" sz="2800" dirty="0">
                <a:solidFill>
                  <a:srgbClr val="C00000"/>
                </a:solidFill>
                <a:effectLst/>
                <a:latin typeface="Times New Roman" panose="02020603050405020304" pitchFamily="18" charset="0"/>
                <a:ea typeface="Times New Roman" panose="02020603050405020304" pitchFamily="18" charset="0"/>
              </a:rPr>
              <a:t>KẾ HOẠCH 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sp>
        <p:nvSpPr>
          <p:cNvPr id="227" name="Google Shape;227;p3"/>
          <p:cNvSpPr txBox="1">
            <a:spLocks noGrp="1"/>
          </p:cNvSpPr>
          <p:nvPr>
            <p:ph type="body" idx="4294967295"/>
          </p:nvPr>
        </p:nvSpPr>
        <p:spPr>
          <a:xfrm>
            <a:off x="0" y="1028700"/>
            <a:ext cx="9906000" cy="5829299"/>
          </a:xfrm>
          <a:prstGeom prst="rect">
            <a:avLst/>
          </a:prstGeom>
          <a:solidFill>
            <a:schemeClr val="accent6">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effectLst/>
                <a:latin typeface="Times New Roman" panose="02020603050405020304" pitchFamily="18" charset="0"/>
                <a:ea typeface="Times New Roman" panose="02020603050405020304" pitchFamily="18" charset="0"/>
              </a:rPr>
              <a:t>3. </a:t>
            </a:r>
            <a:r>
              <a:rPr lang="vi-VN" sz="2400" b="1" dirty="0">
                <a:solidFill>
                  <a:srgbClr val="C00000"/>
                </a:solidFill>
                <a:effectLst/>
                <a:latin typeface="Times New Roman" panose="02020603050405020304" pitchFamily="18" charset="0"/>
                <a:ea typeface="Times New Roman" panose="02020603050405020304" pitchFamily="18" charset="0"/>
              </a:rPr>
              <a:t>QUY TRÌNH PHÂN BỔ VÀ TỔNG </a:t>
            </a:r>
            <a:r>
              <a:rPr lang="vi-VN" sz="2400" b="1" dirty="0" smtClean="0">
                <a:solidFill>
                  <a:srgbClr val="C00000"/>
                </a:solidFill>
                <a:effectLst/>
                <a:latin typeface="Times New Roman" panose="02020603050405020304" pitchFamily="18" charset="0"/>
                <a:ea typeface="Times New Roman" panose="02020603050405020304" pitchFamily="18" charset="0"/>
              </a:rPr>
              <a:t>HỢP</a:t>
            </a:r>
            <a:r>
              <a:rPr lang="en-US" sz="2400" b="1" dirty="0" smtClean="0">
                <a:solidFill>
                  <a:srgbClr val="C00000"/>
                </a:solidFill>
                <a:effectLst/>
                <a:latin typeface="Times New Roman" panose="02020603050405020304" pitchFamily="18" charset="0"/>
                <a:ea typeface="Times New Roman" panose="02020603050405020304" pitchFamily="18" charset="0"/>
              </a:rPr>
              <a:t> KHĐTC</a:t>
            </a:r>
            <a:r>
              <a:rPr lang="vi-VN" sz="2400" b="1" dirty="0" smtClean="0">
                <a:solidFill>
                  <a:srgbClr val="C00000"/>
                </a:solidFill>
                <a:effectLst/>
                <a:latin typeface="Times New Roman" panose="02020603050405020304" pitchFamily="18" charset="0"/>
                <a:ea typeface="Times New Roman" panose="02020603050405020304" pitchFamily="18" charset="0"/>
              </a:rPr>
              <a:t> </a:t>
            </a: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indent="0" algn="ctr">
              <a:buNone/>
            </a:pPr>
            <a:endPar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9065AE23-EF70-FCE1-A045-8839364192FA}"/>
              </a:ext>
            </a:extLst>
          </p:cNvPr>
          <p:cNvGraphicFramePr/>
          <p:nvPr>
            <p:extLst>
              <p:ext uri="{D42A27DB-BD31-4B8C-83A1-F6EECF244321}">
                <p14:modId xmlns:p14="http://schemas.microsoft.com/office/powerpoint/2010/main" val="745426117"/>
              </p:ext>
            </p:extLst>
          </p:nvPr>
        </p:nvGraphicFramePr>
        <p:xfrm>
          <a:off x="1208540" y="1873978"/>
          <a:ext cx="7749854" cy="44082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66780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405689"/>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a:t>
            </a:r>
            <a:r>
              <a:rPr lang="en-US" sz="2800" dirty="0">
                <a:solidFill>
                  <a:srgbClr val="C00000"/>
                </a:solidFill>
                <a:latin typeface="Times New Roman" panose="02020603050405020304" pitchFamily="18" charset="0"/>
                <a:cs typeface="Times New Roman" panose="02020603050405020304" pitchFamily="18" charset="0"/>
              </a:rPr>
              <a:t>I</a:t>
            </a:r>
            <a:r>
              <a:rPr lang="vi-VN"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GIÁM SÁT HOẠT ĐỘNG </a:t>
            </a:r>
            <a:r>
              <a:rPr lang="vi-VN" sz="2800" dirty="0">
                <a:solidFill>
                  <a:srgbClr val="C00000"/>
                </a:solidFill>
                <a:effectLst/>
                <a:latin typeface="Times New Roman" panose="02020603050405020304" pitchFamily="18" charset="0"/>
                <a:ea typeface="Times New Roman" panose="02020603050405020304" pitchFamily="18" charset="0"/>
              </a:rPr>
              <a:t>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sp>
        <p:nvSpPr>
          <p:cNvPr id="227" name="Google Shape;227;p3"/>
          <p:cNvSpPr txBox="1">
            <a:spLocks noGrp="1"/>
          </p:cNvSpPr>
          <p:nvPr>
            <p:ph type="body" idx="4294967295"/>
          </p:nvPr>
        </p:nvSpPr>
        <p:spPr>
          <a:xfrm>
            <a:off x="0" y="1028700"/>
            <a:ext cx="9906000" cy="5829299"/>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1. HOẠT ĐỘNG GIÁM SÁT TRONG LĨNH VỰC ĐẦU TƯ CÔNG</a:t>
            </a:r>
          </a:p>
          <a:p>
            <a:pPr marL="0" indent="0">
              <a:buNone/>
            </a:pP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a:extLst>
              <a:ext uri="{FF2B5EF4-FFF2-40B4-BE49-F238E27FC236}">
                <a16:creationId xmlns:a16="http://schemas.microsoft.com/office/drawing/2014/main" id="{DEF017AE-C196-83F1-B191-989D83195BA9}"/>
              </a:ext>
            </a:extLst>
          </p:cNvPr>
          <p:cNvGraphicFramePr/>
          <p:nvPr>
            <p:extLst>
              <p:ext uri="{D42A27DB-BD31-4B8C-83A1-F6EECF244321}">
                <p14:modId xmlns:p14="http://schemas.microsoft.com/office/powerpoint/2010/main" val="1629143857"/>
              </p:ext>
            </p:extLst>
          </p:nvPr>
        </p:nvGraphicFramePr>
        <p:xfrm>
          <a:off x="1162656" y="1900719"/>
          <a:ext cx="7955337" cy="464454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8603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405689"/>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a:t>
            </a:r>
            <a:r>
              <a:rPr lang="en-US" sz="2800" dirty="0">
                <a:solidFill>
                  <a:srgbClr val="C00000"/>
                </a:solidFill>
                <a:latin typeface="Times New Roman" panose="02020603050405020304" pitchFamily="18" charset="0"/>
                <a:cs typeface="Times New Roman" panose="02020603050405020304" pitchFamily="18" charset="0"/>
              </a:rPr>
              <a:t>I</a:t>
            </a:r>
            <a:r>
              <a:rPr lang="vi-VN"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GIÁM SÁT HOẠT ĐỘNG </a:t>
            </a:r>
            <a:r>
              <a:rPr lang="vi-VN" sz="2800" dirty="0">
                <a:solidFill>
                  <a:srgbClr val="C00000"/>
                </a:solidFill>
                <a:effectLst/>
                <a:latin typeface="Times New Roman" panose="02020603050405020304" pitchFamily="18" charset="0"/>
                <a:ea typeface="Times New Roman" panose="02020603050405020304" pitchFamily="18" charset="0"/>
              </a:rPr>
              <a:t>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sp>
        <p:nvSpPr>
          <p:cNvPr id="227" name="Google Shape;227;p3"/>
          <p:cNvSpPr txBox="1">
            <a:spLocks noGrp="1"/>
          </p:cNvSpPr>
          <p:nvPr>
            <p:ph type="body" idx="4294967295"/>
          </p:nvPr>
        </p:nvSpPr>
        <p:spPr>
          <a:xfrm>
            <a:off x="0" y="1028700"/>
            <a:ext cx="9906000" cy="5829299"/>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1. HOẠT ĐỘNG GIÁM SÁT TRONG LĨNH VỰC ĐẦU TƯ CÔNG</a:t>
            </a: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hangingPunct="0">
              <a:lnSpc>
                <a:spcPct val="120000"/>
              </a:lnSpc>
              <a:spcBef>
                <a:spcPts val="0"/>
              </a:spcBef>
              <a:buNone/>
            </a:pPr>
            <a:r>
              <a:rPr lang="vi-VN" sz="2400" dirty="0" smtClean="0"/>
              <a:t>Điều </a:t>
            </a:r>
            <a:r>
              <a:rPr lang="vi-VN" sz="2400" dirty="0"/>
              <a:t>19 Luật Tổ chức chính quyền địa phương quy định nhiệm vụ, quyền hạn của </a:t>
            </a:r>
            <a:r>
              <a:rPr lang="vi-VN" sz="2400" dirty="0" smtClean="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ĐND</a:t>
            </a:r>
            <a:r>
              <a:rPr lang="vi-VN" sz="2400" dirty="0" smtClean="0"/>
              <a:t> </a:t>
            </a:r>
            <a:r>
              <a:rPr lang="vi-VN" sz="2400" dirty="0"/>
              <a:t>tỉnh </a:t>
            </a:r>
            <a:r>
              <a:rPr lang="vi-VN" sz="2400" dirty="0" smtClean="0"/>
              <a:t>trong </a:t>
            </a:r>
            <a:r>
              <a:rPr lang="vi-VN" sz="2400" dirty="0"/>
              <a:t>lĩnh vực kinh tế, tài nguyên, môi trường như sau:</a:t>
            </a:r>
            <a:endParaRPr lang="en-US" sz="2400" dirty="0"/>
          </a:p>
          <a:p>
            <a:pPr marL="0" marR="0" indent="0" algn="ctr" hangingPunct="0">
              <a:lnSpc>
                <a:spcPct val="120000"/>
              </a:lnSpc>
              <a:spcBef>
                <a:spcPts val="0"/>
              </a:spcBef>
              <a:spcAft>
                <a:spcPts val="0"/>
              </a:spcAft>
              <a:buNone/>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D80A060C-DAE1-E8E3-F0E8-15BF5C71D4F2}"/>
              </a:ext>
            </a:extLst>
          </p:cNvPr>
          <p:cNvGraphicFramePr/>
          <p:nvPr>
            <p:extLst>
              <p:ext uri="{D42A27DB-BD31-4B8C-83A1-F6EECF244321}">
                <p14:modId xmlns:p14="http://schemas.microsoft.com/office/powerpoint/2010/main" val="2332061953"/>
              </p:ext>
            </p:extLst>
          </p:nvPr>
        </p:nvGraphicFramePr>
        <p:xfrm>
          <a:off x="200416" y="2517732"/>
          <a:ext cx="9502384" cy="434026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063262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FC0E0-1AAD-F0C9-36E5-226B534FB40F}"/>
              </a:ext>
            </a:extLst>
          </p:cNvPr>
          <p:cNvSpPr>
            <a:spLocks noGrp="1"/>
          </p:cNvSpPr>
          <p:nvPr>
            <p:ph type="title"/>
          </p:nvPr>
        </p:nvSpPr>
        <p:spPr>
          <a:xfrm>
            <a:off x="2312959" y="640080"/>
            <a:ext cx="5280082" cy="804646"/>
          </a:xfrm>
          <a:noFill/>
          <a:ln>
            <a:noFill/>
          </a:ln>
        </p:spPr>
        <p:style>
          <a:lnRef idx="2">
            <a:schemeClr val="accent3"/>
          </a:lnRef>
          <a:fillRef idx="1">
            <a:schemeClr val="lt1"/>
          </a:fillRef>
          <a:effectRef idx="0">
            <a:schemeClr val="accent3"/>
          </a:effectRef>
          <a:fontRef idx="minor">
            <a:schemeClr val="dk1"/>
          </a:fontRef>
        </p:style>
        <p:txBody>
          <a:bodyPr>
            <a:normAutofit/>
          </a:bodyPr>
          <a:lstStyle/>
          <a:p>
            <a:pPr algn="ctr"/>
            <a:r>
              <a:rPr lang="en-US" b="1" dirty="0">
                <a:solidFill>
                  <a:srgbClr val="C00000"/>
                </a:solidFill>
                <a:latin typeface="Times New Roman" panose="02020603050405020304" pitchFamily="18" charset="0"/>
                <a:cs typeface="Times New Roman" panose="02020603050405020304" pitchFamily="18" charset="0"/>
              </a:rPr>
              <a:t>NỘI DUNG TRÌNH BÀY</a:t>
            </a:r>
            <a:r>
              <a:rPr lang="en-US" b="1" dirty="0">
                <a:latin typeface="Times New Roman" panose="02020603050405020304" pitchFamily="18" charset="0"/>
                <a:cs typeface="Times New Roman" panose="02020603050405020304" pitchFamily="18" charset="0"/>
              </a:rPr>
              <a:t>  </a:t>
            </a:r>
          </a:p>
        </p:txBody>
      </p:sp>
      <p:sp>
        <p:nvSpPr>
          <p:cNvPr id="4" name="Slide Number Placeholder 3">
            <a:extLst>
              <a:ext uri="{FF2B5EF4-FFF2-40B4-BE49-F238E27FC236}">
                <a16:creationId xmlns:a16="http://schemas.microsoft.com/office/drawing/2014/main" id="{A21544FB-61A4-C3AC-C86F-9F3146E15C2F}"/>
              </a:ext>
            </a:extLst>
          </p:cNvPr>
          <p:cNvSpPr>
            <a:spLocks noGrp="1"/>
          </p:cNvSpPr>
          <p:nvPr>
            <p:ph type="sldNum" sz="quarter" idx="12"/>
          </p:nvPr>
        </p:nvSpPr>
        <p:spPr/>
        <p:txBody>
          <a:bodyPr/>
          <a:lstStyle/>
          <a:p>
            <a:pPr marL="0" lvl="0" indent="0" algn="ctr" rtl="0">
              <a:spcBef>
                <a:spcPts val="0"/>
              </a:spcBef>
              <a:spcAft>
                <a:spcPts val="0"/>
              </a:spcAft>
              <a:buNone/>
            </a:pPr>
            <a:fld id="{00000000-1234-1234-1234-123412341234}" type="slidenum">
              <a:rPr lang="en-US" smtClean="0"/>
              <a:pPr marL="0" lvl="0" indent="0" algn="ctr" rtl="0">
                <a:spcBef>
                  <a:spcPts val="0"/>
                </a:spcBef>
                <a:spcAft>
                  <a:spcPts val="0"/>
                </a:spcAft>
                <a:buNone/>
              </a:pPr>
              <a:t>2</a:t>
            </a:fld>
            <a:endParaRPr lang="en-US"/>
          </a:p>
        </p:txBody>
      </p:sp>
      <p:graphicFrame>
        <p:nvGraphicFramePr>
          <p:cNvPr id="21" name="Diagram 20">
            <a:extLst>
              <a:ext uri="{FF2B5EF4-FFF2-40B4-BE49-F238E27FC236}">
                <a16:creationId xmlns:a16="http://schemas.microsoft.com/office/drawing/2014/main" id="{2583892B-47C9-D043-0712-108448497B88}"/>
              </a:ext>
            </a:extLst>
          </p:cNvPr>
          <p:cNvGraphicFramePr/>
          <p:nvPr>
            <p:extLst>
              <p:ext uri="{D42A27DB-BD31-4B8C-83A1-F6EECF244321}">
                <p14:modId xmlns:p14="http://schemas.microsoft.com/office/powerpoint/2010/main" val="387672916"/>
              </p:ext>
            </p:extLst>
          </p:nvPr>
        </p:nvGraphicFramePr>
        <p:xfrm>
          <a:off x="1402443" y="1687380"/>
          <a:ext cx="7101114" cy="4763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9271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405689"/>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a:t>
            </a:r>
            <a:r>
              <a:rPr lang="en-US" sz="2800" dirty="0">
                <a:solidFill>
                  <a:srgbClr val="C00000"/>
                </a:solidFill>
                <a:latin typeface="Times New Roman" panose="02020603050405020304" pitchFamily="18" charset="0"/>
                <a:cs typeface="Times New Roman" panose="02020603050405020304" pitchFamily="18" charset="0"/>
              </a:rPr>
              <a:t>I</a:t>
            </a:r>
            <a:r>
              <a:rPr lang="vi-VN"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GIÁM SÁT HOẠT ĐỘNG </a:t>
            </a:r>
            <a:r>
              <a:rPr lang="vi-VN" sz="2800" dirty="0">
                <a:solidFill>
                  <a:srgbClr val="C00000"/>
                </a:solidFill>
                <a:effectLst/>
                <a:latin typeface="Times New Roman" panose="02020603050405020304" pitchFamily="18" charset="0"/>
                <a:ea typeface="Times New Roman" panose="02020603050405020304" pitchFamily="18" charset="0"/>
              </a:rPr>
              <a:t>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sp>
        <p:nvSpPr>
          <p:cNvPr id="227" name="Google Shape;227;p3"/>
          <p:cNvSpPr txBox="1">
            <a:spLocks noGrp="1"/>
          </p:cNvSpPr>
          <p:nvPr>
            <p:ph type="body" idx="4294967295"/>
          </p:nvPr>
        </p:nvSpPr>
        <p:spPr>
          <a:xfrm>
            <a:off x="0" y="1028700"/>
            <a:ext cx="9906000" cy="5829299"/>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1. HOẠT ĐỘNG GIÁM SÁT TRONG LĨNH VỰC ĐẦU TƯ CÔNG</a:t>
            </a: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r>
              <a:rPr lang="en-US" sz="2000" dirty="0" smtClean="0">
                <a:latin typeface="Times New Roman" panose="02020603050405020304" pitchFamily="18" charset="0"/>
                <a:cs typeface="Times New Roman" panose="02020603050405020304" pitchFamily="18" charset="0"/>
              </a:rPr>
              <a:t> </a:t>
            </a:r>
            <a:r>
              <a:rPr lang="vi-VN" sz="2400" dirty="0" smtClean="0">
                <a:latin typeface="Times New Roman" panose="02020603050405020304" pitchFamily="18" charset="0"/>
                <a:cs typeface="Times New Roman" panose="02020603050405020304" pitchFamily="18" charset="0"/>
              </a:rPr>
              <a:t>Điều </a:t>
            </a:r>
            <a:r>
              <a:rPr lang="en-US" sz="2400" dirty="0">
                <a:latin typeface="Times New Roman" panose="02020603050405020304" pitchFamily="18" charset="0"/>
                <a:cs typeface="Times New Roman" panose="02020603050405020304" pitchFamily="18" charset="0"/>
              </a:rPr>
              <a:t>26 </a:t>
            </a:r>
            <a:r>
              <a:rPr lang="vi-VN" sz="2400" dirty="0">
                <a:latin typeface="Times New Roman" panose="02020603050405020304" pitchFamily="18" charset="0"/>
                <a:cs typeface="Times New Roman" panose="02020603050405020304" pitchFamily="18" charset="0"/>
              </a:rPr>
              <a:t>Luật Tổ chức chính quyền địa phương quy định nhiệm vụ, quyền hạn </a:t>
            </a:r>
            <a:r>
              <a:rPr lang="vi-VN" sz="2400" dirty="0" smtClean="0">
                <a:latin typeface="Times New Roman" panose="02020603050405020304" pitchFamily="18" charset="0"/>
                <a:cs typeface="Times New Roman" panose="02020603050405020304" pitchFamily="18" charset="0"/>
              </a:rPr>
              <a:t>của H</a:t>
            </a:r>
            <a:r>
              <a:rPr lang="en-US" sz="2400" dirty="0" smtClean="0">
                <a:latin typeface="Times New Roman" panose="02020603050405020304" pitchFamily="18" charset="0"/>
                <a:cs typeface="Times New Roman" panose="02020603050405020304" pitchFamily="18" charset="0"/>
              </a:rPr>
              <a:t>ĐND </a:t>
            </a:r>
            <a:r>
              <a:rPr lang="en-US" sz="2400" dirty="0" err="1" smtClean="0">
                <a:latin typeface="Times New Roman" panose="02020603050405020304" pitchFamily="18" charset="0"/>
                <a:cs typeface="Times New Roman" panose="02020603050405020304" pitchFamily="18" charset="0"/>
              </a:rPr>
              <a:t>huyện</a:t>
            </a:r>
            <a:r>
              <a:rPr lang="vi-VN" sz="2400" dirty="0" smtClean="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trong lĩnh vực kinh tế, tài nguyên, môi trường như sau:</a:t>
            </a:r>
            <a:endParaRPr lang="en-US" sz="2400" dirty="0">
              <a:latin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D80A060C-DAE1-E8E3-F0E8-15BF5C71D4F2}"/>
              </a:ext>
            </a:extLst>
          </p:cNvPr>
          <p:cNvGraphicFramePr/>
          <p:nvPr>
            <p:extLst>
              <p:ext uri="{D42A27DB-BD31-4B8C-83A1-F6EECF244321}">
                <p14:modId xmlns:p14="http://schemas.microsoft.com/office/powerpoint/2010/main" val="3218748060"/>
              </p:ext>
            </p:extLst>
          </p:nvPr>
        </p:nvGraphicFramePr>
        <p:xfrm>
          <a:off x="125260" y="2680570"/>
          <a:ext cx="9741184" cy="32692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148571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405689"/>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a:t>
            </a:r>
            <a:r>
              <a:rPr lang="en-US" sz="2800" dirty="0">
                <a:solidFill>
                  <a:srgbClr val="C00000"/>
                </a:solidFill>
                <a:latin typeface="Times New Roman" panose="02020603050405020304" pitchFamily="18" charset="0"/>
                <a:cs typeface="Times New Roman" panose="02020603050405020304" pitchFamily="18" charset="0"/>
              </a:rPr>
              <a:t>I</a:t>
            </a:r>
            <a:r>
              <a:rPr lang="vi-VN"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GIÁM SÁT HOẠT ĐỘNG </a:t>
            </a:r>
            <a:r>
              <a:rPr lang="vi-VN" sz="2800" dirty="0">
                <a:solidFill>
                  <a:srgbClr val="C00000"/>
                </a:solidFill>
                <a:effectLst/>
                <a:latin typeface="Times New Roman" panose="02020603050405020304" pitchFamily="18" charset="0"/>
                <a:ea typeface="Times New Roman" panose="02020603050405020304" pitchFamily="18" charset="0"/>
              </a:rPr>
              <a:t>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sp>
        <p:nvSpPr>
          <p:cNvPr id="227" name="Google Shape;227;p3"/>
          <p:cNvSpPr txBox="1">
            <a:spLocks noGrp="1"/>
          </p:cNvSpPr>
          <p:nvPr>
            <p:ph type="body" idx="4294967295"/>
          </p:nvPr>
        </p:nvSpPr>
        <p:spPr>
          <a:xfrm>
            <a:off x="0" y="1028700"/>
            <a:ext cx="9906000" cy="5829299"/>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2. YÊU CẦU GIÁM SÁT HOẠT ĐỘNG ĐẦU TƯ CÔNG</a:t>
            </a:r>
          </a:p>
          <a:p>
            <a:pPr marL="0" indent="0">
              <a:buNone/>
            </a:pP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AFE58D89-6D4D-3A64-880F-7B297C6E1942}"/>
              </a:ext>
            </a:extLst>
          </p:cNvPr>
          <p:cNvGraphicFramePr/>
          <p:nvPr>
            <p:extLst>
              <p:ext uri="{D42A27DB-BD31-4B8C-83A1-F6EECF244321}">
                <p14:modId xmlns:p14="http://schemas.microsoft.com/office/powerpoint/2010/main" val="3507118255"/>
              </p:ext>
            </p:extLst>
          </p:nvPr>
        </p:nvGraphicFramePr>
        <p:xfrm>
          <a:off x="0" y="1615858"/>
          <a:ext cx="9702800" cy="482252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50169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0" y="793039"/>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3. NỘI DUNG GIÁM SÁT CỦA HĐND TRONG ĐẦU TƯ CÔNG</a:t>
            </a:r>
          </a:p>
          <a:p>
            <a:pPr marL="0" indent="0">
              <a:buNone/>
            </a:pP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1C03CA78-D3DA-6B40-3A32-3389B0B842E8}"/>
              </a:ext>
            </a:extLst>
          </p:cNvPr>
          <p:cNvSpPr txBox="1"/>
          <p:nvPr/>
        </p:nvSpPr>
        <p:spPr>
          <a:xfrm>
            <a:off x="319499" y="1567739"/>
            <a:ext cx="9383302" cy="4136517"/>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wrap="square">
            <a:spAutoFit/>
          </a:bodyPr>
          <a:lstStyle/>
          <a:p>
            <a:r>
              <a:rPr lang="en-US" sz="2000" b="1" dirty="0">
                <a:effectLst/>
                <a:latin typeface="Times New Roman" panose="02020603050405020304" pitchFamily="18" charset="0"/>
                <a:ea typeface="Times New Roman" panose="02020603050405020304" pitchFamily="18" charset="0"/>
              </a:rPr>
              <a:t>   </a:t>
            </a:r>
            <a:r>
              <a:rPr lang="en-US" sz="2400" b="1" dirty="0" smtClean="0">
                <a:effectLst/>
                <a:latin typeface="Times New Roman" panose="02020603050405020304" pitchFamily="18" charset="0"/>
                <a:ea typeface="Times New Roman" panose="02020603050405020304" pitchFamily="18" charset="0"/>
              </a:rPr>
              <a:t>(</a:t>
            </a:r>
            <a:r>
              <a:rPr lang="en-US" sz="2400" b="1" dirty="0">
                <a:effectLst/>
                <a:latin typeface="Times New Roman" panose="02020603050405020304" pitchFamily="18" charset="0"/>
                <a:ea typeface="Times New Roman" panose="02020603050405020304" pitchFamily="18" charset="0"/>
              </a:rPr>
              <a:t>1) </a:t>
            </a:r>
            <a:r>
              <a:rPr lang="vi-VN" sz="2400" b="1" dirty="0">
                <a:effectLst/>
                <a:latin typeface="Times New Roman" panose="02020603050405020304" pitchFamily="18" charset="0"/>
                <a:ea typeface="Times New Roman" panose="02020603050405020304" pitchFamily="18" charset="0"/>
              </a:rPr>
              <a:t>Giám sát việc thực hiện Nghị quyết của Hội đồng nhân dân tỉnh, thành </a:t>
            </a:r>
            <a:r>
              <a:rPr lang="vi-VN" sz="2400" b="1" dirty="0" smtClean="0">
                <a:effectLst/>
                <a:latin typeface="Times New Roman" panose="02020603050405020304" pitchFamily="18" charset="0"/>
                <a:ea typeface="Times New Roman" panose="02020603050405020304" pitchFamily="18" charset="0"/>
              </a:rPr>
              <a:t>phố</a:t>
            </a:r>
            <a:r>
              <a:rPr lang="en-US" sz="2400" b="1" dirty="0" smtClean="0">
                <a:effectLst/>
                <a:latin typeface="Times New Roman" panose="02020603050405020304" pitchFamily="18" charset="0"/>
                <a:ea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rPr>
              <a:t>quận</a:t>
            </a:r>
            <a:r>
              <a:rPr lang="en-US" sz="2400" b="1" dirty="0" smtClean="0">
                <a:effectLst/>
                <a:latin typeface="Times New Roman" panose="02020603050405020304" pitchFamily="18" charset="0"/>
                <a:ea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rPr>
              <a:t>huyện</a:t>
            </a:r>
            <a:r>
              <a:rPr lang="vi-VN" sz="2400" b="1" dirty="0" smtClean="0">
                <a:effectLst/>
                <a:latin typeface="Times New Roman" panose="02020603050405020304" pitchFamily="18" charset="0"/>
                <a:ea typeface="Times New Roman" panose="02020603050405020304" pitchFamily="18" charset="0"/>
              </a:rPr>
              <a:t> </a:t>
            </a:r>
            <a:r>
              <a:rPr lang="vi-VN" sz="2400" b="1" dirty="0">
                <a:effectLst/>
                <a:latin typeface="Times New Roman" panose="02020603050405020304" pitchFamily="18" charset="0"/>
                <a:ea typeface="Times New Roman" panose="02020603050405020304" pitchFamily="18" charset="0"/>
              </a:rPr>
              <a:t>về kế hoạch đầu tư xây dựng cơ bản sử dụng nguồn vốn ngân sách nhà nước ở địa </a:t>
            </a:r>
            <a:r>
              <a:rPr lang="vi-VN" sz="2400" b="1" dirty="0" smtClean="0">
                <a:effectLst/>
                <a:latin typeface="Times New Roman" panose="02020603050405020304" pitchFamily="18" charset="0"/>
                <a:ea typeface="Times New Roman" panose="02020603050405020304" pitchFamily="18" charset="0"/>
              </a:rPr>
              <a:t>phương</a:t>
            </a:r>
            <a:r>
              <a:rPr lang="en-US" sz="2400" b="1" dirty="0" smtClean="0">
                <a:effectLst/>
                <a:latin typeface="Times New Roman" panose="02020603050405020304" pitchFamily="18" charset="0"/>
                <a:ea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rPr>
              <a:t>bao</a:t>
            </a:r>
            <a:r>
              <a:rPr lang="en-US" sz="2400" b="1" dirty="0" smtClean="0">
                <a:effectLst/>
                <a:latin typeface="Times New Roman" panose="02020603050405020304" pitchFamily="18" charset="0"/>
                <a:ea typeface="Times New Roman" panose="02020603050405020304" pitchFamily="18" charset="0"/>
              </a:rPr>
              <a:t> </a:t>
            </a:r>
            <a:r>
              <a:rPr lang="en-US" sz="2400" b="1" dirty="0" err="1" smtClean="0">
                <a:effectLst/>
                <a:latin typeface="Times New Roman" panose="02020603050405020304" pitchFamily="18" charset="0"/>
                <a:ea typeface="Times New Roman" panose="02020603050405020304" pitchFamily="18" charset="0"/>
              </a:rPr>
              <a:t>gồm</a:t>
            </a:r>
            <a:r>
              <a:rPr lang="en-US" sz="2400" b="1" dirty="0" smtClean="0">
                <a:effectLst/>
                <a:latin typeface="Times New Roman" panose="02020603050405020304" pitchFamily="18" charset="0"/>
                <a:ea typeface="Times New Roman" panose="02020603050405020304" pitchFamily="18" charset="0"/>
              </a:rPr>
              <a:t>:</a:t>
            </a:r>
            <a:endParaRPr lang="en-US" sz="2400" dirty="0">
              <a:latin typeface=".VnTime"/>
              <a:ea typeface="Times New Roman" panose="02020603050405020304" pitchFamily="18" charset="0"/>
              <a:cs typeface="Times New Roman" panose="02020603050405020304" pitchFamily="18" charset="0"/>
            </a:endParaRPr>
          </a:p>
          <a:p>
            <a:pPr marL="285750" marR="0" indent="-285750" algn="just" hangingPunct="0">
              <a:lnSpc>
                <a:spcPct val="120000"/>
              </a:lnSpc>
              <a:spcBef>
                <a:spcPts val="0"/>
              </a:spcBef>
              <a:spcAft>
                <a:spcPts val="0"/>
              </a:spcAft>
              <a:buFont typeface="Arial" panose="020B0604020202020204" pitchFamily="34" charset="0"/>
              <a:buChar char="•"/>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Tổng khối lượng vốn đầu tư từ ngân sác</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h</a:t>
            </a:r>
          </a:p>
          <a:p>
            <a:pPr marL="285750" marR="0" indent="-285750" algn="just" hangingPunct="0">
              <a:lnSpc>
                <a:spcPct val="120000"/>
              </a:lnSpc>
              <a:spcBef>
                <a:spcPts val="0"/>
              </a:spcBef>
              <a:spcAft>
                <a:spcPts val="0"/>
              </a:spcAft>
              <a:buFont typeface="Arial" panose="020B0604020202020204" pitchFamily="34" charset="0"/>
              <a:buChar char="•"/>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Cơ cấu đầu tư, bao gồm cơ cấu đầu tư theo ngành, cơ cấu đầu tư theo địa bàn lãnh thổ của tỉnh thành phố.</a:t>
            </a:r>
            <a:endParaRPr lang="en-US" sz="2400" dirty="0">
              <a:effectLst/>
              <a:latin typeface=".VnTime"/>
              <a:ea typeface="Times New Roman" panose="02020603050405020304" pitchFamily="18" charset="0"/>
              <a:cs typeface="Times New Roman" panose="02020603050405020304" pitchFamily="18" charset="0"/>
            </a:endParaRPr>
          </a:p>
          <a:p>
            <a:pPr marL="285750" marR="0" indent="-285750" algn="just" hangingPunct="0">
              <a:lnSpc>
                <a:spcPct val="120000"/>
              </a:lnSpc>
              <a:spcBef>
                <a:spcPts val="0"/>
              </a:spcBef>
              <a:spcAft>
                <a:spcPts val="0"/>
              </a:spcAft>
              <a:buFont typeface="Arial" panose="020B0604020202020204" pitchFamily="34" charset="0"/>
              <a:buChar char="•"/>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Danh mục các dự án đầu tư, bao gồm việc bố trí vốn cho từng dự án; các dự án quan trọng của địa phương.</a:t>
            </a:r>
            <a:endParaRPr lang="en-US" sz="2400" dirty="0">
              <a:effectLst/>
              <a:latin typeface=".VnTime"/>
              <a:ea typeface="Times New Roman" panose="02020603050405020304" pitchFamily="18" charset="0"/>
              <a:cs typeface="Times New Roman" panose="02020603050405020304" pitchFamily="18" charset="0"/>
            </a:endParaRPr>
          </a:p>
          <a:p>
            <a:pPr marL="285750" marR="0" indent="-285750" algn="just" hangingPunct="0">
              <a:lnSpc>
                <a:spcPct val="120000"/>
              </a:lnSpc>
              <a:spcBef>
                <a:spcPts val="0"/>
              </a:spcBef>
              <a:spcAft>
                <a:spcPts val="0"/>
              </a:spcAft>
              <a:buFont typeface="Arial" panose="020B0604020202020204" pitchFamily="34" charset="0"/>
              <a:buChar char="•"/>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Các cơ chế chính sách và các giải pháp thực hiện chương trình đầu tư.</a:t>
            </a:r>
            <a:endParaRPr lang="en-US" sz="2400" dirty="0">
              <a:effectLst/>
              <a:latin typeface=".VnTime"/>
              <a:ea typeface="Times New Roman" panose="02020603050405020304" pitchFamily="18" charset="0"/>
              <a:cs typeface="Times New Roman" panose="02020603050405020304" pitchFamily="18" charset="0"/>
            </a:endParaRPr>
          </a:p>
          <a:p>
            <a:endParaRPr lang="en-US" dirty="0"/>
          </a:p>
        </p:txBody>
      </p:sp>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405689"/>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a:solidFill>
                  <a:srgbClr val="C00000"/>
                </a:solidFill>
                <a:latin typeface="Times New Roman" panose="02020603050405020304" pitchFamily="18" charset="0"/>
                <a:cs typeface="Times New Roman" panose="02020603050405020304" pitchFamily="18" charset="0"/>
              </a:rPr>
              <a:t>II</a:t>
            </a:r>
            <a:r>
              <a:rPr lang="en-US" sz="2800">
                <a:solidFill>
                  <a:srgbClr val="C00000"/>
                </a:solidFill>
                <a:latin typeface="Times New Roman" panose="02020603050405020304" pitchFamily="18" charset="0"/>
                <a:cs typeface="Times New Roman" panose="02020603050405020304" pitchFamily="18" charset="0"/>
              </a:rPr>
              <a:t>I</a:t>
            </a:r>
            <a:r>
              <a:rPr lang="vi-VN" sz="2800">
                <a:solidFill>
                  <a:srgbClr val="C00000"/>
                </a:solidFill>
                <a:latin typeface="Times New Roman" panose="02020603050405020304" pitchFamily="18" charset="0"/>
                <a:cs typeface="Times New Roman" panose="02020603050405020304" pitchFamily="18" charset="0"/>
              </a:rPr>
              <a:t>. </a:t>
            </a:r>
            <a:r>
              <a:rPr lang="en-US" sz="2800">
                <a:solidFill>
                  <a:srgbClr val="C00000"/>
                </a:solidFill>
                <a:latin typeface="Times New Roman" panose="02020603050405020304" pitchFamily="18" charset="0"/>
                <a:cs typeface="Times New Roman" panose="02020603050405020304" pitchFamily="18" charset="0"/>
              </a:rPr>
              <a:t>GIÁM SÁT HOẠT ĐỘNG </a:t>
            </a:r>
            <a:r>
              <a:rPr lang="vi-VN" sz="2800">
                <a:solidFill>
                  <a:srgbClr val="C00000"/>
                </a:solidFill>
                <a:latin typeface="Times New Roman" panose="02020603050405020304" pitchFamily="18" charset="0"/>
                <a:ea typeface="Times New Roman" panose="02020603050405020304" pitchFamily="18" charset="0"/>
              </a:rPr>
              <a:t>ĐẦU TƯ CÔNG</a:t>
            </a:r>
            <a:r>
              <a:rPr lang="vi-VN" sz="3200">
                <a:solidFill>
                  <a:srgbClr val="C00000"/>
                </a:solidFill>
              </a:rPr>
              <a:t/>
            </a:r>
            <a:br>
              <a:rPr lang="vi-VN" sz="3200">
                <a:solidFill>
                  <a:srgbClr val="C00000"/>
                </a:solidFill>
              </a:rPr>
            </a:br>
            <a:r>
              <a:rPr lang="vi-VN" sz="320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1778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203200" y="457181"/>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3. NỘI DUNG GIÁM SÁT CỦA HĐND TRONG ĐẦU TƯ CÔNG</a:t>
            </a:r>
          </a:p>
          <a:p>
            <a:pPr marL="0" indent="0">
              <a:buNone/>
            </a:pP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1C03CA78-D3DA-6B40-3A32-3389B0B842E8}"/>
              </a:ext>
            </a:extLst>
          </p:cNvPr>
          <p:cNvSpPr txBox="1"/>
          <p:nvPr/>
        </p:nvSpPr>
        <p:spPr>
          <a:xfrm>
            <a:off x="-100208" y="1231881"/>
            <a:ext cx="9803008" cy="533684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wrap="square">
            <a:spAutoFit/>
          </a:bodyPr>
          <a:lstStyle/>
          <a:p>
            <a:pPr marL="0" marR="0" indent="457200" hangingPunct="0">
              <a:lnSpc>
                <a:spcPct val="120000"/>
              </a:lnSpc>
              <a:spcBef>
                <a:spcPts val="0"/>
              </a:spcBef>
              <a:spcAft>
                <a:spcPts val="0"/>
              </a:spcAft>
            </a:pPr>
            <a:r>
              <a:rPr lang="en-US" sz="2400" b="1" spc="-4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400" b="1" spc="-40" dirty="0">
                <a:effectLst/>
                <a:latin typeface="Times New Roman" panose="02020603050405020304" pitchFamily="18" charset="0"/>
                <a:ea typeface="Times New Roman" panose="02020603050405020304" pitchFamily="18" charset="0"/>
                <a:cs typeface="Times New Roman" panose="02020603050405020304" pitchFamily="18" charset="0"/>
              </a:rPr>
              <a:t>2) Thực hiện việc phối hợp liên ngành, liên vùng trong công tác giám sát T</a:t>
            </a:r>
            <a:r>
              <a:rPr lang="vi-VN" sz="2400" b="1" dirty="0">
                <a:effectLst/>
                <a:latin typeface="Times New Roman" panose="02020603050405020304" pitchFamily="18" charset="0"/>
                <a:ea typeface="Times New Roman" panose="02020603050405020304" pitchFamily="18" charset="0"/>
                <a:cs typeface="Times New Roman" panose="02020603050405020304" pitchFamily="18" charset="0"/>
              </a:rPr>
              <a:t>ham gia và quá trình giám sát và đánh giá, ngoài các cơ quan của Quốc hội,  các đoàn Đại biểu Quốc hội ở các tỉnh, thành phố;</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bao gồm:</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hangingPunct="0">
              <a:lnSpc>
                <a:spcPct val="120000"/>
              </a:lnSpc>
              <a:spcBef>
                <a:spcPts val="0"/>
              </a:spcBef>
              <a:spcAft>
                <a:spcPts val="0"/>
              </a:spcAft>
              <a:buFont typeface="Arial" panose="020B0604020202020204" pitchFamily="34" charset="0"/>
              <a:buChar char="•"/>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Quy hoạch đầu tư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hangingPunct="0">
              <a:lnSpc>
                <a:spcPct val="120000"/>
              </a:lnSpc>
              <a:spcBef>
                <a:spcPts val="0"/>
              </a:spcBef>
              <a:spcAft>
                <a:spcPts val="0"/>
              </a:spcAft>
              <a:buFont typeface="Arial" panose="020B0604020202020204" pitchFamily="34" charset="0"/>
              <a:buChar char="•"/>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Chủ trương đầu tư</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hangingPunct="0">
              <a:lnSpc>
                <a:spcPct val="120000"/>
              </a:lnSpc>
              <a:spcBef>
                <a:spcPts val="0"/>
              </a:spcBef>
              <a:spcAft>
                <a:spcPts val="0"/>
              </a:spcAft>
              <a:buFont typeface="Arial" panose="020B0604020202020204" pitchFamily="34" charset="0"/>
              <a:buChar char="•"/>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Việc áp dụng và chấp hành các chính sách, chế độ quy định của Nhà nước, của ngành và địa phương áp dụng đối với dự án</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indent="-342900" algn="just" hangingPunct="0">
              <a:lnSpc>
                <a:spcPct val="120000"/>
              </a:lnSpc>
              <a:spcBef>
                <a:spcPts val="0"/>
              </a:spcBef>
              <a:spcAft>
                <a:spcPts val="0"/>
              </a:spcAft>
              <a:buFont typeface="Arial" panose="020B0604020202020204" pitchFamily="34" charset="0"/>
              <a:buChar char="•"/>
            </a:pP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Việc chấp hành các quy định về lập, thẩm định và phê duyệt thiết kế, tổng dự toán, dự toán; công tác đấu thầu; điều kiện khởi công xây dựng; việc bố trí kế hoạch huy động và sử dụng vốn của dự án; việc thực hiện tiến độ, tổ chức quản lý dự án; các yêu cầu về bảo vệ môi trường.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dirty="0"/>
          </a:p>
        </p:txBody>
      </p:sp>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0"/>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a:t>
            </a:r>
            <a:r>
              <a:rPr lang="en-US" sz="2800" dirty="0">
                <a:solidFill>
                  <a:srgbClr val="C00000"/>
                </a:solidFill>
                <a:latin typeface="Times New Roman" panose="02020603050405020304" pitchFamily="18" charset="0"/>
                <a:cs typeface="Times New Roman" panose="02020603050405020304" pitchFamily="18" charset="0"/>
              </a:rPr>
              <a:t>I</a:t>
            </a:r>
            <a:r>
              <a:rPr lang="vi-VN"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GIÁM SÁT HOẠT ĐỘNG </a:t>
            </a:r>
            <a:r>
              <a:rPr lang="vi-VN" sz="2800" dirty="0">
                <a:solidFill>
                  <a:srgbClr val="C00000"/>
                </a:solidFill>
                <a:latin typeface="Times New Roman" panose="02020603050405020304" pitchFamily="18" charset="0"/>
                <a:ea typeface="Times New Roman" panose="02020603050405020304" pitchFamily="18" charset="0"/>
              </a:rPr>
              <a:t>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103725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0" y="1028700"/>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3. NỘI DUNG GIÁM SÁT CỦA HĐND TRONG ĐẦU TƯ CÔNG</a:t>
            </a:r>
          </a:p>
          <a:p>
            <a:pPr marL="0" indent="0">
              <a:buNone/>
            </a:pPr>
            <a:endParaRPr lang="en-US"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1C03CA78-D3DA-6B40-3A32-3389B0B842E8}"/>
              </a:ext>
            </a:extLst>
          </p:cNvPr>
          <p:cNvSpPr txBox="1"/>
          <p:nvPr/>
        </p:nvSpPr>
        <p:spPr>
          <a:xfrm>
            <a:off x="150312" y="1698945"/>
            <a:ext cx="9552488" cy="446276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wrap="square">
            <a:spAutoFit/>
          </a:bodyPr>
          <a:lstStyle/>
          <a:p>
            <a:pPr marL="0" marR="0" indent="457200" hangingPunct="0">
              <a:spcBef>
                <a:spcPts val="0"/>
              </a:spcBef>
              <a:spcAft>
                <a:spcPts val="0"/>
              </a:spcAft>
            </a:pPr>
            <a:r>
              <a:rPr lang="en-US" sz="2400" b="1" spc="-4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1" spc="-40" dirty="0">
                <a:latin typeface="Times New Roman" panose="02020603050405020304" pitchFamily="18" charset="0"/>
                <a:ea typeface="Times New Roman" panose="02020603050405020304" pitchFamily="18" charset="0"/>
                <a:cs typeface="Times New Roman" panose="02020603050405020304" pitchFamily="18" charset="0"/>
              </a:rPr>
              <a:t>3</a:t>
            </a:r>
            <a:r>
              <a:rPr lang="vi-VN" sz="2400" b="1" spc="-4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400" b="1" spc="-4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dirty="0">
                <a:effectLst/>
                <a:latin typeface="Times New Roman" panose="02020603050405020304" pitchFamily="18" charset="0"/>
                <a:ea typeface="Times New Roman" panose="02020603050405020304" pitchFamily="18" charset="0"/>
              </a:rPr>
              <a:t>Giám sát chi phí tài chính, thanh quyết toán trong quá trình thực hiện dự án; đánh giá dựa vào kết quả đầu ra của dự án;</a:t>
            </a:r>
            <a:r>
              <a:rPr lang="en-US" sz="2400" b="1"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b</a:t>
            </a:r>
            <a:r>
              <a:rPr lang="vi-VN" sz="2400" dirty="0">
                <a:effectLst/>
                <a:latin typeface="Times New Roman" panose="02020603050405020304" pitchFamily="18" charset="0"/>
                <a:ea typeface="Times New Roman" panose="02020603050405020304" pitchFamily="18" charset="0"/>
              </a:rPr>
              <a:t>ao gồm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đánh giá hiệu quả kinh tế, tài chính; sức lan tỏa và mối tác động của dự án đầu tư trong việc thúc đẩy phát triển của vùng, của ngành; kết quả về xã hội. Đối chiếu nội dung và kết quả thực hiện đầu tư với quyết định ban đầu để thấy rõ những sai lệch, điều chỉnh các yếu tố của dự án trong quá trình thực hiện đầu tư.</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7200" hangingPunct="0"/>
            <a:r>
              <a:rPr lang="vi-VN"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Các </a:t>
            </a:r>
            <a:r>
              <a:rPr lang="vi-VN" sz="2400" dirty="0">
                <a:effectLst/>
                <a:latin typeface="Times New Roman" panose="02020603050405020304" pitchFamily="18" charset="0"/>
                <a:ea typeface="Times New Roman" panose="02020603050405020304" pitchFamily="18" charset="0"/>
                <a:cs typeface="Times New Roman" panose="02020603050405020304" pitchFamily="18" charset="0"/>
              </a:rPr>
              <a:t>dự án đầu tư sử dụng vốn NSNN, vốn tín dụng Nhà nước phải được thẩm tra và phê duyệt quyết toán vốn đầu tư.</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7200" hangingPunct="0"/>
            <a:r>
              <a:rPr lang="vi-VN" sz="2400" b="1" dirty="0" smtClean="0">
                <a:effectLst/>
                <a:latin typeface="Times New Roman" panose="02020603050405020304" pitchFamily="18" charset="0"/>
                <a:ea typeface="Times New Roman" panose="02020603050405020304" pitchFamily="18" charset="0"/>
              </a:rPr>
              <a:t>(</a:t>
            </a:r>
            <a:r>
              <a:rPr lang="vi-VN" sz="2400" b="1" dirty="0">
                <a:effectLst/>
                <a:latin typeface="Times New Roman" panose="02020603050405020304" pitchFamily="18" charset="0"/>
                <a:ea typeface="Times New Roman" panose="02020603050405020304" pitchFamily="18" charset="0"/>
              </a:rPr>
              <a:t>4) Giám sát việc thực hiện các cơ chế chính sách và giải pháp đã được Hội đồng nhân dân thông qua</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indent="457200" hangingPunct="0"/>
            <a:endParaRPr lang="en-US" sz="2000" b="1" dirty="0">
              <a:effectLst/>
              <a:latin typeface=".VnTime"/>
              <a:ea typeface="Times New Roman" panose="02020603050405020304" pitchFamily="18" charset="0"/>
              <a:cs typeface="Times New Roman" panose="02020603050405020304" pitchFamily="18" charset="0"/>
            </a:endParaRPr>
          </a:p>
        </p:txBody>
      </p:sp>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405689"/>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a:solidFill>
                  <a:srgbClr val="C00000"/>
                </a:solidFill>
                <a:latin typeface="Times New Roman" panose="02020603050405020304" pitchFamily="18" charset="0"/>
                <a:cs typeface="Times New Roman" panose="02020603050405020304" pitchFamily="18" charset="0"/>
              </a:rPr>
              <a:t>II</a:t>
            </a:r>
            <a:r>
              <a:rPr lang="en-US" sz="2800">
                <a:solidFill>
                  <a:srgbClr val="C00000"/>
                </a:solidFill>
                <a:latin typeface="Times New Roman" panose="02020603050405020304" pitchFamily="18" charset="0"/>
                <a:cs typeface="Times New Roman" panose="02020603050405020304" pitchFamily="18" charset="0"/>
              </a:rPr>
              <a:t>I</a:t>
            </a:r>
            <a:r>
              <a:rPr lang="vi-VN" sz="2800">
                <a:solidFill>
                  <a:srgbClr val="C00000"/>
                </a:solidFill>
                <a:latin typeface="Times New Roman" panose="02020603050405020304" pitchFamily="18" charset="0"/>
                <a:cs typeface="Times New Roman" panose="02020603050405020304" pitchFamily="18" charset="0"/>
              </a:rPr>
              <a:t>. </a:t>
            </a:r>
            <a:r>
              <a:rPr lang="en-US" sz="2800">
                <a:solidFill>
                  <a:srgbClr val="C00000"/>
                </a:solidFill>
                <a:latin typeface="Times New Roman" panose="02020603050405020304" pitchFamily="18" charset="0"/>
                <a:cs typeface="Times New Roman" panose="02020603050405020304" pitchFamily="18" charset="0"/>
              </a:rPr>
              <a:t>GIÁM SÁT HOẠT ĐỘNG </a:t>
            </a:r>
            <a:r>
              <a:rPr lang="vi-VN" sz="2800">
                <a:solidFill>
                  <a:srgbClr val="C00000"/>
                </a:solidFill>
                <a:latin typeface="Times New Roman" panose="02020603050405020304" pitchFamily="18" charset="0"/>
                <a:ea typeface="Times New Roman" panose="02020603050405020304" pitchFamily="18" charset="0"/>
              </a:rPr>
              <a:t>ĐẦU TƯ CÔNG</a:t>
            </a:r>
            <a:r>
              <a:rPr lang="vi-VN" sz="3200">
                <a:solidFill>
                  <a:srgbClr val="C00000"/>
                </a:solidFill>
              </a:rPr>
              <a:t/>
            </a:r>
            <a:br>
              <a:rPr lang="vi-VN" sz="3200">
                <a:solidFill>
                  <a:srgbClr val="C00000"/>
                </a:solidFill>
              </a:rPr>
            </a:br>
            <a:r>
              <a:rPr lang="vi-VN" sz="320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4122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56953" y="499354"/>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smtClean="0">
                <a:solidFill>
                  <a:srgbClr val="C00000"/>
                </a:solidFill>
                <a:effectLst/>
                <a:latin typeface="Times New Roman" panose="02020603050405020304" pitchFamily="18" charset="0"/>
                <a:ea typeface="Times New Roman" panose="02020603050405020304" pitchFamily="18" charset="0"/>
              </a:rPr>
              <a:t>4. CÁC </a:t>
            </a:r>
            <a:r>
              <a:rPr lang="en-US" sz="2400" b="1" dirty="0">
                <a:solidFill>
                  <a:srgbClr val="C00000"/>
                </a:solidFill>
                <a:effectLst/>
                <a:latin typeface="Times New Roman" panose="02020603050405020304" pitchFamily="18" charset="0"/>
                <a:ea typeface="Times New Roman" panose="02020603050405020304" pitchFamily="18" charset="0"/>
              </a:rPr>
              <a:t>HOẠT </a:t>
            </a:r>
            <a:r>
              <a:rPr lang="en-US" sz="2400" b="1" dirty="0" smtClean="0">
                <a:solidFill>
                  <a:srgbClr val="C00000"/>
                </a:solidFill>
                <a:effectLst/>
                <a:latin typeface="Times New Roman" panose="02020603050405020304" pitchFamily="18" charset="0"/>
                <a:ea typeface="Times New Roman" panose="02020603050405020304" pitchFamily="18" charset="0"/>
              </a:rPr>
              <a:t>ĐỘNG GIÁM SÁT CỦA HĐND</a:t>
            </a:r>
            <a:endPar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112004"/>
            <a:ext cx="9067191" cy="38735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a:t>
            </a:r>
            <a:r>
              <a:rPr lang="en-US" sz="2800" dirty="0">
                <a:solidFill>
                  <a:srgbClr val="C00000"/>
                </a:solidFill>
                <a:latin typeface="Times New Roman" panose="02020603050405020304" pitchFamily="18" charset="0"/>
                <a:cs typeface="Times New Roman" panose="02020603050405020304" pitchFamily="18" charset="0"/>
              </a:rPr>
              <a:t>I</a:t>
            </a:r>
            <a:r>
              <a:rPr lang="vi-VN"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GIÁM SÁT HOẠT ĐỘNG </a:t>
            </a:r>
            <a:r>
              <a:rPr lang="vi-VN" sz="2800" dirty="0">
                <a:solidFill>
                  <a:srgbClr val="C00000"/>
                </a:solidFill>
                <a:latin typeface="Times New Roman" panose="02020603050405020304" pitchFamily="18" charset="0"/>
                <a:ea typeface="Times New Roman" panose="02020603050405020304" pitchFamily="18" charset="0"/>
              </a:rPr>
              <a:t>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graphicFrame>
        <p:nvGraphicFramePr>
          <p:cNvPr id="3" name="Diagram 2">
            <a:extLst>
              <a:ext uri="{FF2B5EF4-FFF2-40B4-BE49-F238E27FC236}">
                <a16:creationId xmlns:a16="http://schemas.microsoft.com/office/drawing/2014/main" id="{E8F33BEC-8C95-DCED-D965-CC6BF7CECB37}"/>
              </a:ext>
            </a:extLst>
          </p:cNvPr>
          <p:cNvGraphicFramePr/>
          <p:nvPr>
            <p:extLst>
              <p:ext uri="{D42A27DB-BD31-4B8C-83A1-F6EECF244321}">
                <p14:modId xmlns:p14="http://schemas.microsoft.com/office/powerpoint/2010/main" val="4169378078"/>
              </p:ext>
            </p:extLst>
          </p:nvPr>
        </p:nvGraphicFramePr>
        <p:xfrm>
          <a:off x="233929" y="1250925"/>
          <a:ext cx="9615118" cy="52943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080400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39556" y="548290"/>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smtClean="0">
                <a:solidFill>
                  <a:srgbClr val="FF0000"/>
                </a:solidFill>
                <a:latin typeface="Times New Roman" panose="02020603050405020304" pitchFamily="18" charset="0"/>
                <a:cs typeface="Times New Roman" panose="02020603050405020304" pitchFamily="18" charset="0"/>
              </a:rPr>
              <a:t>5. NHIỆM VỤ, QUYỀN HẠN CỦA </a:t>
            </a:r>
            <a:r>
              <a:rPr lang="vi-VN" sz="2400" b="1" dirty="0" smtClean="0">
                <a:solidFill>
                  <a:srgbClr val="FF0000"/>
                </a:solidFill>
                <a:latin typeface="Times New Roman" panose="02020603050405020304" pitchFamily="18" charset="0"/>
                <a:cs typeface="Times New Roman" panose="02020603050405020304" pitchFamily="18" charset="0"/>
              </a:rPr>
              <a:t>T</a:t>
            </a:r>
            <a:r>
              <a:rPr lang="en-US" sz="2400" b="1" dirty="0" smtClean="0">
                <a:solidFill>
                  <a:srgbClr val="FF0000"/>
                </a:solidFill>
                <a:latin typeface="Times New Roman" panose="02020603050405020304" pitchFamily="18" charset="0"/>
                <a:cs typeface="Times New Roman" panose="02020603050405020304" pitchFamily="18" charset="0"/>
              </a:rPr>
              <a:t>HƯỜNG TRỰC</a:t>
            </a:r>
            <a:r>
              <a:rPr lang="vi-VN" sz="2400" b="1" dirty="0" smtClean="0">
                <a:solidFill>
                  <a:srgbClr val="FF0000"/>
                </a:solidFill>
                <a:latin typeface="Times New Roman" panose="02020603050405020304" pitchFamily="18" charset="0"/>
                <a:cs typeface="Times New Roman" panose="02020603050405020304" pitchFamily="18" charset="0"/>
              </a:rPr>
              <a:t> H</a:t>
            </a:r>
            <a:r>
              <a:rPr lang="en-US" sz="2400" b="1" dirty="0" smtClean="0">
                <a:solidFill>
                  <a:srgbClr val="FF0000"/>
                </a:solidFill>
                <a:latin typeface="Times New Roman" panose="02020603050405020304" pitchFamily="18" charset="0"/>
                <a:cs typeface="Times New Roman" panose="02020603050405020304" pitchFamily="18" charset="0"/>
              </a:rPr>
              <a:t>ĐND</a:t>
            </a:r>
            <a:r>
              <a:rPr lang="en-US" sz="2400" b="1" i="1" dirty="0" smtClean="0">
                <a:latin typeface="Times New Roman" panose="02020603050405020304" pitchFamily="18" charset="0"/>
                <a:cs typeface="Times New Roman" panose="02020603050405020304" pitchFamily="18" charset="0"/>
              </a:rPr>
              <a:t> </a:t>
            </a:r>
          </a:p>
          <a:p>
            <a:pPr marL="0" indent="0" algn="ctr">
              <a:buNone/>
            </a:pPr>
            <a:r>
              <a:rPr lang="en-US" sz="2400" i="1" dirty="0" smtClean="0">
                <a:latin typeface="Times New Roman" panose="02020603050405020304" pitchFamily="18" charset="0"/>
                <a:cs typeface="Times New Roman" panose="02020603050405020304" pitchFamily="18" charset="0"/>
              </a:rPr>
              <a:t>(</a:t>
            </a:r>
            <a:r>
              <a:rPr lang="en-US" sz="2400" i="1" dirty="0" err="1" smtClean="0">
                <a:latin typeface="Times New Roman" panose="02020603050405020304" pitchFamily="18" charset="0"/>
                <a:cs typeface="Times New Roman" panose="02020603050405020304" pitchFamily="18" charset="0"/>
              </a:rPr>
              <a:t>Điều</a:t>
            </a:r>
            <a:r>
              <a:rPr lang="en-US" sz="2400" i="1" dirty="0" smtClean="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104 </a:t>
            </a:r>
            <a:r>
              <a:rPr lang="en-US" sz="2400" i="1" dirty="0" err="1">
                <a:latin typeface="Times New Roman" panose="02020603050405020304" pitchFamily="18" charset="0"/>
                <a:cs typeface="Times New Roman" panose="02020603050405020304" pitchFamily="18" charset="0"/>
              </a:rPr>
              <a:t>Luật</a:t>
            </a:r>
            <a:r>
              <a:rPr lang="en-US" sz="2400" i="1" dirty="0">
                <a:latin typeface="Times New Roman" panose="02020603050405020304" pitchFamily="18" charset="0"/>
                <a:cs typeface="Times New Roman" panose="02020603050405020304" pitchFamily="18" charset="0"/>
              </a:rPr>
              <a:t> TCCQĐP)</a:t>
            </a:r>
            <a:r>
              <a:rPr lang="vi-VN"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ctr">
              <a:buNone/>
            </a:pPr>
            <a:endParaRPr lang="en-US" sz="2400" dirty="0" smtClean="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390525" y="78583"/>
            <a:ext cx="9079152" cy="698031"/>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a:t>
            </a:r>
            <a:r>
              <a:rPr lang="en-US" sz="2800" dirty="0">
                <a:solidFill>
                  <a:srgbClr val="C00000"/>
                </a:solidFill>
                <a:latin typeface="Times New Roman" panose="02020603050405020304" pitchFamily="18" charset="0"/>
                <a:cs typeface="Times New Roman" panose="02020603050405020304" pitchFamily="18" charset="0"/>
              </a:rPr>
              <a:t>I</a:t>
            </a:r>
            <a:r>
              <a:rPr lang="vi-VN"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GIÁM SÁT HOẠT ĐỘNG </a:t>
            </a:r>
            <a:r>
              <a:rPr lang="vi-VN" sz="2800" dirty="0">
                <a:solidFill>
                  <a:srgbClr val="C00000"/>
                </a:solidFill>
                <a:latin typeface="Times New Roman" panose="02020603050405020304" pitchFamily="18" charset="0"/>
                <a:ea typeface="Times New Roman" panose="02020603050405020304" pitchFamily="18" charset="0"/>
              </a:rPr>
              <a:t>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graphicFrame>
        <p:nvGraphicFramePr>
          <p:cNvPr id="9" name="Diagram 8">
            <a:extLst>
              <a:ext uri="{FF2B5EF4-FFF2-40B4-BE49-F238E27FC236}">
                <a16:creationId xmlns:a16="http://schemas.microsoft.com/office/drawing/2014/main" id="{2BEDB068-9750-3D70-562F-70FFDF9B5A9F}"/>
              </a:ext>
            </a:extLst>
          </p:cNvPr>
          <p:cNvGraphicFramePr/>
          <p:nvPr>
            <p:extLst>
              <p:ext uri="{D42A27DB-BD31-4B8C-83A1-F6EECF244321}">
                <p14:modId xmlns:p14="http://schemas.microsoft.com/office/powerpoint/2010/main" val="363844341"/>
              </p:ext>
            </p:extLst>
          </p:nvPr>
        </p:nvGraphicFramePr>
        <p:xfrm>
          <a:off x="273596" y="1520486"/>
          <a:ext cx="9484180" cy="392729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750334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39556" y="548290"/>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smtClean="0">
                <a:solidFill>
                  <a:srgbClr val="FF0000"/>
                </a:solidFill>
                <a:latin typeface="Times New Roman" panose="02020603050405020304" pitchFamily="18" charset="0"/>
                <a:cs typeface="Times New Roman" panose="02020603050405020304" pitchFamily="18" charset="0"/>
              </a:rPr>
              <a:t>6. THẨM QUYỀN GIÁM SÁT CỦA THƯỜNG TRỰC HĐND</a:t>
            </a:r>
            <a:endParaRPr lang="en-US" sz="2400" b="1" i="1" dirty="0">
              <a:solidFill>
                <a:srgbClr val="FF0000"/>
              </a:solidFill>
              <a:latin typeface="Times New Roman" panose="02020603050405020304" pitchFamily="18" charset="0"/>
              <a:cs typeface="Times New Roman" panose="02020603050405020304" pitchFamily="18" charset="0"/>
            </a:endParaRPr>
          </a:p>
          <a:p>
            <a:pPr marL="0" indent="0" algn="ctr">
              <a:buNone/>
            </a:pPr>
            <a:r>
              <a:rPr lang="en-US" sz="2400" i="1" dirty="0" smtClean="0">
                <a:latin typeface="Times New Roman" panose="02020603050405020304" pitchFamily="18" charset="0"/>
                <a:cs typeface="Times New Roman" panose="02020603050405020304" pitchFamily="18" charset="0"/>
              </a:rPr>
              <a:t>(</a:t>
            </a:r>
            <a:r>
              <a:rPr lang="en-US" sz="2400" i="1" dirty="0" err="1" smtClean="0">
                <a:latin typeface="Times New Roman" panose="02020603050405020304" pitchFamily="18" charset="0"/>
                <a:cs typeface="Times New Roman" panose="02020603050405020304" pitchFamily="18" charset="0"/>
              </a:rPr>
              <a:t>Tiết</a:t>
            </a:r>
            <a:r>
              <a:rPr lang="en-US" sz="2400" i="1" dirty="0" smtClean="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b, </a:t>
            </a:r>
            <a:r>
              <a:rPr lang="en-US" sz="2400" i="1" dirty="0" err="1">
                <a:latin typeface="Times New Roman" panose="02020603050405020304" pitchFamily="18" charset="0"/>
                <a:cs typeface="Times New Roman" panose="02020603050405020304" pitchFamily="18" charset="0"/>
              </a:rPr>
              <a:t>khoản</a:t>
            </a:r>
            <a:r>
              <a:rPr lang="en-US" sz="2400" i="1" dirty="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1, </a:t>
            </a:r>
            <a:r>
              <a:rPr lang="en-US" sz="2400" i="1" dirty="0" err="1" smtClean="0">
                <a:latin typeface="Times New Roman" panose="02020603050405020304" pitchFamily="18" charset="0"/>
                <a:cs typeface="Times New Roman" panose="02020603050405020304" pitchFamily="18" charset="0"/>
              </a:rPr>
              <a:t>Điều</a:t>
            </a:r>
            <a:r>
              <a:rPr lang="en-US" sz="2400" i="1" dirty="0" smtClean="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5 </a:t>
            </a:r>
            <a:r>
              <a:rPr lang="en-US" sz="2400" i="1" dirty="0" err="1">
                <a:latin typeface="Times New Roman" panose="02020603050405020304" pitchFamily="18" charset="0"/>
                <a:cs typeface="Times New Roman" panose="02020603050405020304" pitchFamily="18" charset="0"/>
              </a:rPr>
              <a:t>Luật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Hoạt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động</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giám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sát</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của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Quốc</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hội</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và</a:t>
            </a:r>
            <a:r>
              <a:rPr lang="en-US" sz="2400" i="1" dirty="0">
                <a:latin typeface="Times New Roman" panose="02020603050405020304" pitchFamily="18" charset="0"/>
                <a:cs typeface="Times New Roman" panose="02020603050405020304" pitchFamily="18" charset="0"/>
              </a:rPr>
              <a:t> </a:t>
            </a:r>
            <a:r>
              <a:rPr lang="en-US" sz="2400" i="1" dirty="0" smtClean="0">
                <a:latin typeface="Times New Roman" panose="02020603050405020304" pitchFamily="18" charset="0"/>
                <a:cs typeface="Times New Roman" panose="02020603050405020304" pitchFamily="18" charset="0"/>
              </a:rPr>
              <a:t>HĐND) </a:t>
            </a:r>
            <a:endParaRPr lang="en-US" sz="2400" dirty="0">
              <a:latin typeface="Times New Roman" panose="02020603050405020304" pitchFamily="18" charset="0"/>
              <a:cs typeface="Times New Roman" panose="02020603050405020304" pitchFamily="18" charset="0"/>
            </a:endParaRPr>
          </a:p>
          <a:p>
            <a:pPr marL="0" indent="0" algn="ctr">
              <a:buNone/>
            </a:pPr>
            <a:endParaRPr lang="en-US" sz="2400" dirty="0">
              <a:latin typeface="Times New Roman" panose="02020603050405020304" pitchFamily="18" charset="0"/>
              <a:cs typeface="Times New Roman" panose="02020603050405020304" pitchFamily="18" charset="0"/>
            </a:endParaRPr>
          </a:p>
          <a:p>
            <a:pPr marL="0" indent="0" algn="ctr">
              <a:buNone/>
            </a:pPr>
            <a:endParaRPr lang="en-US" sz="2400" dirty="0" smtClean="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390525" y="78583"/>
            <a:ext cx="9079152" cy="698031"/>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a:t>
            </a:r>
            <a:r>
              <a:rPr lang="en-US" sz="2800" dirty="0">
                <a:solidFill>
                  <a:srgbClr val="C00000"/>
                </a:solidFill>
                <a:latin typeface="Times New Roman" panose="02020603050405020304" pitchFamily="18" charset="0"/>
                <a:cs typeface="Times New Roman" panose="02020603050405020304" pitchFamily="18" charset="0"/>
              </a:rPr>
              <a:t>I</a:t>
            </a:r>
            <a:r>
              <a:rPr lang="vi-VN"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GIÁM SÁT HOẠT ĐỘNG </a:t>
            </a:r>
            <a:r>
              <a:rPr lang="vi-VN" sz="2800" dirty="0">
                <a:solidFill>
                  <a:srgbClr val="C00000"/>
                </a:solidFill>
                <a:latin typeface="Times New Roman" panose="02020603050405020304" pitchFamily="18" charset="0"/>
                <a:ea typeface="Times New Roman" panose="02020603050405020304" pitchFamily="18" charset="0"/>
              </a:rPr>
              <a:t>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graphicFrame>
        <p:nvGraphicFramePr>
          <p:cNvPr id="9" name="Diagram 8">
            <a:extLst>
              <a:ext uri="{FF2B5EF4-FFF2-40B4-BE49-F238E27FC236}">
                <a16:creationId xmlns:a16="http://schemas.microsoft.com/office/drawing/2014/main" id="{2BEDB068-9750-3D70-562F-70FFDF9B5A9F}"/>
              </a:ext>
            </a:extLst>
          </p:cNvPr>
          <p:cNvGraphicFramePr/>
          <p:nvPr>
            <p:extLst>
              <p:ext uri="{D42A27DB-BD31-4B8C-83A1-F6EECF244321}">
                <p14:modId xmlns:p14="http://schemas.microsoft.com/office/powerpoint/2010/main" val="1914679764"/>
              </p:ext>
            </p:extLst>
          </p:nvPr>
        </p:nvGraphicFramePr>
        <p:xfrm>
          <a:off x="185913" y="1703539"/>
          <a:ext cx="9680531" cy="316803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814075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0" y="1028700"/>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7</a:t>
            </a:r>
            <a:r>
              <a:rPr lang="en-US" sz="24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KHUNG KẾT QUẢ GIÁM SÁT ĐẦU TƯ CÔNG</a:t>
            </a: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405689"/>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a:solidFill>
                  <a:srgbClr val="C00000"/>
                </a:solidFill>
                <a:latin typeface="Times New Roman" panose="02020603050405020304" pitchFamily="18" charset="0"/>
                <a:cs typeface="Times New Roman" panose="02020603050405020304" pitchFamily="18" charset="0"/>
              </a:rPr>
              <a:t>II</a:t>
            </a:r>
            <a:r>
              <a:rPr lang="en-US" sz="2800">
                <a:solidFill>
                  <a:srgbClr val="C00000"/>
                </a:solidFill>
                <a:latin typeface="Times New Roman" panose="02020603050405020304" pitchFamily="18" charset="0"/>
                <a:cs typeface="Times New Roman" panose="02020603050405020304" pitchFamily="18" charset="0"/>
              </a:rPr>
              <a:t>I</a:t>
            </a:r>
            <a:r>
              <a:rPr lang="vi-VN" sz="2800">
                <a:solidFill>
                  <a:srgbClr val="C00000"/>
                </a:solidFill>
                <a:latin typeface="Times New Roman" panose="02020603050405020304" pitchFamily="18" charset="0"/>
                <a:cs typeface="Times New Roman" panose="02020603050405020304" pitchFamily="18" charset="0"/>
              </a:rPr>
              <a:t>. </a:t>
            </a:r>
            <a:r>
              <a:rPr lang="en-US" sz="2800">
                <a:solidFill>
                  <a:srgbClr val="C00000"/>
                </a:solidFill>
                <a:latin typeface="Times New Roman" panose="02020603050405020304" pitchFamily="18" charset="0"/>
                <a:cs typeface="Times New Roman" panose="02020603050405020304" pitchFamily="18" charset="0"/>
              </a:rPr>
              <a:t>GIÁM SÁT HOẠT ĐỘNG </a:t>
            </a:r>
            <a:r>
              <a:rPr lang="vi-VN" sz="2800">
                <a:solidFill>
                  <a:srgbClr val="C00000"/>
                </a:solidFill>
                <a:latin typeface="Times New Roman" panose="02020603050405020304" pitchFamily="18" charset="0"/>
                <a:ea typeface="Times New Roman" panose="02020603050405020304" pitchFamily="18" charset="0"/>
              </a:rPr>
              <a:t>ĐẦU TƯ CÔNG</a:t>
            </a:r>
            <a:r>
              <a:rPr lang="vi-VN" sz="3200">
                <a:solidFill>
                  <a:srgbClr val="C00000"/>
                </a:solidFill>
              </a:rPr>
              <a:t/>
            </a:r>
            <a:br>
              <a:rPr lang="vi-VN" sz="3200">
                <a:solidFill>
                  <a:srgbClr val="C00000"/>
                </a:solidFill>
              </a:rPr>
            </a:br>
            <a:r>
              <a:rPr lang="vi-VN" sz="320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08F4E63D-C022-95D4-A74E-F0B43626CB6B}"/>
              </a:ext>
            </a:extLst>
          </p:cNvPr>
          <p:cNvGraphicFramePr>
            <a:graphicFrameLocks noGrp="1"/>
          </p:cNvGraphicFramePr>
          <p:nvPr>
            <p:extLst>
              <p:ext uri="{D42A27DB-BD31-4B8C-83A1-F6EECF244321}">
                <p14:modId xmlns:p14="http://schemas.microsoft.com/office/powerpoint/2010/main" val="3690699263"/>
              </p:ext>
            </p:extLst>
          </p:nvPr>
        </p:nvGraphicFramePr>
        <p:xfrm>
          <a:off x="390525" y="1856142"/>
          <a:ext cx="9124950" cy="4494160"/>
        </p:xfrm>
        <a:graphic>
          <a:graphicData uri="http://schemas.openxmlformats.org/drawingml/2006/table">
            <a:tbl>
              <a:tblPr firstRow="1" firstCol="1" lastRow="1" lastCol="1" bandRow="1" bandCol="1">
                <a:tableStyleId>{5C22544A-7EE6-4342-B048-85BDC9FD1C3A}</a:tableStyleId>
              </a:tblPr>
              <a:tblGrid>
                <a:gridCol w="546330">
                  <a:extLst>
                    <a:ext uri="{9D8B030D-6E8A-4147-A177-3AD203B41FA5}">
                      <a16:colId xmlns:a16="http://schemas.microsoft.com/office/drawing/2014/main" val="4220489050"/>
                    </a:ext>
                  </a:extLst>
                </a:gridCol>
                <a:gridCol w="4509965">
                  <a:extLst>
                    <a:ext uri="{9D8B030D-6E8A-4147-A177-3AD203B41FA5}">
                      <a16:colId xmlns:a16="http://schemas.microsoft.com/office/drawing/2014/main" val="2625066985"/>
                    </a:ext>
                  </a:extLst>
                </a:gridCol>
                <a:gridCol w="4068655">
                  <a:extLst>
                    <a:ext uri="{9D8B030D-6E8A-4147-A177-3AD203B41FA5}">
                      <a16:colId xmlns:a16="http://schemas.microsoft.com/office/drawing/2014/main" val="3664565872"/>
                    </a:ext>
                  </a:extLst>
                </a:gridCol>
              </a:tblGrid>
              <a:tr h="528490">
                <a:tc>
                  <a:txBody>
                    <a:bodyPr/>
                    <a:lstStyle/>
                    <a:p>
                      <a:pPr marL="0" marR="0" algn="ctr" hangingPunct="0">
                        <a:lnSpc>
                          <a:spcPct val="120000"/>
                        </a:lnSpc>
                        <a:spcBef>
                          <a:spcPts val="0"/>
                        </a:spcBef>
                        <a:spcAft>
                          <a:spcPts val="0"/>
                        </a:spcAft>
                      </a:pPr>
                      <a:r>
                        <a:rPr lang="es-ES" sz="1800" b="0" dirty="0">
                          <a:effectLst/>
                          <a:latin typeface="Times New Roman" panose="02020603050405020304" pitchFamily="18" charset="0"/>
                          <a:cs typeface="Times New Roman" panose="02020603050405020304" pitchFamily="18" charset="0"/>
                        </a:rPr>
                        <a:t> </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ctr" hangingPunct="0">
                        <a:lnSpc>
                          <a:spcPct val="120000"/>
                        </a:lnSpc>
                        <a:spcBef>
                          <a:spcPts val="0"/>
                        </a:spcBef>
                        <a:spcAft>
                          <a:spcPts val="0"/>
                        </a:spcAft>
                      </a:pPr>
                      <a:r>
                        <a:rPr lang="es-ES" sz="1800" b="1" dirty="0" err="1">
                          <a:effectLst/>
                          <a:latin typeface="Times New Roman" panose="02020603050405020304" pitchFamily="18" charset="0"/>
                          <a:cs typeface="Times New Roman" panose="02020603050405020304" pitchFamily="18" charset="0"/>
                        </a:rPr>
                        <a:t>Những</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chỉ</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số</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giám</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sát</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ctr" hangingPunct="0">
                        <a:lnSpc>
                          <a:spcPct val="120000"/>
                        </a:lnSpc>
                        <a:spcBef>
                          <a:spcPts val="0"/>
                        </a:spcBef>
                        <a:spcAft>
                          <a:spcPts val="0"/>
                        </a:spcAft>
                      </a:pPr>
                      <a:r>
                        <a:rPr lang="es-ES" sz="1800" b="1" dirty="0" err="1">
                          <a:effectLst/>
                          <a:latin typeface="Times New Roman" panose="02020603050405020304" pitchFamily="18" charset="0"/>
                          <a:cs typeface="Times New Roman" panose="02020603050405020304" pitchFamily="18" charset="0"/>
                        </a:rPr>
                        <a:t>Những</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kết</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luận</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đưa</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ra</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extLst>
                  <a:ext uri="{0D108BD9-81ED-4DB2-BD59-A6C34878D82A}">
                    <a16:rowId xmlns:a16="http://schemas.microsoft.com/office/drawing/2014/main" val="597549891"/>
                  </a:ext>
                </a:extLst>
              </a:tr>
              <a:tr h="660945">
                <a:tc>
                  <a:txBody>
                    <a:bodyPr/>
                    <a:lstStyle/>
                    <a:p>
                      <a:pPr marL="0" marR="0" algn="ctr" hangingPunct="0">
                        <a:lnSpc>
                          <a:spcPct val="120000"/>
                        </a:lnSpc>
                        <a:spcBef>
                          <a:spcPts val="0"/>
                        </a:spcBef>
                        <a:spcAft>
                          <a:spcPts val="0"/>
                        </a:spcAft>
                      </a:pPr>
                      <a:r>
                        <a:rPr lang="en-US" sz="1800" b="0">
                          <a:effectLst/>
                          <a:latin typeface="Times New Roman" panose="02020603050405020304" pitchFamily="18" charset="0"/>
                          <a:cs typeface="Times New Roman" panose="02020603050405020304" pitchFamily="18" charset="0"/>
                        </a:rPr>
                        <a:t>1</a:t>
                      </a:r>
                      <a:endParaRPr lang="en-US" sz="1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just" hangingPunct="0">
                        <a:lnSpc>
                          <a:spcPct val="120000"/>
                        </a:lnSpc>
                        <a:spcBef>
                          <a:spcPts val="0"/>
                        </a:spcBef>
                        <a:spcAft>
                          <a:spcPts val="0"/>
                        </a:spcAft>
                      </a:pPr>
                      <a:r>
                        <a:rPr lang="en-US" sz="1800" b="0">
                          <a:effectLst/>
                          <a:latin typeface="Times New Roman" panose="02020603050405020304" pitchFamily="18" charset="0"/>
                          <a:cs typeface="Times New Roman" panose="02020603050405020304" pitchFamily="18" charset="0"/>
                        </a:rPr>
                        <a:t>Tỷ trọng chi NS cho đầu tư xây dựng trong tổng chi NS của tỉnh, thành phố</a:t>
                      </a:r>
                      <a:endParaRPr lang="en-US" sz="1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just" hangingPunct="0">
                        <a:lnSpc>
                          <a:spcPct val="120000"/>
                        </a:lnSpc>
                        <a:spcBef>
                          <a:spcPts val="0"/>
                        </a:spcBef>
                        <a:spcAft>
                          <a:spcPts val="0"/>
                        </a:spcAft>
                      </a:pPr>
                      <a:r>
                        <a:rPr lang="en-US" sz="1800" b="0">
                          <a:effectLst/>
                          <a:latin typeface="Times New Roman" panose="02020603050405020304" pitchFamily="18" charset="0"/>
                          <a:cs typeface="Times New Roman" panose="02020603050405020304" pitchFamily="18" charset="0"/>
                        </a:rPr>
                        <a:t>Tính hợp lý và minh bạch của bản cân đối NS</a:t>
                      </a:r>
                      <a:endParaRPr lang="en-US" sz="1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extLst>
                  <a:ext uri="{0D108BD9-81ED-4DB2-BD59-A6C34878D82A}">
                    <a16:rowId xmlns:a16="http://schemas.microsoft.com/office/drawing/2014/main" val="495432569"/>
                  </a:ext>
                </a:extLst>
              </a:tr>
              <a:tr h="660945">
                <a:tc>
                  <a:txBody>
                    <a:bodyPr/>
                    <a:lstStyle/>
                    <a:p>
                      <a:pPr marL="0" marR="0" algn="ctr" hangingPunct="0">
                        <a:lnSpc>
                          <a:spcPct val="120000"/>
                        </a:lnSpc>
                        <a:spcBef>
                          <a:spcPts val="0"/>
                        </a:spcBef>
                        <a:spcAft>
                          <a:spcPts val="0"/>
                        </a:spcAft>
                      </a:pPr>
                      <a:r>
                        <a:rPr lang="en-US" sz="1800" b="0">
                          <a:effectLst/>
                          <a:latin typeface="Times New Roman" panose="02020603050405020304" pitchFamily="18" charset="0"/>
                          <a:cs typeface="Times New Roman" panose="02020603050405020304" pitchFamily="18" charset="0"/>
                        </a:rPr>
                        <a:t>2</a:t>
                      </a:r>
                      <a:endParaRPr lang="en-US" sz="1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just" hangingPunct="0">
                        <a:lnSpc>
                          <a:spcPct val="120000"/>
                        </a:lnSpc>
                        <a:spcBef>
                          <a:spcPts val="0"/>
                        </a:spcBef>
                        <a:spcAft>
                          <a:spcPts val="0"/>
                        </a:spcAft>
                      </a:pPr>
                      <a:r>
                        <a:rPr lang="en-US" sz="1800" b="0">
                          <a:effectLst/>
                          <a:latin typeface="Times New Roman" panose="02020603050405020304" pitchFamily="18" charset="0"/>
                          <a:cs typeface="Times New Roman" panose="02020603050405020304" pitchFamily="18" charset="0"/>
                        </a:rPr>
                        <a:t>Các nguồn vốn NS trong cân đối và ngoài cân đối chi cho đầu tư xây dựng của tỉnh, thành phố </a:t>
                      </a:r>
                      <a:endParaRPr lang="en-US" sz="1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just" hangingPunct="0">
                        <a:lnSpc>
                          <a:spcPct val="120000"/>
                        </a:lnSpc>
                        <a:spcBef>
                          <a:spcPts val="0"/>
                        </a:spcBef>
                        <a:spcAft>
                          <a:spcPts val="0"/>
                        </a:spcAft>
                      </a:pPr>
                      <a:r>
                        <a:rPr lang="en-US" sz="1800" b="0">
                          <a:effectLst/>
                          <a:latin typeface="Times New Roman" panose="02020603050405020304" pitchFamily="18" charset="0"/>
                          <a:cs typeface="Times New Roman" panose="02020603050405020304" pitchFamily="18" charset="0"/>
                        </a:rPr>
                        <a:t>Tính hiện thực và khả năng huy động để cân đối</a:t>
                      </a:r>
                      <a:endParaRPr lang="en-US" sz="1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extLst>
                  <a:ext uri="{0D108BD9-81ED-4DB2-BD59-A6C34878D82A}">
                    <a16:rowId xmlns:a16="http://schemas.microsoft.com/office/drawing/2014/main" val="3214390671"/>
                  </a:ext>
                </a:extLst>
              </a:tr>
              <a:tr h="660945">
                <a:tc>
                  <a:txBody>
                    <a:bodyPr/>
                    <a:lstStyle/>
                    <a:p>
                      <a:pPr marL="0" marR="0" algn="ctr" hangingPunct="0">
                        <a:lnSpc>
                          <a:spcPct val="120000"/>
                        </a:lnSpc>
                        <a:spcBef>
                          <a:spcPts val="0"/>
                        </a:spcBef>
                        <a:spcAft>
                          <a:spcPts val="0"/>
                        </a:spcAft>
                      </a:pPr>
                      <a:r>
                        <a:rPr lang="en-US" sz="1800" b="0">
                          <a:effectLst/>
                          <a:latin typeface="Times New Roman" panose="02020603050405020304" pitchFamily="18" charset="0"/>
                          <a:cs typeface="Times New Roman" panose="02020603050405020304" pitchFamily="18" charset="0"/>
                        </a:rPr>
                        <a:t>3</a:t>
                      </a:r>
                      <a:endParaRPr lang="en-US" sz="1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just" hangingPunct="0">
                        <a:lnSpc>
                          <a:spcPct val="120000"/>
                        </a:lnSpc>
                        <a:spcBef>
                          <a:spcPts val="0"/>
                        </a:spcBef>
                        <a:spcAft>
                          <a:spcPts val="0"/>
                        </a:spcAft>
                      </a:pPr>
                      <a:r>
                        <a:rPr lang="en-US" sz="1800" b="0">
                          <a:effectLst/>
                          <a:latin typeface="Times New Roman" panose="02020603050405020304" pitchFamily="18" charset="0"/>
                          <a:cs typeface="Times New Roman" panose="02020603050405020304" pitchFamily="18" charset="0"/>
                        </a:rPr>
                        <a:t>Tổng số vốn đầu tư của ngân sách dùng trả nơ khối lượng xây dựng năm trước</a:t>
                      </a:r>
                      <a:endParaRPr lang="en-US" sz="1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just" hangingPunct="0">
                        <a:lnSpc>
                          <a:spcPct val="120000"/>
                        </a:lnSpc>
                        <a:spcBef>
                          <a:spcPts val="0"/>
                        </a:spcBef>
                        <a:spcAft>
                          <a:spcPts val="0"/>
                        </a:spcAft>
                      </a:pPr>
                      <a:r>
                        <a:rPr lang="en-US" sz="1800" b="0" dirty="0" err="1">
                          <a:effectLst/>
                          <a:latin typeface="Times New Roman" panose="02020603050405020304" pitchFamily="18" charset="0"/>
                          <a:cs typeface="Times New Roman" panose="02020603050405020304" pitchFamily="18" charset="0"/>
                        </a:rPr>
                        <a:t>Tính</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minh</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bạch</a:t>
                      </a:r>
                      <a:r>
                        <a:rPr lang="en-US" sz="1800" b="0" dirty="0">
                          <a:effectLst/>
                          <a:latin typeface="Times New Roman" panose="02020603050405020304" pitchFamily="18" charset="0"/>
                          <a:cs typeface="Times New Roman" panose="02020603050405020304" pitchFamily="18" charset="0"/>
                        </a:rPr>
                        <a:t> của </a:t>
                      </a:r>
                      <a:r>
                        <a:rPr lang="en-US" sz="1800" b="0" dirty="0" err="1">
                          <a:effectLst/>
                          <a:latin typeface="Times New Roman" panose="02020603050405020304" pitchFamily="18" charset="0"/>
                          <a:cs typeface="Times New Roman" panose="02020603050405020304" pitchFamily="18" charset="0"/>
                        </a:rPr>
                        <a:t>khối</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lượng</a:t>
                      </a:r>
                      <a:r>
                        <a:rPr lang="en-US" sz="1800" b="0" dirty="0">
                          <a:effectLst/>
                          <a:latin typeface="Times New Roman" panose="02020603050405020304" pitchFamily="18" charset="0"/>
                          <a:cs typeface="Times New Roman" panose="02020603050405020304" pitchFamily="18" charset="0"/>
                        </a:rPr>
                        <a:t> nợ XDCB (nợ trong/</a:t>
                      </a:r>
                      <a:r>
                        <a:rPr lang="en-US" sz="1800" b="0" dirty="0" err="1">
                          <a:effectLst/>
                          <a:latin typeface="Times New Roman" panose="02020603050405020304" pitchFamily="18" charset="0"/>
                          <a:cs typeface="Times New Roman" panose="02020603050405020304" pitchFamily="18" charset="0"/>
                        </a:rPr>
                        <a:t>ngoài</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kế</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hoạch</a:t>
                      </a:r>
                      <a:r>
                        <a:rPr lang="en-US" sz="1800" b="0" dirty="0">
                          <a:effectLst/>
                          <a:latin typeface="Times New Roman" panose="02020603050405020304" pitchFamily="18" charset="0"/>
                          <a:cs typeface="Times New Roman" panose="02020603050405020304" pitchFamily="18" charset="0"/>
                        </a:rPr>
                        <a:t>)</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extLst>
                  <a:ext uri="{0D108BD9-81ED-4DB2-BD59-A6C34878D82A}">
                    <a16:rowId xmlns:a16="http://schemas.microsoft.com/office/drawing/2014/main" val="4263880867"/>
                  </a:ext>
                </a:extLst>
              </a:tr>
              <a:tr h="660945">
                <a:tc>
                  <a:txBody>
                    <a:bodyPr/>
                    <a:lstStyle/>
                    <a:p>
                      <a:pPr marL="0" marR="0" algn="ctr" hangingPunct="0">
                        <a:lnSpc>
                          <a:spcPct val="120000"/>
                        </a:lnSpc>
                        <a:spcBef>
                          <a:spcPts val="0"/>
                        </a:spcBef>
                        <a:spcAft>
                          <a:spcPts val="0"/>
                        </a:spcAft>
                      </a:pPr>
                      <a:r>
                        <a:rPr lang="en-US" sz="1800" b="0">
                          <a:effectLst/>
                          <a:latin typeface="Times New Roman" panose="02020603050405020304" pitchFamily="18" charset="0"/>
                          <a:cs typeface="Times New Roman" panose="02020603050405020304" pitchFamily="18" charset="0"/>
                        </a:rPr>
                        <a:t>4</a:t>
                      </a:r>
                      <a:endParaRPr lang="en-US" sz="1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just" hangingPunct="0">
                        <a:lnSpc>
                          <a:spcPct val="120000"/>
                        </a:lnSpc>
                        <a:spcBef>
                          <a:spcPts val="0"/>
                        </a:spcBef>
                        <a:spcAft>
                          <a:spcPts val="0"/>
                        </a:spcAft>
                      </a:pPr>
                      <a:r>
                        <a:rPr lang="en-US" sz="1800" b="0">
                          <a:effectLst/>
                          <a:latin typeface="Times New Roman" panose="02020603050405020304" pitchFamily="18" charset="0"/>
                          <a:cs typeface="Times New Roman" panose="02020603050405020304" pitchFamily="18" charset="0"/>
                        </a:rPr>
                        <a:t>Số vốn ngân sách thực chi cho đầu tư  xây dựng cơ bản trong năm kế hoạch</a:t>
                      </a:r>
                      <a:endParaRPr lang="en-US" sz="1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just" hangingPunct="0">
                        <a:lnSpc>
                          <a:spcPct val="120000"/>
                        </a:lnSpc>
                        <a:spcBef>
                          <a:spcPts val="0"/>
                        </a:spcBef>
                        <a:spcAft>
                          <a:spcPts val="0"/>
                        </a:spcAft>
                      </a:pPr>
                      <a:r>
                        <a:rPr lang="en-US" sz="1800" b="0" dirty="0" err="1">
                          <a:effectLst/>
                          <a:latin typeface="Times New Roman" panose="02020603050405020304" pitchFamily="18" charset="0"/>
                          <a:cs typeface="Times New Roman" panose="02020603050405020304" pitchFamily="18" charset="0"/>
                        </a:rPr>
                        <a:t>Tính</a:t>
                      </a:r>
                      <a:r>
                        <a:rPr lang="en-US" sz="1800" b="0" dirty="0">
                          <a:effectLst/>
                          <a:latin typeface="Times New Roman" panose="02020603050405020304" pitchFamily="18" charset="0"/>
                          <a:cs typeface="Times New Roman" panose="02020603050405020304" pitchFamily="18" charset="0"/>
                        </a:rPr>
                        <a:t> hợp lý trong cơ </a:t>
                      </a:r>
                      <a:r>
                        <a:rPr lang="en-US" sz="1800" b="0" dirty="0" err="1">
                          <a:effectLst/>
                          <a:latin typeface="Times New Roman" panose="02020603050405020304" pitchFamily="18" charset="0"/>
                          <a:cs typeface="Times New Roman" panose="02020603050405020304" pitchFamily="18" charset="0"/>
                        </a:rPr>
                        <a:t>cấu</a:t>
                      </a:r>
                      <a:r>
                        <a:rPr lang="en-US" sz="1800" b="0" dirty="0">
                          <a:effectLst/>
                          <a:latin typeface="Times New Roman" panose="02020603050405020304" pitchFamily="18" charset="0"/>
                          <a:cs typeface="Times New Roman" panose="02020603050405020304" pitchFamily="18" charset="0"/>
                        </a:rPr>
                        <a:t> vốn  </a:t>
                      </a:r>
                      <a:r>
                        <a:rPr lang="en-US" sz="1800" b="0" dirty="0" err="1">
                          <a:effectLst/>
                          <a:latin typeface="Times New Roman" panose="02020603050405020304" pitchFamily="18" charset="0"/>
                          <a:cs typeface="Times New Roman" panose="02020603050405020304" pitchFamily="18" charset="0"/>
                        </a:rPr>
                        <a:t>đầu</a:t>
                      </a:r>
                      <a:r>
                        <a:rPr lang="en-US" sz="1800" b="0" dirty="0">
                          <a:effectLst/>
                          <a:latin typeface="Times New Roman" panose="02020603050405020304" pitchFamily="18" charset="0"/>
                          <a:cs typeface="Times New Roman" panose="02020603050405020304" pitchFamily="18" charset="0"/>
                        </a:rPr>
                        <a:t> tư </a:t>
                      </a:r>
                      <a:r>
                        <a:rPr lang="en-US" sz="1800" b="0" dirty="0" err="1">
                          <a:effectLst/>
                          <a:latin typeface="Times New Roman" panose="02020603050405020304" pitchFamily="18" charset="0"/>
                          <a:cs typeface="Times New Roman" panose="02020603050405020304" pitchFamily="18" charset="0"/>
                        </a:rPr>
                        <a:t>tác</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động</a:t>
                      </a:r>
                      <a:r>
                        <a:rPr lang="en-US" sz="1800" b="0" dirty="0">
                          <a:effectLst/>
                          <a:latin typeface="Times New Roman" panose="02020603050405020304" pitchFamily="18" charset="0"/>
                          <a:cs typeface="Times New Roman" panose="02020603050405020304" pitchFamily="18" charset="0"/>
                        </a:rPr>
                        <a:t> việc thực hiện </a:t>
                      </a:r>
                      <a:r>
                        <a:rPr lang="en-US" sz="1800" b="0" dirty="0" err="1">
                          <a:effectLst/>
                          <a:latin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mục</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tiêu</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extLst>
                  <a:ext uri="{0D108BD9-81ED-4DB2-BD59-A6C34878D82A}">
                    <a16:rowId xmlns:a16="http://schemas.microsoft.com/office/drawing/2014/main" val="3030212332"/>
                  </a:ext>
                </a:extLst>
              </a:tr>
              <a:tr h="660945">
                <a:tc>
                  <a:txBody>
                    <a:bodyPr/>
                    <a:lstStyle/>
                    <a:p>
                      <a:pPr marL="0" marR="0" algn="ctr" hangingPunct="0">
                        <a:lnSpc>
                          <a:spcPct val="120000"/>
                        </a:lnSpc>
                        <a:spcBef>
                          <a:spcPts val="0"/>
                        </a:spcBef>
                        <a:spcAft>
                          <a:spcPts val="0"/>
                        </a:spcAft>
                      </a:pPr>
                      <a:r>
                        <a:rPr lang="en-US" sz="1800" b="0" dirty="0">
                          <a:effectLst/>
                          <a:latin typeface="Times New Roman" panose="02020603050405020304" pitchFamily="18" charset="0"/>
                          <a:cs typeface="Times New Roman" panose="02020603050405020304" pitchFamily="18" charset="0"/>
                        </a:rPr>
                        <a:t>6</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just" hangingPunct="0">
                        <a:lnSpc>
                          <a:spcPct val="120000"/>
                        </a:lnSpc>
                        <a:spcBef>
                          <a:spcPts val="0"/>
                        </a:spcBef>
                        <a:spcAft>
                          <a:spcPts val="0"/>
                        </a:spcAft>
                      </a:pPr>
                      <a:r>
                        <a:rPr lang="en-US" sz="1800" b="0">
                          <a:effectLst/>
                          <a:latin typeface="Times New Roman" panose="02020603050405020304" pitchFamily="18" charset="0"/>
                          <a:cs typeface="Times New Roman" panose="02020603050405020304" pitchFamily="18" charset="0"/>
                        </a:rPr>
                        <a:t>Cơ cấu thực và khối lượng vốn đầu tư phân theo các ngành kinh tế-xã hội</a:t>
                      </a:r>
                      <a:endParaRPr lang="en-US" sz="18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just" hangingPunct="0">
                        <a:lnSpc>
                          <a:spcPct val="120000"/>
                        </a:lnSpc>
                        <a:spcBef>
                          <a:spcPts val="0"/>
                        </a:spcBef>
                        <a:spcAft>
                          <a:spcPts val="0"/>
                        </a:spcAft>
                      </a:pPr>
                      <a:r>
                        <a:rPr lang="en-US" sz="1800" b="0" dirty="0" err="1">
                          <a:effectLst/>
                          <a:latin typeface="Times New Roman" panose="02020603050405020304" pitchFamily="18" charset="0"/>
                          <a:cs typeface="Times New Roman" panose="02020603050405020304" pitchFamily="18" charset="0"/>
                        </a:rPr>
                        <a:t>Tác</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động</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đến</a:t>
                      </a:r>
                      <a:r>
                        <a:rPr lang="en-US" sz="1800" b="0" dirty="0">
                          <a:effectLst/>
                          <a:latin typeface="Times New Roman" panose="02020603050405020304" pitchFamily="18" charset="0"/>
                          <a:cs typeface="Times New Roman" panose="02020603050405020304" pitchFamily="18" charset="0"/>
                        </a:rPr>
                        <a:t> việc hoàn </a:t>
                      </a:r>
                      <a:r>
                        <a:rPr lang="en-US" sz="1800" b="0" dirty="0" err="1">
                          <a:effectLst/>
                          <a:latin typeface="Times New Roman" panose="02020603050405020304" pitchFamily="18" charset="0"/>
                          <a:cs typeface="Times New Roman" panose="02020603050405020304" pitchFamily="18" charset="0"/>
                        </a:rPr>
                        <a:t>thành</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mục</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tiêu</a:t>
                      </a:r>
                      <a:r>
                        <a:rPr lang="en-US" sz="1800" b="0" dirty="0">
                          <a:effectLst/>
                          <a:latin typeface="Times New Roman" panose="02020603050405020304" pitchFamily="18" charset="0"/>
                          <a:cs typeface="Times New Roman" panose="02020603050405020304" pitchFamily="18" charset="0"/>
                        </a:rPr>
                        <a:t> phát </a:t>
                      </a:r>
                      <a:r>
                        <a:rPr lang="en-US" sz="1800" b="0" dirty="0" err="1">
                          <a:effectLst/>
                          <a:latin typeface="Times New Roman" panose="02020603050405020304" pitchFamily="18" charset="0"/>
                          <a:cs typeface="Times New Roman" panose="02020603050405020304" pitchFamily="18" charset="0"/>
                        </a:rPr>
                        <a:t>triển</a:t>
                      </a:r>
                      <a:r>
                        <a:rPr lang="en-US" sz="1800" b="0" dirty="0">
                          <a:effectLst/>
                          <a:latin typeface="Times New Roman" panose="02020603050405020304" pitchFamily="18" charset="0"/>
                          <a:cs typeface="Times New Roman" panose="02020603050405020304" pitchFamily="18" charset="0"/>
                        </a:rPr>
                        <a:t> của </a:t>
                      </a:r>
                      <a:r>
                        <a:rPr lang="en-US" sz="1800" b="0" dirty="0" err="1">
                          <a:effectLst/>
                          <a:latin typeface="Times New Roman" panose="02020603050405020304" pitchFamily="18" charset="0"/>
                          <a:cs typeface="Times New Roman" panose="02020603050405020304" pitchFamily="18" charset="0"/>
                        </a:rPr>
                        <a:t>tỉnh</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thành</a:t>
                      </a:r>
                      <a:r>
                        <a:rPr lang="en-US" sz="1800" b="0" dirty="0">
                          <a:effectLst/>
                          <a:latin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cs typeface="Times New Roman" panose="02020603050405020304" pitchFamily="18" charset="0"/>
                        </a:rPr>
                        <a:t>phố</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extLst>
                  <a:ext uri="{0D108BD9-81ED-4DB2-BD59-A6C34878D82A}">
                    <a16:rowId xmlns:a16="http://schemas.microsoft.com/office/drawing/2014/main" val="402826256"/>
                  </a:ext>
                </a:extLst>
              </a:tr>
              <a:tr h="660945">
                <a:tc>
                  <a:txBody>
                    <a:bodyPr/>
                    <a:lstStyle/>
                    <a:p>
                      <a:pPr marL="0" marR="0" algn="ctr" hangingPunct="0">
                        <a:lnSpc>
                          <a:spcPct val="120000"/>
                        </a:lnSpc>
                        <a:spcBef>
                          <a:spcPts val="0"/>
                        </a:spcBef>
                        <a:spcAft>
                          <a:spcPts val="0"/>
                        </a:spcAft>
                      </a:pP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7</a:t>
                      </a:r>
                    </a:p>
                  </a:txBody>
                  <a:tcPr marL="27946" marR="27946" marT="0" marB="0"/>
                </a:tc>
                <a:tc>
                  <a:txBody>
                    <a:bodyPr/>
                    <a:lstStyle/>
                    <a:p>
                      <a:pPr marL="0" marR="0" algn="just" hangingPunct="0">
                        <a:lnSpc>
                          <a:spcPct val="120000"/>
                        </a:lnSpc>
                        <a:spcBef>
                          <a:spcPts val="0"/>
                        </a:spcBef>
                        <a:spcAft>
                          <a:spcPts val="0"/>
                        </a:spcAft>
                      </a:pP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Cơ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thực và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khối</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vốn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tư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bổ</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quận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huyện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thị</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xã trong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TP </a:t>
                      </a:r>
                    </a:p>
                  </a:txBody>
                  <a:tcPr marL="68580" marR="68580" marT="0" marB="0"/>
                </a:tc>
                <a:tc>
                  <a:txBody>
                    <a:bodyPr/>
                    <a:lstStyle/>
                    <a:p>
                      <a:pPr marL="0" marR="0" algn="just" hangingPunct="0">
                        <a:lnSpc>
                          <a:spcPct val="120000"/>
                        </a:lnSpc>
                        <a:spcBef>
                          <a:spcPts val="0"/>
                        </a:spcBef>
                        <a:spcAft>
                          <a:spcPts val="0"/>
                        </a:spcAft>
                      </a:pP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hợp lý và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mối</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KT-XH liên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93477855"/>
                  </a:ext>
                </a:extLst>
              </a:tr>
            </a:tbl>
          </a:graphicData>
        </a:graphic>
      </p:graphicFrame>
    </p:spTree>
    <p:extLst>
      <p:ext uri="{BB962C8B-B14F-4D97-AF65-F5344CB8AC3E}">
        <p14:creationId xmlns:p14="http://schemas.microsoft.com/office/powerpoint/2010/main" val="3739910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0" y="1028700"/>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7</a:t>
            </a:r>
            <a:r>
              <a:rPr lang="en-US" sz="24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KHUNG KẾT QUẢ GIÁM SÁT ĐẦU TƯ CÔNG</a:t>
            </a: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405689"/>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a:solidFill>
                  <a:srgbClr val="C00000"/>
                </a:solidFill>
                <a:latin typeface="Times New Roman" panose="02020603050405020304" pitchFamily="18" charset="0"/>
                <a:cs typeface="Times New Roman" panose="02020603050405020304" pitchFamily="18" charset="0"/>
              </a:rPr>
              <a:t>II</a:t>
            </a:r>
            <a:r>
              <a:rPr lang="en-US" sz="2800">
                <a:solidFill>
                  <a:srgbClr val="C00000"/>
                </a:solidFill>
                <a:latin typeface="Times New Roman" panose="02020603050405020304" pitchFamily="18" charset="0"/>
                <a:cs typeface="Times New Roman" panose="02020603050405020304" pitchFamily="18" charset="0"/>
              </a:rPr>
              <a:t>I</a:t>
            </a:r>
            <a:r>
              <a:rPr lang="vi-VN" sz="2800">
                <a:solidFill>
                  <a:srgbClr val="C00000"/>
                </a:solidFill>
                <a:latin typeface="Times New Roman" panose="02020603050405020304" pitchFamily="18" charset="0"/>
                <a:cs typeface="Times New Roman" panose="02020603050405020304" pitchFamily="18" charset="0"/>
              </a:rPr>
              <a:t>. </a:t>
            </a:r>
            <a:r>
              <a:rPr lang="en-US" sz="2800">
                <a:solidFill>
                  <a:srgbClr val="C00000"/>
                </a:solidFill>
                <a:latin typeface="Times New Roman" panose="02020603050405020304" pitchFamily="18" charset="0"/>
                <a:cs typeface="Times New Roman" panose="02020603050405020304" pitchFamily="18" charset="0"/>
              </a:rPr>
              <a:t>GIÁM SÁT HOẠT ĐỘNG </a:t>
            </a:r>
            <a:r>
              <a:rPr lang="vi-VN" sz="2800">
                <a:solidFill>
                  <a:srgbClr val="C00000"/>
                </a:solidFill>
                <a:latin typeface="Times New Roman" panose="02020603050405020304" pitchFamily="18" charset="0"/>
                <a:ea typeface="Times New Roman" panose="02020603050405020304" pitchFamily="18" charset="0"/>
              </a:rPr>
              <a:t>ĐẦU TƯ CÔNG</a:t>
            </a:r>
            <a:r>
              <a:rPr lang="vi-VN" sz="3200">
                <a:solidFill>
                  <a:srgbClr val="C00000"/>
                </a:solidFill>
              </a:rPr>
              <a:t/>
            </a:r>
            <a:br>
              <a:rPr lang="vi-VN" sz="3200">
                <a:solidFill>
                  <a:srgbClr val="C00000"/>
                </a:solidFill>
              </a:rPr>
            </a:br>
            <a:r>
              <a:rPr lang="vi-VN" sz="320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08F4E63D-C022-95D4-A74E-F0B43626CB6B}"/>
              </a:ext>
            </a:extLst>
          </p:cNvPr>
          <p:cNvGraphicFramePr>
            <a:graphicFrameLocks noGrp="1"/>
          </p:cNvGraphicFramePr>
          <p:nvPr>
            <p:extLst>
              <p:ext uri="{D42A27DB-BD31-4B8C-83A1-F6EECF244321}">
                <p14:modId xmlns:p14="http://schemas.microsoft.com/office/powerpoint/2010/main" val="3279034468"/>
              </p:ext>
            </p:extLst>
          </p:nvPr>
        </p:nvGraphicFramePr>
        <p:xfrm>
          <a:off x="390525" y="1803400"/>
          <a:ext cx="9124950" cy="4472018"/>
        </p:xfrm>
        <a:graphic>
          <a:graphicData uri="http://schemas.openxmlformats.org/drawingml/2006/table">
            <a:tbl>
              <a:tblPr firstRow="1" firstCol="1" lastRow="1" lastCol="1" bandRow="1" bandCol="1">
                <a:tableStyleId>{5C22544A-7EE6-4342-B048-85BDC9FD1C3A}</a:tableStyleId>
              </a:tblPr>
              <a:tblGrid>
                <a:gridCol w="546330">
                  <a:extLst>
                    <a:ext uri="{9D8B030D-6E8A-4147-A177-3AD203B41FA5}">
                      <a16:colId xmlns:a16="http://schemas.microsoft.com/office/drawing/2014/main" val="4220489050"/>
                    </a:ext>
                  </a:extLst>
                </a:gridCol>
                <a:gridCol w="4509965">
                  <a:extLst>
                    <a:ext uri="{9D8B030D-6E8A-4147-A177-3AD203B41FA5}">
                      <a16:colId xmlns:a16="http://schemas.microsoft.com/office/drawing/2014/main" val="2625066985"/>
                    </a:ext>
                  </a:extLst>
                </a:gridCol>
                <a:gridCol w="4068655">
                  <a:extLst>
                    <a:ext uri="{9D8B030D-6E8A-4147-A177-3AD203B41FA5}">
                      <a16:colId xmlns:a16="http://schemas.microsoft.com/office/drawing/2014/main" val="3664565872"/>
                    </a:ext>
                  </a:extLst>
                </a:gridCol>
              </a:tblGrid>
              <a:tr h="519228">
                <a:tc>
                  <a:txBody>
                    <a:bodyPr/>
                    <a:lstStyle/>
                    <a:p>
                      <a:pPr marL="0" marR="0" algn="ctr" hangingPunct="0">
                        <a:lnSpc>
                          <a:spcPct val="120000"/>
                        </a:lnSpc>
                        <a:spcBef>
                          <a:spcPts val="0"/>
                        </a:spcBef>
                        <a:spcAft>
                          <a:spcPts val="0"/>
                        </a:spcAft>
                      </a:pPr>
                      <a:r>
                        <a:rPr lang="es-ES" sz="2000" b="0" dirty="0">
                          <a:effectLst/>
                          <a:latin typeface="Times New Roman" panose="02020603050405020304" pitchFamily="18" charset="0"/>
                          <a:cs typeface="Times New Roman" panose="02020603050405020304" pitchFamily="18" charset="0"/>
                        </a:rPr>
                        <a:t> </a:t>
                      </a:r>
                      <a:endParaRPr lang="en-US" sz="2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ctr" hangingPunct="0">
                        <a:lnSpc>
                          <a:spcPct val="120000"/>
                        </a:lnSpc>
                        <a:spcBef>
                          <a:spcPts val="0"/>
                        </a:spcBef>
                        <a:spcAft>
                          <a:spcPts val="0"/>
                        </a:spcAft>
                      </a:pPr>
                      <a:r>
                        <a:rPr lang="es-ES" sz="1800" b="1" dirty="0" err="1">
                          <a:effectLst/>
                          <a:latin typeface="Times New Roman" panose="02020603050405020304" pitchFamily="18" charset="0"/>
                          <a:cs typeface="Times New Roman" panose="02020603050405020304" pitchFamily="18" charset="0"/>
                        </a:rPr>
                        <a:t>Những</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chỉ</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số</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giám</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sát</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tc>
                  <a:txBody>
                    <a:bodyPr/>
                    <a:lstStyle/>
                    <a:p>
                      <a:pPr marL="0" marR="0" algn="ctr" hangingPunct="0">
                        <a:lnSpc>
                          <a:spcPct val="120000"/>
                        </a:lnSpc>
                        <a:spcBef>
                          <a:spcPts val="0"/>
                        </a:spcBef>
                        <a:spcAft>
                          <a:spcPts val="0"/>
                        </a:spcAft>
                      </a:pPr>
                      <a:r>
                        <a:rPr lang="es-ES" sz="1800" b="1" dirty="0" err="1">
                          <a:effectLst/>
                          <a:latin typeface="Times New Roman" panose="02020603050405020304" pitchFamily="18" charset="0"/>
                          <a:cs typeface="Times New Roman" panose="02020603050405020304" pitchFamily="18" charset="0"/>
                        </a:rPr>
                        <a:t>Những</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kết</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luận</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đưa</a:t>
                      </a:r>
                      <a:r>
                        <a:rPr lang="es-ES" sz="1800" b="1" dirty="0">
                          <a:effectLst/>
                          <a:latin typeface="Times New Roman" panose="02020603050405020304" pitchFamily="18" charset="0"/>
                          <a:cs typeface="Times New Roman" panose="02020603050405020304" pitchFamily="18" charset="0"/>
                        </a:rPr>
                        <a:t> </a:t>
                      </a:r>
                      <a:r>
                        <a:rPr lang="es-ES" sz="1800" b="1" dirty="0" err="1">
                          <a:effectLst/>
                          <a:latin typeface="Times New Roman" panose="02020603050405020304" pitchFamily="18" charset="0"/>
                          <a:cs typeface="Times New Roman" panose="02020603050405020304" pitchFamily="18" charset="0"/>
                        </a:rPr>
                        <a:t>ra</a:t>
                      </a:r>
                      <a:endPar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7946" marR="27946" marT="0" marB="0"/>
                </a:tc>
                <a:extLst>
                  <a:ext uri="{0D108BD9-81ED-4DB2-BD59-A6C34878D82A}">
                    <a16:rowId xmlns:a16="http://schemas.microsoft.com/office/drawing/2014/main" val="597549891"/>
                  </a:ext>
                </a:extLst>
              </a:tr>
              <a:tr h="649362">
                <a:tc>
                  <a:txBody>
                    <a:bodyPr/>
                    <a:lstStyle/>
                    <a:p>
                      <a:pPr marL="0" marR="0" algn="ctr" hangingPunct="0">
                        <a:lnSpc>
                          <a:spcPct val="120000"/>
                        </a:lnSpc>
                        <a:spcBef>
                          <a:spcPts val="0"/>
                        </a:spcBef>
                        <a:spcAft>
                          <a:spcPts val="0"/>
                        </a:spcAft>
                      </a:pP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8</a:t>
                      </a:r>
                    </a:p>
                  </a:txBody>
                  <a:tcPr marL="68580" marR="68580" marT="0" marB="0"/>
                </a:tc>
                <a:tc>
                  <a:txBody>
                    <a:bodyPr/>
                    <a:lstStyle/>
                    <a:p>
                      <a:pPr marL="0" marR="0" algn="just" hangingPunct="0">
                        <a:lnSpc>
                          <a:spcPct val="120000"/>
                        </a:lnSpc>
                        <a:spcBef>
                          <a:spcPts val="0"/>
                        </a:spcBef>
                        <a:spcAft>
                          <a:spcPts val="0"/>
                        </a:spcAft>
                      </a:pP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Danh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công trình trọng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tư của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tỉnh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TP, tổng vốn và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tư</a:t>
                      </a:r>
                    </a:p>
                  </a:txBody>
                  <a:tcPr marL="68580" marR="68580" marT="0" marB="0"/>
                </a:tc>
                <a:tc>
                  <a:txBody>
                    <a:bodyPr/>
                    <a:lstStyle/>
                    <a:p>
                      <a:pPr marL="0" marR="0" algn="just" hangingPunct="0">
                        <a:lnSpc>
                          <a:spcPct val="120000"/>
                        </a:lnSpc>
                        <a:spcBef>
                          <a:spcPts val="0"/>
                        </a:spcBef>
                        <a:spcAft>
                          <a:spcPts val="0"/>
                        </a:spcAft>
                      </a:pP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cấp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chủ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trương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tư;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khả</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vốn</a:t>
                      </a:r>
                    </a:p>
                  </a:txBody>
                  <a:tcPr marL="68580" marR="68580" marT="0" marB="0"/>
                </a:tc>
                <a:extLst>
                  <a:ext uri="{0D108BD9-81ED-4DB2-BD59-A6C34878D82A}">
                    <a16:rowId xmlns:a16="http://schemas.microsoft.com/office/drawing/2014/main" val="3214390671"/>
                  </a:ext>
                </a:extLst>
              </a:tr>
              <a:tr h="988843">
                <a:tc>
                  <a:txBody>
                    <a:bodyPr/>
                    <a:lstStyle/>
                    <a:p>
                      <a:pPr marL="0" marR="0" algn="ctr" hangingPunct="0">
                        <a:lnSpc>
                          <a:spcPct val="120000"/>
                        </a:lnSpc>
                        <a:spcBef>
                          <a:spcPts val="0"/>
                        </a:spcBef>
                        <a:spcAft>
                          <a:spcPts val="0"/>
                        </a:spcAft>
                      </a:pPr>
                      <a:r>
                        <a:rPr lang="en-US" sz="1800" b="0">
                          <a:effectLst/>
                          <a:latin typeface="Times New Roman" panose="02020603050405020304" pitchFamily="18" charset="0"/>
                          <a:ea typeface="Times New Roman" panose="02020603050405020304" pitchFamily="18" charset="0"/>
                          <a:cs typeface="Times New Roman" panose="02020603050405020304" pitchFamily="18" charset="0"/>
                        </a:rPr>
                        <a:t>9</a:t>
                      </a:r>
                    </a:p>
                  </a:txBody>
                  <a:tcPr marL="68580" marR="68580" marT="0" marB="0"/>
                </a:tc>
                <a:tc>
                  <a:txBody>
                    <a:bodyPr/>
                    <a:lstStyle/>
                    <a:p>
                      <a:pPr marL="0" marR="0" algn="just" hangingPunct="0">
                        <a:lnSpc>
                          <a:spcPct val="120000"/>
                        </a:lnSpc>
                        <a:spcBef>
                          <a:spcPts val="0"/>
                        </a:spcBef>
                        <a:spcAft>
                          <a:spcPts val="0"/>
                        </a:spcAft>
                      </a:pP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Danh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án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tư trong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kỳ</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án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tiếp,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án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khởi</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công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mới</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lnSpc>
                          <a:spcPct val="120000"/>
                        </a:lnSpc>
                        <a:spcBef>
                          <a:spcPts val="0"/>
                        </a:spcBef>
                        <a:spcAft>
                          <a:spcPts val="0"/>
                        </a:spcAft>
                      </a:pP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hợp lý trong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bố</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trí</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sắp</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ưu</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tiên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án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tư,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dàn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và hiệu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vốn</a:t>
                      </a:r>
                    </a:p>
                  </a:txBody>
                  <a:tcPr marL="68580" marR="68580" marT="0" marB="0"/>
                </a:tc>
                <a:extLst>
                  <a:ext uri="{0D108BD9-81ED-4DB2-BD59-A6C34878D82A}">
                    <a16:rowId xmlns:a16="http://schemas.microsoft.com/office/drawing/2014/main" val="4263880867"/>
                  </a:ext>
                </a:extLst>
              </a:tr>
              <a:tr h="988843">
                <a:tc>
                  <a:txBody>
                    <a:bodyPr/>
                    <a:lstStyle/>
                    <a:p>
                      <a:pPr marL="0" marR="0" algn="ctr" hangingPunct="0">
                        <a:lnSpc>
                          <a:spcPct val="120000"/>
                        </a:lnSpc>
                        <a:spcBef>
                          <a:spcPts val="0"/>
                        </a:spcBef>
                        <a:spcAft>
                          <a:spcPts val="0"/>
                        </a:spcAft>
                      </a:pPr>
                      <a:r>
                        <a:rPr lang="en-US" sz="1800" b="0">
                          <a:effectLst/>
                          <a:latin typeface="Times New Roman" panose="02020603050405020304" pitchFamily="18" charset="0"/>
                          <a:ea typeface="Times New Roman" panose="02020603050405020304" pitchFamily="18" charset="0"/>
                          <a:cs typeface="Times New Roman" panose="02020603050405020304" pitchFamily="18" charset="0"/>
                        </a:rPr>
                        <a:t>10</a:t>
                      </a:r>
                    </a:p>
                  </a:txBody>
                  <a:tcPr marL="68580" marR="68580" marT="0" marB="0"/>
                </a:tc>
                <a:tc>
                  <a:txBody>
                    <a:bodyPr/>
                    <a:lstStyle/>
                    <a:p>
                      <a:pPr marL="0" marR="0" algn="just" hangingPunct="0">
                        <a:lnSpc>
                          <a:spcPct val="120000"/>
                        </a:lnSpc>
                        <a:spcBef>
                          <a:spcPts val="0"/>
                        </a:spcBef>
                        <a:spcAft>
                          <a:spcPts val="0"/>
                        </a:spcAft>
                      </a:pP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việc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đất</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đai</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môi</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sinh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và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tầng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dân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cư</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lnSpc>
                          <a:spcPct val="120000"/>
                        </a:lnSpc>
                        <a:spcBef>
                          <a:spcPts val="0"/>
                        </a:spcBef>
                        <a:spcAft>
                          <a:spcPts val="0"/>
                        </a:spcAft>
                      </a:pP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Kết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thông qua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nghị của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cộng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đồng dân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cư</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30212332"/>
                  </a:ext>
                </a:extLst>
              </a:tr>
              <a:tr h="649362">
                <a:tc>
                  <a:txBody>
                    <a:bodyPr/>
                    <a:lstStyle/>
                    <a:p>
                      <a:pPr marL="0" marR="0" algn="ctr" hangingPunct="0">
                        <a:lnSpc>
                          <a:spcPct val="120000"/>
                        </a:lnSpc>
                        <a:spcBef>
                          <a:spcPts val="0"/>
                        </a:spcBef>
                        <a:spcAft>
                          <a:spcPts val="0"/>
                        </a:spcAft>
                      </a:pP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11</a:t>
                      </a:r>
                    </a:p>
                  </a:txBody>
                  <a:tcPr marL="68580" marR="68580" marT="0" marB="0"/>
                </a:tc>
                <a:tc>
                  <a:txBody>
                    <a:bodyPr/>
                    <a:lstStyle/>
                    <a:p>
                      <a:pPr marL="0" marR="0" algn="just" hangingPunct="0">
                        <a:lnSpc>
                          <a:spcPct val="120000"/>
                        </a:lnSpc>
                        <a:spcBef>
                          <a:spcPts val="0"/>
                        </a:spcBef>
                        <a:spcAft>
                          <a:spcPts val="0"/>
                        </a:spcAft>
                      </a:pP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Thực hiện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dự</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án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chương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trình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tư</a:t>
                      </a:r>
                    </a:p>
                  </a:txBody>
                  <a:tcPr marL="68580" marR="68580" marT="0" marB="0"/>
                </a:tc>
                <a:tc>
                  <a:txBody>
                    <a:bodyPr/>
                    <a:lstStyle/>
                    <a:p>
                      <a:pPr marL="0" marR="0" algn="just" hangingPunct="0">
                        <a:lnSpc>
                          <a:spcPct val="120000"/>
                        </a:lnSpc>
                        <a:spcBef>
                          <a:spcPts val="0"/>
                        </a:spcBef>
                        <a:spcAft>
                          <a:spcPts val="0"/>
                        </a:spcAft>
                      </a:pP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bạch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và hiệu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qủa</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trong việc chi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phí</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tư ở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tất</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khâu</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2826256"/>
                  </a:ext>
                </a:extLst>
              </a:tr>
              <a:tr h="649362">
                <a:tc>
                  <a:txBody>
                    <a:bodyPr/>
                    <a:lstStyle/>
                    <a:p>
                      <a:pPr marL="0" marR="0" algn="ctr" hangingPunct="0">
                        <a:lnSpc>
                          <a:spcPct val="120000"/>
                        </a:lnSpc>
                        <a:spcBef>
                          <a:spcPts val="0"/>
                        </a:spcBef>
                        <a:spcAft>
                          <a:spcPts val="0"/>
                        </a:spcAft>
                      </a:pP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12</a:t>
                      </a:r>
                    </a:p>
                  </a:txBody>
                  <a:tcPr marL="68580" marR="68580" marT="0" marB="0"/>
                </a:tc>
                <a:tc>
                  <a:txBody>
                    <a:bodyPr/>
                    <a:lstStyle/>
                    <a:p>
                      <a:pPr marL="0" marR="0" algn="just" hangingPunct="0">
                        <a:lnSpc>
                          <a:spcPct val="120000"/>
                        </a:lnSpc>
                        <a:spcBef>
                          <a:spcPts val="0"/>
                        </a:spcBef>
                        <a:spcAft>
                          <a:spcPts val="0"/>
                        </a:spcAft>
                      </a:pP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khoản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bổ</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sung NS trong quá trình thực hiện KHNS và KH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tư trong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năm</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KH</a:t>
                      </a:r>
                      <a:endParaRPr lang="en-US" sz="1800" b="0" dirty="0">
                        <a:effectLst/>
                        <a:latin typeface=".VnTime"/>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lnSpc>
                          <a:spcPct val="120000"/>
                        </a:lnSpc>
                        <a:spcBef>
                          <a:spcPts val="0"/>
                        </a:spcBef>
                        <a:spcAft>
                          <a:spcPts val="0"/>
                        </a:spcAft>
                      </a:pP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công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minh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bạch</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và hiệu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nguồn</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NS </a:t>
                      </a:r>
                      <a:r>
                        <a:rPr lang="en-US" sz="1800" b="0" dirty="0" err="1">
                          <a:effectLst/>
                          <a:latin typeface="Times New Roman" panose="02020603050405020304" pitchFamily="18" charset="0"/>
                          <a:ea typeface="Times New Roman" panose="02020603050405020304" pitchFamily="18" charset="0"/>
                          <a:cs typeface="Times New Roman" panose="02020603050405020304" pitchFamily="18" charset="0"/>
                        </a:rPr>
                        <a:t>bổ</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 sung</a:t>
                      </a:r>
                      <a:endParaRPr lang="en-US" sz="1800" b="0" dirty="0">
                        <a:effectLst/>
                        <a:latin typeface=".VnTime"/>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51095980"/>
                  </a:ext>
                </a:extLst>
              </a:tr>
            </a:tbl>
          </a:graphicData>
        </a:graphic>
      </p:graphicFrame>
    </p:spTree>
    <p:extLst>
      <p:ext uri="{BB962C8B-B14F-4D97-AF65-F5344CB8AC3E}">
        <p14:creationId xmlns:p14="http://schemas.microsoft.com/office/powerpoint/2010/main" val="2189473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241301"/>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en-US" sz="3000" dirty="0">
                <a:solidFill>
                  <a:srgbClr val="C00000"/>
                </a:solidFill>
                <a:latin typeface="Times New Roman" panose="02020603050405020304" pitchFamily="18" charset="0"/>
                <a:cs typeface="Times New Roman" panose="02020603050405020304" pitchFamily="18" charset="0"/>
              </a:rPr>
              <a:t>I. </a:t>
            </a:r>
            <a:r>
              <a:rPr lang="fr-FR" sz="3000" dirty="0">
                <a:solidFill>
                  <a:srgbClr val="C00000"/>
                </a:solidFill>
                <a:latin typeface="Times New Roman" panose="02020603050405020304" pitchFamily="18" charset="0"/>
                <a:cs typeface="Times New Roman" panose="02020603050405020304" pitchFamily="18" charset="0"/>
              </a:rPr>
              <a:t>KHÁI QUÁT VỀ ĐẦU TƯ CÔNG </a:t>
            </a:r>
            <a:r>
              <a:rPr lang="en-US" sz="3000" dirty="0"/>
              <a:t/>
            </a:r>
            <a:br>
              <a:rPr lang="en-US" sz="3000" dirty="0"/>
            </a:br>
            <a:r>
              <a:rPr lang="en-US" sz="3000" dirty="0">
                <a:solidFill>
                  <a:srgbClr val="FF0000"/>
                </a:solidFill>
                <a:latin typeface="Times New Roman" panose="02020603050405020304" pitchFamily="18" charset="0"/>
                <a:cs typeface="Times New Roman" panose="02020603050405020304" pitchFamily="18" charset="0"/>
              </a:rPr>
              <a:t> </a:t>
            </a:r>
            <a:endParaRPr sz="3000" dirty="0">
              <a:solidFill>
                <a:srgbClr val="FF0000"/>
              </a:solidFill>
              <a:latin typeface="Times New Roman" panose="02020603050405020304" pitchFamily="18" charset="0"/>
              <a:cs typeface="Times New Roman" pitchFamily="18" charset="0"/>
            </a:endParaRPr>
          </a:p>
        </p:txBody>
      </p:sp>
      <p:sp>
        <p:nvSpPr>
          <p:cNvPr id="227" name="Google Shape;227;p3"/>
          <p:cNvSpPr txBox="1">
            <a:spLocks noGrp="1"/>
          </p:cNvSpPr>
          <p:nvPr>
            <p:ph type="body" idx="4294967295"/>
          </p:nvPr>
        </p:nvSpPr>
        <p:spPr>
          <a:xfrm>
            <a:off x="0" y="715966"/>
            <a:ext cx="9906000" cy="5829299"/>
          </a:xfrm>
          <a:prstGeom prst="rect">
            <a:avLst/>
          </a:prstGeom>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vi-VN"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 MỘT SỐ KHÁI NIỆM</a:t>
            </a:r>
            <a:r>
              <a:rPr lang="vi-VN" sz="1200" dirty="0">
                <a:effectLst/>
                <a:latin typeface=".VnTime"/>
                <a:ea typeface="Times New Roman" panose="02020603050405020304" pitchFamily="18" charset="0"/>
                <a:cs typeface="Times New Roman" panose="02020603050405020304" pitchFamily="18" charset="0"/>
              </a:rPr>
              <a:t/>
            </a:r>
            <a:br>
              <a:rPr lang="vi-VN" sz="1200" dirty="0">
                <a:effectLst/>
                <a:latin typeface=".VnTime"/>
                <a:ea typeface="Times New Roman" panose="02020603050405020304" pitchFamily="18" charset="0"/>
                <a:cs typeface="Times New Roman" panose="02020603050405020304" pitchFamily="18" charset="0"/>
              </a:rPr>
            </a:br>
            <a:endParaRPr lang="vi-VN" sz="2400" dirty="0">
              <a:latin typeface="Times New Roman" panose="02020603050405020304" pitchFamily="18" charset="0"/>
              <a:cs typeface="Times New Roman" panose="02020603050405020304" pitchFamily="18" charset="0"/>
            </a:endParaRPr>
          </a:p>
          <a:p>
            <a:pPr marL="342900" marR="0" lvl="0" indent="-165100" algn="l" rtl="0">
              <a:spcBef>
                <a:spcPts val="560"/>
              </a:spcBef>
              <a:spcAft>
                <a:spcPts val="0"/>
              </a:spcAft>
              <a:buClr>
                <a:schemeClr val="dk2"/>
              </a:buClr>
              <a:buSzPts val="2800"/>
              <a:buFont typeface="Noto Sans Symbols"/>
              <a:buNone/>
            </a:pPr>
            <a:endParaRPr lang="vi-VN"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sp>
        <p:nvSpPr>
          <p:cNvPr id="2" name="TextBox 1">
            <a:extLst>
              <a:ext uri="{FF2B5EF4-FFF2-40B4-BE49-F238E27FC236}">
                <a16:creationId xmlns:a16="http://schemas.microsoft.com/office/drawing/2014/main" id="{87A6C015-C237-2A8A-FAB9-264D1DCB63D4}"/>
              </a:ext>
            </a:extLst>
          </p:cNvPr>
          <p:cNvSpPr txBox="1"/>
          <p:nvPr/>
        </p:nvSpPr>
        <p:spPr>
          <a:xfrm>
            <a:off x="390525" y="1318217"/>
            <a:ext cx="9124950" cy="5216813"/>
          </a:xfrm>
          <a:prstGeom prst="rect">
            <a:avLst/>
          </a:prstGeom>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marL="0" indent="0" algn="just" hangingPunct="0">
              <a:lnSpc>
                <a:spcPct val="150000"/>
              </a:lnSpc>
              <a:spcBef>
                <a:spcPts val="0"/>
              </a:spcBef>
              <a:buNone/>
            </a:pPr>
            <a:r>
              <a:rPr lang="vi-VN"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 </a:t>
            </a:r>
            <a:r>
              <a:rPr lang="vi-VN" sz="24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 cáo đề xuất chủ trương đầu tư</a:t>
            </a:r>
            <a:r>
              <a:rPr lang="vi-VN"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smtClean="0">
                <a:latin typeface="+mj-lt"/>
              </a:rPr>
              <a:t>là </a:t>
            </a:r>
            <a:r>
              <a:rPr lang="vi-VN" sz="2400" dirty="0">
                <a:latin typeface="+mj-lt"/>
              </a:rPr>
              <a:t>tài liệu trình bày các nội dung nghiên cứu sơ bộ về sự cần thiết, tính khả thi, tính hiệu quả, dự kiến nguồn vốn và mức vốn của chương trình </a:t>
            </a:r>
            <a:r>
              <a:rPr lang="en-US" sz="2400" dirty="0">
                <a:latin typeface="Times New Roman" panose="02020603050405020304" pitchFamily="18" charset="0"/>
                <a:ea typeface="+mj-ea"/>
                <a:cs typeface="Times New Roman" panose="02020603050405020304" pitchFamily="18" charset="0"/>
              </a:rPr>
              <a:t>ĐTC</a:t>
            </a:r>
            <a:r>
              <a:rPr lang="vi-VN" sz="2400" dirty="0">
                <a:latin typeface="Times New Roman" panose="02020603050405020304" pitchFamily="18" charset="0"/>
                <a:ea typeface="+mj-ea"/>
                <a:cs typeface="Times New Roman" panose="02020603050405020304" pitchFamily="18" charset="0"/>
              </a:rPr>
              <a:t>,</a:t>
            </a:r>
            <a:r>
              <a:rPr lang="vi-VN" sz="3000" dirty="0">
                <a:solidFill>
                  <a:srgbClr val="C00000"/>
                </a:solidFill>
                <a:latin typeface="Times New Roman" panose="02020603050405020304" pitchFamily="18" charset="0"/>
                <a:ea typeface="+mj-ea"/>
                <a:cs typeface="Times New Roman" panose="02020603050405020304" pitchFamily="18" charset="0"/>
              </a:rPr>
              <a:t> </a:t>
            </a:r>
            <a:r>
              <a:rPr lang="vi-VN" sz="2400" dirty="0">
                <a:latin typeface="+mj-lt"/>
              </a:rPr>
              <a:t>dự án nhóm B, nhóm </a:t>
            </a:r>
            <a:r>
              <a:rPr lang="en-GB" sz="2400" dirty="0">
                <a:latin typeface="+mj-lt"/>
              </a:rPr>
              <a:t>C </a:t>
            </a:r>
            <a:r>
              <a:rPr lang="vi-VN" sz="2400" dirty="0">
                <a:latin typeface="+mj-lt"/>
              </a:rPr>
              <a:t>làm cơ sở để cấp có thẩm quyền quyết định chủ trương đầu tư.</a:t>
            </a:r>
            <a:endParaRPr lang="en-US" sz="2400" dirty="0">
              <a:latin typeface="+mj-lt"/>
            </a:endParaRPr>
          </a:p>
          <a:p>
            <a:pPr algn="just" hangingPunct="0">
              <a:lnSpc>
                <a:spcPct val="150000"/>
              </a:lnSpc>
            </a:pPr>
            <a:r>
              <a:rPr lang="vi-VN" sz="2400" b="1"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1.2</a:t>
            </a:r>
            <a:r>
              <a:rPr lang="vi-VN"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 cáo nghiên cứu tiền khả thi</a:t>
            </a:r>
            <a:r>
              <a:rPr lang="vi-VN"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latin typeface="+mj-lt"/>
              </a:rPr>
              <a:t>là tài liệu trình bày các nội dung nghiên cứu sơ bộ về sự cần thiết, tính khả thi, tính hiệu quả, dự kiến nguồn vốn và mức vốn của dự án quan trọng quốc gia và dự án nhóm A làm cơ sở để cấp có thẩm quyền quyết định chủ trương đầu tư.</a:t>
            </a:r>
            <a:endParaRPr lang="en-US" sz="2400" dirty="0">
              <a:latin typeface="+mj-lt"/>
            </a:endParaRPr>
          </a:p>
          <a:p>
            <a:pPr marL="0" indent="0" algn="just" hangingPunct="0">
              <a:lnSpc>
                <a:spcPct val="150000"/>
              </a:lnSpc>
              <a:spcBef>
                <a:spcPts val="0"/>
              </a:spcBef>
              <a:buNone/>
            </a:pPr>
            <a:endParaRPr lang="vi-VN"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6775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0" y="997878"/>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7</a:t>
            </a:r>
            <a:r>
              <a:rPr lang="en-US" sz="24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KHUNG KẾT QUẢ GIÁM SÁT ĐẦU TƯ CÔNG</a:t>
            </a: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405689"/>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a:solidFill>
                  <a:srgbClr val="C00000"/>
                </a:solidFill>
                <a:latin typeface="Times New Roman" panose="02020603050405020304" pitchFamily="18" charset="0"/>
                <a:cs typeface="Times New Roman" panose="02020603050405020304" pitchFamily="18" charset="0"/>
              </a:rPr>
              <a:t>II</a:t>
            </a:r>
            <a:r>
              <a:rPr lang="en-US" sz="2800">
                <a:solidFill>
                  <a:srgbClr val="C00000"/>
                </a:solidFill>
                <a:latin typeface="Times New Roman" panose="02020603050405020304" pitchFamily="18" charset="0"/>
                <a:cs typeface="Times New Roman" panose="02020603050405020304" pitchFamily="18" charset="0"/>
              </a:rPr>
              <a:t>I</a:t>
            </a:r>
            <a:r>
              <a:rPr lang="vi-VN" sz="2800">
                <a:solidFill>
                  <a:srgbClr val="C00000"/>
                </a:solidFill>
                <a:latin typeface="Times New Roman" panose="02020603050405020304" pitchFamily="18" charset="0"/>
                <a:cs typeface="Times New Roman" panose="02020603050405020304" pitchFamily="18" charset="0"/>
              </a:rPr>
              <a:t>. </a:t>
            </a:r>
            <a:r>
              <a:rPr lang="en-US" sz="2800">
                <a:solidFill>
                  <a:srgbClr val="C00000"/>
                </a:solidFill>
                <a:latin typeface="Times New Roman" panose="02020603050405020304" pitchFamily="18" charset="0"/>
                <a:cs typeface="Times New Roman" panose="02020603050405020304" pitchFamily="18" charset="0"/>
              </a:rPr>
              <a:t>GIÁM SÁT HOẠT ĐỘNG </a:t>
            </a:r>
            <a:r>
              <a:rPr lang="vi-VN" sz="2800">
                <a:solidFill>
                  <a:srgbClr val="C00000"/>
                </a:solidFill>
                <a:latin typeface="Times New Roman" panose="02020603050405020304" pitchFamily="18" charset="0"/>
                <a:ea typeface="Times New Roman" panose="02020603050405020304" pitchFamily="18" charset="0"/>
              </a:rPr>
              <a:t>ĐẦU TƯ CÔNG</a:t>
            </a:r>
            <a:r>
              <a:rPr lang="vi-VN" sz="3200">
                <a:solidFill>
                  <a:srgbClr val="C00000"/>
                </a:solidFill>
              </a:rPr>
              <a:t/>
            </a:r>
            <a:br>
              <a:rPr lang="vi-VN" sz="3200">
                <a:solidFill>
                  <a:srgbClr val="C00000"/>
                </a:solidFill>
              </a:rPr>
            </a:br>
            <a:r>
              <a:rPr lang="vi-VN" sz="320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4" name="Diagram 3">
            <a:extLst>
              <a:ext uri="{FF2B5EF4-FFF2-40B4-BE49-F238E27FC236}">
                <a16:creationId xmlns:a16="http://schemas.microsoft.com/office/drawing/2014/main" id="{1BBA9B15-9DAA-708D-9A9E-7CA5EC6D98C3}"/>
              </a:ext>
            </a:extLst>
          </p:cNvPr>
          <p:cNvGraphicFramePr/>
          <p:nvPr>
            <p:extLst>
              <p:ext uri="{D42A27DB-BD31-4B8C-83A1-F6EECF244321}">
                <p14:modId xmlns:p14="http://schemas.microsoft.com/office/powerpoint/2010/main" val="25460867"/>
              </p:ext>
            </p:extLst>
          </p:nvPr>
        </p:nvGraphicFramePr>
        <p:xfrm>
          <a:off x="732786" y="2038257"/>
          <a:ext cx="8440428" cy="39618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TextBox 5">
            <a:extLst>
              <a:ext uri="{FF2B5EF4-FFF2-40B4-BE49-F238E27FC236}">
                <a16:creationId xmlns:a16="http://schemas.microsoft.com/office/drawing/2014/main" id="{7C5259A1-AF00-7B5C-F473-EA816D5E74A5}"/>
              </a:ext>
            </a:extLst>
          </p:cNvPr>
          <p:cNvSpPr txBox="1"/>
          <p:nvPr/>
        </p:nvSpPr>
        <p:spPr>
          <a:xfrm>
            <a:off x="3688422" y="3678151"/>
            <a:ext cx="2640595"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NỘI DUNG CHỦ YẾU</a:t>
            </a:r>
          </a:p>
        </p:txBody>
      </p:sp>
    </p:spTree>
    <p:extLst>
      <p:ext uri="{BB962C8B-B14F-4D97-AF65-F5344CB8AC3E}">
        <p14:creationId xmlns:p14="http://schemas.microsoft.com/office/powerpoint/2010/main" val="204262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0" y="1028700"/>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8</a:t>
            </a:r>
            <a:r>
              <a:rPr lang="en-US" sz="24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MỘT SỐ SAI SÓT THƯỜNG GẶP</a:t>
            </a: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405689"/>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a:solidFill>
                  <a:srgbClr val="C00000"/>
                </a:solidFill>
                <a:latin typeface="Times New Roman" panose="02020603050405020304" pitchFamily="18" charset="0"/>
                <a:cs typeface="Times New Roman" panose="02020603050405020304" pitchFamily="18" charset="0"/>
              </a:rPr>
              <a:t>II</a:t>
            </a:r>
            <a:r>
              <a:rPr lang="en-US" sz="2800">
                <a:solidFill>
                  <a:srgbClr val="C00000"/>
                </a:solidFill>
                <a:latin typeface="Times New Roman" panose="02020603050405020304" pitchFamily="18" charset="0"/>
                <a:cs typeface="Times New Roman" panose="02020603050405020304" pitchFamily="18" charset="0"/>
              </a:rPr>
              <a:t>I</a:t>
            </a:r>
            <a:r>
              <a:rPr lang="vi-VN" sz="2800">
                <a:solidFill>
                  <a:srgbClr val="C00000"/>
                </a:solidFill>
                <a:latin typeface="Times New Roman" panose="02020603050405020304" pitchFamily="18" charset="0"/>
                <a:cs typeface="Times New Roman" panose="02020603050405020304" pitchFamily="18" charset="0"/>
              </a:rPr>
              <a:t>. </a:t>
            </a:r>
            <a:r>
              <a:rPr lang="en-US" sz="2800">
                <a:solidFill>
                  <a:srgbClr val="C00000"/>
                </a:solidFill>
                <a:latin typeface="Times New Roman" panose="02020603050405020304" pitchFamily="18" charset="0"/>
                <a:cs typeface="Times New Roman" panose="02020603050405020304" pitchFamily="18" charset="0"/>
              </a:rPr>
              <a:t>GIÁM SÁT HOẠT ĐỘNG </a:t>
            </a:r>
            <a:r>
              <a:rPr lang="vi-VN" sz="2800">
                <a:solidFill>
                  <a:srgbClr val="C00000"/>
                </a:solidFill>
                <a:latin typeface="Times New Roman" panose="02020603050405020304" pitchFamily="18" charset="0"/>
                <a:ea typeface="Times New Roman" panose="02020603050405020304" pitchFamily="18" charset="0"/>
              </a:rPr>
              <a:t>ĐẦU TƯ CÔNG</a:t>
            </a:r>
            <a:r>
              <a:rPr lang="vi-VN" sz="3200">
                <a:solidFill>
                  <a:srgbClr val="C00000"/>
                </a:solidFill>
              </a:rPr>
              <a:t/>
            </a:r>
            <a:br>
              <a:rPr lang="vi-VN" sz="3200">
                <a:solidFill>
                  <a:srgbClr val="C00000"/>
                </a:solidFill>
              </a:rPr>
            </a:br>
            <a:r>
              <a:rPr lang="vi-VN" sz="320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63DF90CA-4D41-D7E0-77C2-6A553C046D63}"/>
              </a:ext>
            </a:extLst>
          </p:cNvPr>
          <p:cNvGraphicFramePr>
            <a:graphicFrameLocks noGrp="1"/>
          </p:cNvGraphicFramePr>
          <p:nvPr>
            <p:extLst>
              <p:ext uri="{D42A27DB-BD31-4B8C-83A1-F6EECF244321}">
                <p14:modId xmlns:p14="http://schemas.microsoft.com/office/powerpoint/2010/main" val="341453887"/>
              </p:ext>
            </p:extLst>
          </p:nvPr>
        </p:nvGraphicFramePr>
        <p:xfrm>
          <a:off x="432370" y="1744909"/>
          <a:ext cx="9041259" cy="4755511"/>
        </p:xfrm>
        <a:graphic>
          <a:graphicData uri="http://schemas.openxmlformats.org/drawingml/2006/table">
            <a:tbl>
              <a:tblPr firstRow="1" firstCol="1" lastRow="1" lastCol="1" bandRow="1" bandCol="1">
                <a:tableStyleId>{B301B821-A1FF-4177-AEE7-76D212191A09}</a:tableStyleId>
              </a:tblPr>
              <a:tblGrid>
                <a:gridCol w="2591968">
                  <a:extLst>
                    <a:ext uri="{9D8B030D-6E8A-4147-A177-3AD203B41FA5}">
                      <a16:colId xmlns:a16="http://schemas.microsoft.com/office/drawing/2014/main" val="3869039227"/>
                    </a:ext>
                  </a:extLst>
                </a:gridCol>
                <a:gridCol w="3713331">
                  <a:extLst>
                    <a:ext uri="{9D8B030D-6E8A-4147-A177-3AD203B41FA5}">
                      <a16:colId xmlns:a16="http://schemas.microsoft.com/office/drawing/2014/main" val="1523998679"/>
                    </a:ext>
                  </a:extLst>
                </a:gridCol>
                <a:gridCol w="2735960">
                  <a:extLst>
                    <a:ext uri="{9D8B030D-6E8A-4147-A177-3AD203B41FA5}">
                      <a16:colId xmlns:a16="http://schemas.microsoft.com/office/drawing/2014/main" val="2331341248"/>
                    </a:ext>
                  </a:extLst>
                </a:gridCol>
              </a:tblGrid>
              <a:tr h="323231">
                <a:tc>
                  <a:txBody>
                    <a:bodyPr/>
                    <a:lstStyle/>
                    <a:p>
                      <a:pPr marL="0" marR="0" algn="ctr" hangingPunct="0">
                        <a:lnSpc>
                          <a:spcPct val="120000"/>
                        </a:lnSpc>
                        <a:spcBef>
                          <a:spcPts val="0"/>
                        </a:spcBef>
                        <a:spcAft>
                          <a:spcPts val="0"/>
                        </a:spcAft>
                      </a:pPr>
                      <a:r>
                        <a:rPr lang="es-ES" sz="1800" dirty="0">
                          <a:effectLst/>
                          <a:latin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cs typeface="Times New Roman" panose="02020603050405020304" pitchFamily="18" charset="0"/>
                        </a:rPr>
                        <a:t>Các </a:t>
                      </a:r>
                      <a:r>
                        <a:rPr lang="en-US" sz="1800" dirty="0" err="1">
                          <a:effectLst/>
                          <a:latin typeface="Times New Roman" panose="02020603050405020304" pitchFamily="18" charset="0"/>
                          <a:cs typeface="Times New Roman" panose="02020603050405020304" pitchFamily="18" charset="0"/>
                        </a:rPr>
                        <a:t>sai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sót</a:t>
                      </a:r>
                      <a:r>
                        <a:rPr lang="vi-VN"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a:t>
                      </a:r>
                      <a:r>
                        <a:rPr lang="vi-VN" sz="1800" dirty="0">
                          <a:effectLst/>
                          <a:latin typeface="Times New Roman" panose="02020603050405020304" pitchFamily="18" charset="0"/>
                          <a:cs typeface="Times New Roman" panose="02020603050405020304" pitchFamily="18" charset="0"/>
                        </a:rPr>
                        <a:t>guyên nhân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Nội dung </a:t>
                      </a:r>
                      <a:r>
                        <a:rPr lang="vi-VN" sz="1800" dirty="0">
                          <a:effectLst/>
                          <a:latin typeface="Times New Roman" panose="02020603050405020304" pitchFamily="18" charset="0"/>
                          <a:cs typeface="Times New Roman" panose="02020603050405020304" pitchFamily="18" charset="0"/>
                        </a:rPr>
                        <a:t>giám sát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9803723"/>
                  </a:ext>
                </a:extLst>
              </a:tr>
              <a:tr h="4426327">
                <a:tc>
                  <a:txBody>
                    <a:bodyPr/>
                    <a:lstStyle/>
                    <a:p>
                      <a:pPr marL="0" marR="0" algn="l" hangingPunct="0">
                        <a:spcBef>
                          <a:spcPts val="0"/>
                        </a:spcBef>
                        <a:spcAft>
                          <a:spcPts val="0"/>
                        </a:spcAft>
                      </a:pPr>
                      <a:r>
                        <a:rPr lang="vi-VN" sz="1800" b="0" dirty="0">
                          <a:effectLst/>
                          <a:latin typeface="Times New Roman" panose="02020603050405020304" pitchFamily="18" charset="0"/>
                          <a:cs typeface="Times New Roman" panose="02020603050405020304" pitchFamily="18" charset="0"/>
                        </a:rPr>
                        <a:t>1. Chủ trương đầu tư sai, đầu tư theo phong trào, người ra quyết định đầu tư không chỉ rõ vốn và khả năng cân đối vốn cho dự án đầu tư</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vi-VN" sz="1800" b="0" dirty="0">
                          <a:effectLst/>
                          <a:latin typeface="Times New Roman" panose="02020603050405020304" pitchFamily="18" charset="0"/>
                          <a:cs typeface="Times New Roman" panose="02020603050405020304" pitchFamily="18" charset="0"/>
                        </a:rPr>
                        <a:t>Chất lượng các quy hoạch phát triển ngành, vùng, tỉnh </a:t>
                      </a:r>
                      <a:r>
                        <a:rPr lang="en-US" sz="1800" b="0" dirty="0">
                          <a:effectLst/>
                          <a:latin typeface="Times New Roman" panose="02020603050405020304" pitchFamily="18" charset="0"/>
                          <a:cs typeface="Times New Roman" panose="02020603050405020304" pitchFamily="18" charset="0"/>
                        </a:rPr>
                        <a:t>TP</a:t>
                      </a:r>
                      <a:r>
                        <a:rPr lang="vi-VN" sz="1800" b="0" dirty="0">
                          <a:effectLst/>
                          <a:latin typeface="Times New Roman" panose="02020603050405020304" pitchFamily="18" charset="0"/>
                          <a:cs typeface="Times New Roman" panose="02020603050405020304" pitchFamily="18" charset="0"/>
                        </a:rPr>
                        <a:t> không cao, duy ý chí, chưa làm cơ sở cho việc hoạch định đầu tư. Người ra quyết định đầu tư không dựa vào quy hoạch đã được phê duyệt. Quy hoạch thiếu cập nhật hiệu chỉnh cho phù hợp với tình hình. Dự báo sai về tác động thị trường đến đầu vào và đầu ra của dự án đầu tư.</a:t>
                      </a:r>
                      <a:endParaRPr lang="en-US" sz="1800" b="0" dirty="0">
                        <a:effectLst/>
                        <a:latin typeface="Times New Roman" panose="02020603050405020304" pitchFamily="18" charset="0"/>
                        <a:cs typeface="Times New Roman" panose="02020603050405020304" pitchFamily="18" charset="0"/>
                      </a:endParaRPr>
                    </a:p>
                    <a:p>
                      <a:pPr marL="0" marR="0" algn="l" hangingPunct="0">
                        <a:spcBef>
                          <a:spcPts val="0"/>
                        </a:spcBef>
                        <a:spcAft>
                          <a:spcPts val="0"/>
                        </a:spcAft>
                      </a:pPr>
                      <a:endParaRPr lang="en-US" sz="1800" b="0" dirty="0">
                        <a:effectLst/>
                        <a:latin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vi-VN" sz="1800" b="0" dirty="0">
                          <a:effectLst/>
                          <a:latin typeface="Times New Roman" panose="02020603050405020304" pitchFamily="18" charset="0"/>
                          <a:cs typeface="Times New Roman" panose="02020603050405020304" pitchFamily="18" charset="0"/>
                        </a:rPr>
                        <a:t>Khi xem xét một dự án đầu tư người có thẩm quyền quyết định đầu tư chỉ quan tâm đến đầu vào của dự án, không quan tâm đến đầu ra, nên dự án không có hiệu quả  </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vi-VN" sz="1800" b="0" dirty="0">
                          <a:effectLst/>
                          <a:latin typeface="Times New Roman" panose="02020603050405020304" pitchFamily="18" charset="0"/>
                          <a:cs typeface="Times New Roman" panose="02020603050405020304" pitchFamily="18" charset="0"/>
                        </a:rPr>
                        <a:t>Giám sát từ khâu xây dựng quy hoạch và khâu bố trí kế hoạch đầu tư, xem xét từng dự án có phù hợp với quy hoạch đã được duyệt hay không? </a:t>
                      </a:r>
                      <a:endParaRPr lang="en-US" sz="1800" b="0" dirty="0">
                        <a:effectLst/>
                        <a:latin typeface="Times New Roman" panose="02020603050405020304" pitchFamily="18" charset="0"/>
                        <a:cs typeface="Times New Roman" panose="02020603050405020304" pitchFamily="18" charset="0"/>
                      </a:endParaRPr>
                    </a:p>
                    <a:p>
                      <a:pPr marL="0" marR="0" algn="l" hangingPunct="0">
                        <a:spcBef>
                          <a:spcPts val="0"/>
                        </a:spcBef>
                        <a:spcAft>
                          <a:spcPts val="0"/>
                        </a:spcAft>
                      </a:pPr>
                      <a:endParaRPr lang="en-US" sz="1800" b="0" dirty="0">
                        <a:effectLst/>
                        <a:latin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vi-VN" sz="1800" b="0" dirty="0">
                          <a:effectLst/>
                          <a:latin typeface="Times New Roman" panose="02020603050405020304" pitchFamily="18" charset="0"/>
                          <a:cs typeface="Times New Roman" panose="02020603050405020304" pitchFamily="18" charset="0"/>
                        </a:rPr>
                        <a:t>Xem xét quy hoạch cứng (kết cấu hạ tầng </a:t>
                      </a:r>
                      <a:r>
                        <a:rPr lang="en-US" sz="1800" b="0" dirty="0">
                          <a:effectLst/>
                          <a:latin typeface="Times New Roman" panose="02020603050405020304" pitchFamily="18" charset="0"/>
                          <a:cs typeface="Times New Roman" panose="02020603050405020304" pitchFamily="18" charset="0"/>
                        </a:rPr>
                        <a:t>KT-XH</a:t>
                      </a:r>
                      <a:r>
                        <a:rPr lang="vi-VN" sz="1800" b="0" dirty="0">
                          <a:effectLst/>
                          <a:latin typeface="Times New Roman" panose="02020603050405020304" pitchFamily="18" charset="0"/>
                          <a:cs typeface="Times New Roman" panose="02020603050405020304" pitchFamily="18" charset="0"/>
                        </a:rPr>
                        <a:t>) và quy hoạch mềm (các ngành sản xuất kinh doanh). Đối với quy hoạch mềm, cần xem xét yếu tố đầu ra của dự án</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44993"/>
                  </a:ext>
                </a:extLst>
              </a:tr>
            </a:tbl>
          </a:graphicData>
        </a:graphic>
      </p:graphicFrame>
    </p:spTree>
    <p:extLst>
      <p:ext uri="{BB962C8B-B14F-4D97-AF65-F5344CB8AC3E}">
        <p14:creationId xmlns:p14="http://schemas.microsoft.com/office/powerpoint/2010/main" val="354300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0" y="1028700"/>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8</a:t>
            </a:r>
            <a:r>
              <a:rPr lang="en-US" sz="24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MỘT SỐ SAI SÓT THƯỜNG GẶP</a:t>
            </a: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405689"/>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dirty="0">
                <a:solidFill>
                  <a:srgbClr val="C00000"/>
                </a:solidFill>
                <a:latin typeface="Times New Roman" panose="02020603050405020304" pitchFamily="18" charset="0"/>
                <a:cs typeface="Times New Roman" panose="02020603050405020304" pitchFamily="18" charset="0"/>
              </a:rPr>
              <a:t>II</a:t>
            </a:r>
            <a:r>
              <a:rPr lang="en-US" sz="2800" dirty="0">
                <a:solidFill>
                  <a:srgbClr val="C00000"/>
                </a:solidFill>
                <a:latin typeface="Times New Roman" panose="02020603050405020304" pitchFamily="18" charset="0"/>
                <a:cs typeface="Times New Roman" panose="02020603050405020304" pitchFamily="18" charset="0"/>
              </a:rPr>
              <a:t>I</a:t>
            </a:r>
            <a:r>
              <a:rPr lang="vi-VN" sz="2800" dirty="0">
                <a:solidFill>
                  <a:srgbClr val="C00000"/>
                </a:solidFill>
                <a:latin typeface="Times New Roman" panose="02020603050405020304" pitchFamily="18" charset="0"/>
                <a:cs typeface="Times New Roman" panose="02020603050405020304" pitchFamily="18" charset="0"/>
              </a:rPr>
              <a:t>. </a:t>
            </a:r>
            <a:r>
              <a:rPr lang="en-US" sz="2800" dirty="0">
                <a:solidFill>
                  <a:srgbClr val="C00000"/>
                </a:solidFill>
                <a:latin typeface="Times New Roman" panose="02020603050405020304" pitchFamily="18" charset="0"/>
                <a:cs typeface="Times New Roman" panose="02020603050405020304" pitchFamily="18" charset="0"/>
              </a:rPr>
              <a:t>GIÁM SÁT HOẠT ĐỘNG </a:t>
            </a:r>
            <a:r>
              <a:rPr lang="vi-VN" sz="2800" dirty="0">
                <a:solidFill>
                  <a:srgbClr val="C00000"/>
                </a:solidFill>
                <a:latin typeface="Times New Roman" panose="02020603050405020304" pitchFamily="18" charset="0"/>
                <a:ea typeface="Times New Roman" panose="02020603050405020304" pitchFamily="18" charset="0"/>
              </a:rPr>
              <a:t>ĐẦU TƯ CÔNG</a:t>
            </a:r>
            <a:r>
              <a:rPr lang="vi-VN" sz="3200" dirty="0">
                <a:solidFill>
                  <a:srgbClr val="C00000"/>
                </a:solidFill>
              </a:rPr>
              <a:t/>
            </a:r>
            <a:br>
              <a:rPr lang="vi-VN" sz="3200" dirty="0">
                <a:solidFill>
                  <a:srgbClr val="C00000"/>
                </a:solidFill>
              </a:rPr>
            </a:br>
            <a:r>
              <a:rPr lang="vi-VN" sz="3200" dirty="0">
                <a:solidFill>
                  <a:srgbClr val="C00000"/>
                </a:solidFill>
                <a:latin typeface="Times New Roman" panose="02020603050405020304" pitchFamily="18" charset="0"/>
                <a:cs typeface="Times New Roman" panose="02020603050405020304" pitchFamily="18" charset="0"/>
              </a:rPr>
              <a:t> </a:t>
            </a:r>
          </a:p>
        </p:txBody>
      </p:sp>
      <p:graphicFrame>
        <p:nvGraphicFramePr>
          <p:cNvPr id="3" name="Table 2">
            <a:extLst>
              <a:ext uri="{FF2B5EF4-FFF2-40B4-BE49-F238E27FC236}">
                <a16:creationId xmlns:a16="http://schemas.microsoft.com/office/drawing/2014/main" id="{63DF90CA-4D41-D7E0-77C2-6A553C046D63}"/>
              </a:ext>
            </a:extLst>
          </p:cNvPr>
          <p:cNvGraphicFramePr>
            <a:graphicFrameLocks noGrp="1"/>
          </p:cNvGraphicFramePr>
          <p:nvPr>
            <p:extLst>
              <p:ext uri="{D42A27DB-BD31-4B8C-83A1-F6EECF244321}">
                <p14:modId xmlns:p14="http://schemas.microsoft.com/office/powerpoint/2010/main" val="855162371"/>
              </p:ext>
            </p:extLst>
          </p:nvPr>
        </p:nvGraphicFramePr>
        <p:xfrm>
          <a:off x="432370" y="1744909"/>
          <a:ext cx="9041259" cy="4755511"/>
        </p:xfrm>
        <a:graphic>
          <a:graphicData uri="http://schemas.openxmlformats.org/drawingml/2006/table">
            <a:tbl>
              <a:tblPr firstRow="1" firstCol="1" lastRow="1" lastCol="1" bandRow="1" bandCol="1">
                <a:tableStyleId>{B301B821-A1FF-4177-AEE7-76D212191A09}</a:tableStyleId>
              </a:tblPr>
              <a:tblGrid>
                <a:gridCol w="2591968">
                  <a:extLst>
                    <a:ext uri="{9D8B030D-6E8A-4147-A177-3AD203B41FA5}">
                      <a16:colId xmlns:a16="http://schemas.microsoft.com/office/drawing/2014/main" val="3869039227"/>
                    </a:ext>
                  </a:extLst>
                </a:gridCol>
                <a:gridCol w="3713331">
                  <a:extLst>
                    <a:ext uri="{9D8B030D-6E8A-4147-A177-3AD203B41FA5}">
                      <a16:colId xmlns:a16="http://schemas.microsoft.com/office/drawing/2014/main" val="1523998679"/>
                    </a:ext>
                  </a:extLst>
                </a:gridCol>
                <a:gridCol w="2735960">
                  <a:extLst>
                    <a:ext uri="{9D8B030D-6E8A-4147-A177-3AD203B41FA5}">
                      <a16:colId xmlns:a16="http://schemas.microsoft.com/office/drawing/2014/main" val="2331341248"/>
                    </a:ext>
                  </a:extLst>
                </a:gridCol>
              </a:tblGrid>
              <a:tr h="323231">
                <a:tc>
                  <a:txBody>
                    <a:bodyPr/>
                    <a:lstStyle/>
                    <a:p>
                      <a:pPr marL="0" marR="0" algn="ctr" hangingPunct="0">
                        <a:lnSpc>
                          <a:spcPct val="120000"/>
                        </a:lnSpc>
                        <a:spcBef>
                          <a:spcPts val="0"/>
                        </a:spcBef>
                        <a:spcAft>
                          <a:spcPts val="0"/>
                        </a:spcAft>
                      </a:pPr>
                      <a:r>
                        <a:rPr lang="es-ES" sz="1800" dirty="0">
                          <a:effectLst/>
                          <a:latin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cs typeface="Times New Roman" panose="02020603050405020304" pitchFamily="18" charset="0"/>
                        </a:rPr>
                        <a:t>Các </a:t>
                      </a:r>
                      <a:r>
                        <a:rPr lang="en-US" sz="1800" dirty="0" err="1">
                          <a:effectLst/>
                          <a:latin typeface="Times New Roman" panose="02020603050405020304" pitchFamily="18" charset="0"/>
                          <a:cs typeface="Times New Roman" panose="02020603050405020304" pitchFamily="18" charset="0"/>
                        </a:rPr>
                        <a:t>sai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sót</a:t>
                      </a:r>
                      <a:r>
                        <a:rPr lang="vi-VN"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a:t>
                      </a:r>
                      <a:r>
                        <a:rPr lang="vi-VN" sz="1800" dirty="0">
                          <a:effectLst/>
                          <a:latin typeface="Times New Roman" panose="02020603050405020304" pitchFamily="18" charset="0"/>
                          <a:cs typeface="Times New Roman" panose="02020603050405020304" pitchFamily="18" charset="0"/>
                        </a:rPr>
                        <a:t>guyên nhân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Nội dung </a:t>
                      </a:r>
                      <a:r>
                        <a:rPr lang="vi-VN" sz="1800" dirty="0">
                          <a:effectLst/>
                          <a:latin typeface="Times New Roman" panose="02020603050405020304" pitchFamily="18" charset="0"/>
                          <a:cs typeface="Times New Roman" panose="02020603050405020304" pitchFamily="18" charset="0"/>
                        </a:rPr>
                        <a:t>giám sát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9803723"/>
                  </a:ext>
                </a:extLst>
              </a:tr>
              <a:tr h="4426327">
                <a:tc>
                  <a:txBody>
                    <a:bodyPr/>
                    <a:lstStyle/>
                    <a:p>
                      <a:pPr marL="0" marR="0" algn="just" hangingPunct="0">
                        <a:spcBef>
                          <a:spcPts val="0"/>
                        </a:spcBef>
                        <a:spcAft>
                          <a:spcPts val="0"/>
                        </a:spcAft>
                      </a:pPr>
                      <a:r>
                        <a:rPr lang="vi-VN" sz="1800" b="0" i="0" dirty="0">
                          <a:effectLst/>
                          <a:latin typeface="+mj-lt"/>
                          <a:ea typeface="Times New Roman" panose="02020603050405020304" pitchFamily="18" charset="0"/>
                          <a:cs typeface="Times New Roman" panose="02020603050405020304" pitchFamily="18" charset="0"/>
                        </a:rPr>
                        <a:t>2. Bố trí chương trình đầu tư không đúng với mục tiêu đã được HĐND thông qua. Cơ  cơ cấu đầu tư và bố trí từng nguồn vốn đầu tư cho các công trình chưa theo đúng với quy chế hiện hành. Việc sắp xếp thứ tự ưu tiên các dự án đầu tư chưa chính xác, tiêu chí không rõ ràng.</a:t>
                      </a:r>
                      <a:endParaRPr lang="en-US" sz="1800" b="0" i="0" dirty="0">
                        <a:effectLst/>
                        <a:latin typeface="+mj-lt"/>
                        <a:ea typeface="Times New Roman" panose="02020603050405020304" pitchFamily="18" charset="0"/>
                        <a:cs typeface="Times New Roman" panose="02020603050405020304" pitchFamily="18" charset="0"/>
                      </a:endParaRPr>
                    </a:p>
                    <a:p>
                      <a:pPr marL="0" marR="0" algn="just" hangingPunct="0">
                        <a:spcBef>
                          <a:spcPts val="0"/>
                        </a:spcBef>
                        <a:spcAft>
                          <a:spcPts val="0"/>
                        </a:spcAft>
                      </a:pPr>
                      <a:endParaRPr lang="en-US" sz="1800" b="0" i="0" dirty="0">
                        <a:effectLst/>
                        <a:latin typeface="+mj-lt"/>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vi-VN" sz="1800" b="0" i="0" dirty="0">
                          <a:effectLst/>
                          <a:latin typeface="+mj-lt"/>
                          <a:ea typeface="Times New Roman" panose="02020603050405020304" pitchFamily="18" charset="0"/>
                          <a:cs typeface="Times New Roman" panose="02020603050405020304" pitchFamily="18" charset="0"/>
                        </a:rPr>
                        <a:t>Các nguồn vốn ngoài cân đối của địa phương không được kế hoạch hoá đầy đủ và cụ thể</a:t>
                      </a:r>
                      <a:endParaRPr lang="en-US" sz="1800" b="0" i="0" dirty="0">
                        <a:effectLst/>
                        <a:latin typeface="+mj-lt"/>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just" hangingPunct="0">
                        <a:spcBef>
                          <a:spcPts val="0"/>
                        </a:spcBef>
                        <a:spcAft>
                          <a:spcPts val="0"/>
                        </a:spcAft>
                      </a:pPr>
                      <a:r>
                        <a:rPr lang="vi-VN" sz="1800" b="0" i="0" dirty="0">
                          <a:effectLst/>
                          <a:latin typeface="+mj-lt"/>
                          <a:ea typeface="Times New Roman" panose="02020603050405020304" pitchFamily="18" charset="0"/>
                          <a:cs typeface="Times New Roman" panose="02020603050405020304" pitchFamily="18" charset="0"/>
                        </a:rPr>
                        <a:t>Chưa giải quyết được các mâu thuẫn: </a:t>
                      </a:r>
                      <a:endParaRPr lang="en-US" sz="1800" b="0" i="0" dirty="0">
                        <a:effectLst/>
                        <a:latin typeface="+mj-lt"/>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vi-VN" sz="1800" b="0" i="0" dirty="0">
                          <a:effectLst/>
                          <a:latin typeface="+mj-lt"/>
                          <a:ea typeface="Times New Roman" panose="02020603050405020304" pitchFamily="18" charset="0"/>
                          <a:cs typeface="Times New Roman" panose="02020603050405020304" pitchFamily="18" charset="0"/>
                        </a:rPr>
                        <a:t>Mâu thuẫn giữa thực trạng yếu kém của cơ sở vật chất kỹ thuật và khả năng nguồn vốn đầu tư của ngân sách; mâu thuẫn giữa yêu cầu cấp bách trước mắt và lâu dài; mâu thuẫn giữa điểm và diện trong bố trí các dự án đầu tư từ vốn ngân sách.. </a:t>
                      </a:r>
                      <a:endParaRPr lang="en-US" sz="1800" b="0" i="0" dirty="0">
                        <a:effectLst/>
                        <a:latin typeface="+mj-lt"/>
                        <a:ea typeface="Times New Roman" panose="02020603050405020304" pitchFamily="18" charset="0"/>
                        <a:cs typeface="Times New Roman" panose="02020603050405020304" pitchFamily="18" charset="0"/>
                      </a:endParaRPr>
                    </a:p>
                    <a:p>
                      <a:pPr marL="0" marR="0" algn="just" hangingPunct="0">
                        <a:spcBef>
                          <a:spcPts val="0"/>
                        </a:spcBef>
                        <a:spcAft>
                          <a:spcPts val="0"/>
                        </a:spcAft>
                      </a:pPr>
                      <a:endParaRPr lang="en-US" sz="1800" b="0" i="0" dirty="0">
                        <a:effectLst/>
                        <a:latin typeface="+mj-lt"/>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vi-VN" sz="1800" b="0" i="0" dirty="0">
                          <a:effectLst/>
                          <a:latin typeface="+mj-lt"/>
                          <a:ea typeface="Times New Roman" panose="02020603050405020304" pitchFamily="18" charset="0"/>
                          <a:cs typeface="Times New Roman" panose="02020603050405020304" pitchFamily="18" charset="0"/>
                        </a:rPr>
                        <a:t>Chưa có chính sách đặc thù để khai thác nguồn vốn ngoài ngân sách để đầu tư</a:t>
                      </a:r>
                      <a:endParaRPr lang="en-US" sz="1800" b="0" i="0" dirty="0">
                        <a:effectLst/>
                        <a:latin typeface="+mj-lt"/>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just" hangingPunct="0">
                        <a:spcBef>
                          <a:spcPts val="0"/>
                        </a:spcBef>
                        <a:spcAft>
                          <a:spcPts val="0"/>
                        </a:spcAft>
                      </a:pPr>
                      <a:r>
                        <a:rPr lang="vi-VN" sz="1800" b="0" i="0" dirty="0">
                          <a:effectLst/>
                          <a:latin typeface="+mj-lt"/>
                          <a:ea typeface="Times New Roman" panose="02020603050405020304" pitchFamily="18" charset="0"/>
                          <a:cs typeface="Times New Roman" panose="02020603050405020304" pitchFamily="18" charset="0"/>
                        </a:rPr>
                        <a:t>Tổ chức giám sát trong quá trình tập hợp nhu cầu đầu tư và khả năng cân đối các nguồn vốn ngân sách của tỉnh, thành phố. Giám sát việc xây dựng các tiêu chí để sắp xếp các dự án theo thứ tự ưu tiên đầu tư.</a:t>
                      </a:r>
                      <a:endParaRPr lang="en-US" sz="1800" b="0" i="0" dirty="0">
                        <a:effectLst/>
                        <a:latin typeface="+mj-lt"/>
                        <a:ea typeface="Times New Roman" panose="02020603050405020304" pitchFamily="18" charset="0"/>
                        <a:cs typeface="Times New Roman" panose="02020603050405020304" pitchFamily="18" charset="0"/>
                      </a:endParaRPr>
                    </a:p>
                    <a:p>
                      <a:pPr marL="0" marR="0" algn="just" hangingPunct="0">
                        <a:spcBef>
                          <a:spcPts val="0"/>
                        </a:spcBef>
                        <a:spcAft>
                          <a:spcPts val="0"/>
                        </a:spcAft>
                      </a:pPr>
                      <a:endParaRPr lang="en-US" sz="1800" b="0" i="0" dirty="0">
                        <a:effectLst/>
                        <a:latin typeface="+mj-lt"/>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vi-VN" sz="1800" b="0" i="0" dirty="0">
                          <a:effectLst/>
                          <a:latin typeface="+mj-lt"/>
                          <a:ea typeface="Times New Roman" panose="02020603050405020304" pitchFamily="18" charset="0"/>
                          <a:cs typeface="Times New Roman" panose="02020603050405020304" pitchFamily="18" charset="0"/>
                        </a:rPr>
                        <a:t>Giám sát thực hiện mục tiêu đầu tư theo quyết định của HĐND.</a:t>
                      </a:r>
                      <a:endParaRPr lang="en-US" sz="1800" b="0" i="0" dirty="0">
                        <a:effectLst/>
                        <a:latin typeface="+mj-lt"/>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44993"/>
                  </a:ext>
                </a:extLst>
              </a:tr>
            </a:tbl>
          </a:graphicData>
        </a:graphic>
      </p:graphicFrame>
    </p:spTree>
    <p:extLst>
      <p:ext uri="{BB962C8B-B14F-4D97-AF65-F5344CB8AC3E}">
        <p14:creationId xmlns:p14="http://schemas.microsoft.com/office/powerpoint/2010/main" val="3886014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0" y="1028700"/>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8</a:t>
            </a:r>
            <a:r>
              <a:rPr lang="en-US" sz="24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MỘT SỐ SAI SÓT THƯỜNG GẶP</a:t>
            </a: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405689"/>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a:solidFill>
                  <a:srgbClr val="C00000"/>
                </a:solidFill>
                <a:latin typeface="Times New Roman" panose="02020603050405020304" pitchFamily="18" charset="0"/>
                <a:cs typeface="Times New Roman" panose="02020603050405020304" pitchFamily="18" charset="0"/>
              </a:rPr>
              <a:t>II</a:t>
            </a:r>
            <a:r>
              <a:rPr lang="en-US" sz="2800">
                <a:solidFill>
                  <a:srgbClr val="C00000"/>
                </a:solidFill>
                <a:latin typeface="Times New Roman" panose="02020603050405020304" pitchFamily="18" charset="0"/>
                <a:cs typeface="Times New Roman" panose="02020603050405020304" pitchFamily="18" charset="0"/>
              </a:rPr>
              <a:t>I</a:t>
            </a:r>
            <a:r>
              <a:rPr lang="vi-VN" sz="2800">
                <a:solidFill>
                  <a:srgbClr val="C00000"/>
                </a:solidFill>
                <a:latin typeface="Times New Roman" panose="02020603050405020304" pitchFamily="18" charset="0"/>
                <a:cs typeface="Times New Roman" panose="02020603050405020304" pitchFamily="18" charset="0"/>
              </a:rPr>
              <a:t>. </a:t>
            </a:r>
            <a:r>
              <a:rPr lang="en-US" sz="2800">
                <a:solidFill>
                  <a:srgbClr val="C00000"/>
                </a:solidFill>
                <a:latin typeface="Times New Roman" panose="02020603050405020304" pitchFamily="18" charset="0"/>
                <a:cs typeface="Times New Roman" panose="02020603050405020304" pitchFamily="18" charset="0"/>
              </a:rPr>
              <a:t>GIÁM SÁT HOẠT ĐỘNG </a:t>
            </a:r>
            <a:r>
              <a:rPr lang="vi-VN" sz="2800">
                <a:solidFill>
                  <a:srgbClr val="C00000"/>
                </a:solidFill>
                <a:latin typeface="Times New Roman" panose="02020603050405020304" pitchFamily="18" charset="0"/>
                <a:ea typeface="Times New Roman" panose="02020603050405020304" pitchFamily="18" charset="0"/>
              </a:rPr>
              <a:t>ĐẦU TƯ CÔNG</a:t>
            </a:r>
            <a:r>
              <a:rPr lang="vi-VN" sz="3200">
                <a:solidFill>
                  <a:srgbClr val="C00000"/>
                </a:solidFill>
              </a:rPr>
              <a:t/>
            </a:r>
            <a:br>
              <a:rPr lang="vi-VN" sz="3200">
                <a:solidFill>
                  <a:srgbClr val="C00000"/>
                </a:solidFill>
              </a:rPr>
            </a:br>
            <a:r>
              <a:rPr lang="vi-VN" sz="320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63DF90CA-4D41-D7E0-77C2-6A553C046D63}"/>
              </a:ext>
            </a:extLst>
          </p:cNvPr>
          <p:cNvGraphicFramePr>
            <a:graphicFrameLocks noGrp="1"/>
          </p:cNvGraphicFramePr>
          <p:nvPr>
            <p:extLst>
              <p:ext uri="{D42A27DB-BD31-4B8C-83A1-F6EECF244321}">
                <p14:modId xmlns:p14="http://schemas.microsoft.com/office/powerpoint/2010/main" val="1262246171"/>
              </p:ext>
            </p:extLst>
          </p:nvPr>
        </p:nvGraphicFramePr>
        <p:xfrm>
          <a:off x="432370" y="1565192"/>
          <a:ext cx="9041259" cy="5170313"/>
        </p:xfrm>
        <a:graphic>
          <a:graphicData uri="http://schemas.openxmlformats.org/drawingml/2006/table">
            <a:tbl>
              <a:tblPr firstRow="1" firstCol="1" lastRow="1" lastCol="1" bandRow="1" bandCol="1">
                <a:tableStyleId>{B301B821-A1FF-4177-AEE7-76D212191A09}</a:tableStyleId>
              </a:tblPr>
              <a:tblGrid>
                <a:gridCol w="2884541">
                  <a:extLst>
                    <a:ext uri="{9D8B030D-6E8A-4147-A177-3AD203B41FA5}">
                      <a16:colId xmlns:a16="http://schemas.microsoft.com/office/drawing/2014/main" val="3869039227"/>
                    </a:ext>
                  </a:extLst>
                </a:gridCol>
                <a:gridCol w="3420758">
                  <a:extLst>
                    <a:ext uri="{9D8B030D-6E8A-4147-A177-3AD203B41FA5}">
                      <a16:colId xmlns:a16="http://schemas.microsoft.com/office/drawing/2014/main" val="1523998679"/>
                    </a:ext>
                  </a:extLst>
                </a:gridCol>
                <a:gridCol w="2735960">
                  <a:extLst>
                    <a:ext uri="{9D8B030D-6E8A-4147-A177-3AD203B41FA5}">
                      <a16:colId xmlns:a16="http://schemas.microsoft.com/office/drawing/2014/main" val="2331341248"/>
                    </a:ext>
                  </a:extLst>
                </a:gridCol>
              </a:tblGrid>
              <a:tr h="311931">
                <a:tc>
                  <a:txBody>
                    <a:bodyPr/>
                    <a:lstStyle/>
                    <a:p>
                      <a:pPr marL="0" marR="0" algn="ctr" hangingPunct="0">
                        <a:lnSpc>
                          <a:spcPct val="120000"/>
                        </a:lnSpc>
                        <a:spcBef>
                          <a:spcPts val="0"/>
                        </a:spcBef>
                        <a:spcAft>
                          <a:spcPts val="0"/>
                        </a:spcAft>
                      </a:pPr>
                      <a:r>
                        <a:rPr lang="es-ES" sz="1800" dirty="0">
                          <a:effectLst/>
                          <a:latin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cs typeface="Times New Roman" panose="02020603050405020304" pitchFamily="18" charset="0"/>
                        </a:rPr>
                        <a:t>Các </a:t>
                      </a:r>
                      <a:r>
                        <a:rPr lang="en-US" sz="1800" dirty="0" err="1">
                          <a:effectLst/>
                          <a:latin typeface="Times New Roman" panose="02020603050405020304" pitchFamily="18" charset="0"/>
                          <a:cs typeface="Times New Roman" panose="02020603050405020304" pitchFamily="18" charset="0"/>
                        </a:rPr>
                        <a:t>sai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sót</a:t>
                      </a:r>
                      <a:r>
                        <a:rPr lang="vi-VN"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a:t>
                      </a:r>
                      <a:r>
                        <a:rPr lang="vi-VN" sz="1800" dirty="0">
                          <a:effectLst/>
                          <a:latin typeface="Times New Roman" panose="02020603050405020304" pitchFamily="18" charset="0"/>
                          <a:cs typeface="Times New Roman" panose="02020603050405020304" pitchFamily="18" charset="0"/>
                        </a:rPr>
                        <a:t>guyên nhân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Nội dung </a:t>
                      </a:r>
                      <a:r>
                        <a:rPr lang="vi-VN" sz="1800" dirty="0">
                          <a:effectLst/>
                          <a:latin typeface="Times New Roman" panose="02020603050405020304" pitchFamily="18" charset="0"/>
                          <a:cs typeface="Times New Roman" panose="02020603050405020304" pitchFamily="18" charset="0"/>
                        </a:rPr>
                        <a:t>giám sát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9803723"/>
                  </a:ext>
                </a:extLst>
              </a:tr>
              <a:tr h="4841129">
                <a:tc>
                  <a:txBody>
                    <a:bodyPr/>
                    <a:lstStyle/>
                    <a:p>
                      <a:pPr marL="0" marR="0" algn="l" hangingPunct="0">
                        <a:spcBef>
                          <a:spcPts val="0"/>
                        </a:spcBef>
                        <a:spcAft>
                          <a:spcPts val="0"/>
                        </a:spcAft>
                      </a:pPr>
                      <a:r>
                        <a:rPr lang="vi-VN" sz="1800" b="0" dirty="0">
                          <a:effectLst/>
                          <a:latin typeface="Times New Roman" panose="02020603050405020304" pitchFamily="18" charset="0"/>
                          <a:ea typeface="Times New Roman" panose="02020603050405020304" pitchFamily="18" charset="0"/>
                          <a:cs typeface="Times New Roman" panose="02020603050405020304" pitchFamily="18" charset="0"/>
                        </a:rPr>
                        <a:t>3. Phân bổ nguồn vốn đầu tư cho các công trình sai, có nhiều công trình chưa đủ thủ tục đã bố trí vốn đầu tư. Nhiều dự án nhóm A đã thực hiện quá 30% tổng mức đầu tư nhưng chưa phê duyệt thiết kế kỹ thuật - tổng dự toán. Không tập trung cho công trình trọng điểm đã được HĐND thông qua. Danh mục đầu tư dàn đều. Chưa chấp hành đầy đủ quy định việc bố trí vốn cho các dự án nhóm C phải hoàn thành trong 2 năm, nhóm B trong 4 năm. Nợ khối lượng xây dựng cơ bản </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vi-VN" sz="1800" b="0" dirty="0">
                          <a:effectLst/>
                          <a:latin typeface="Times New Roman" panose="02020603050405020304" pitchFamily="18" charset="0"/>
                          <a:ea typeface="Times New Roman" panose="02020603050405020304" pitchFamily="18" charset="0"/>
                          <a:cs typeface="Times New Roman" panose="02020603050405020304" pitchFamily="18" charset="0"/>
                        </a:rPr>
                        <a:t>Không chấp hành đầy đủ các quy chế, quy phạm và pháp luật về quản lý đầu tư xây dựng cơ bản. </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vi-VN" sz="1800" b="0" dirty="0">
                          <a:effectLst/>
                          <a:latin typeface="Times New Roman" panose="02020603050405020304" pitchFamily="18" charset="0"/>
                          <a:ea typeface="Times New Roman" panose="02020603050405020304" pitchFamily="18" charset="0"/>
                          <a:cs typeface="Times New Roman" panose="02020603050405020304" pitchFamily="18" charset="0"/>
                        </a:rPr>
                        <a:t>Tình trạng nể nang, cục bộ, bản vị... dẫn đến đầu tư phân tán, chia đều. Việc bố trí dàn đều nguồn vốn và công trình chưa được khắc phục. Ý thức chấp hành các Nghị quyết của HĐND chưa nghiêm. </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hangingPunct="0">
                        <a:spcBef>
                          <a:spcPts val="0"/>
                        </a:spcBef>
                        <a:spcAft>
                          <a:spcPts val="0"/>
                        </a:spcAft>
                      </a:pP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B</a:t>
                      </a:r>
                      <a:r>
                        <a:rPr lang="vi-VN" sz="1800" b="0" dirty="0">
                          <a:effectLst/>
                          <a:latin typeface="Times New Roman" panose="02020603050405020304" pitchFamily="18" charset="0"/>
                          <a:ea typeface="Times New Roman" panose="02020603050405020304" pitchFamily="18" charset="0"/>
                          <a:cs typeface="Times New Roman" panose="02020603050405020304" pitchFamily="18" charset="0"/>
                        </a:rPr>
                        <a:t>ố trí tuỳ tiện những công trình chưa có kế hoạch được duyệt hoặc không đúng với quy hoạch của ngành; còn dễ dãi trong việc ứng trước nguồn vốn </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NSNN </a:t>
                      </a:r>
                      <a:r>
                        <a:rPr lang="vi-VN" sz="1800" b="0" dirty="0">
                          <a:effectLst/>
                          <a:latin typeface="Times New Roman" panose="02020603050405020304" pitchFamily="18" charset="0"/>
                          <a:ea typeface="Times New Roman" panose="02020603050405020304" pitchFamily="18" charset="0"/>
                          <a:cs typeface="Times New Roman" panose="02020603050405020304" pitchFamily="18" charset="0"/>
                        </a:rPr>
                        <a:t>để đầu tư.</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vi-VN" sz="1800" b="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vi-VN" sz="1800" b="0" dirty="0">
                          <a:effectLst/>
                          <a:latin typeface="Times New Roman" panose="02020603050405020304" pitchFamily="18" charset="0"/>
                          <a:ea typeface="Times New Roman" panose="02020603050405020304" pitchFamily="18" charset="0"/>
                          <a:cs typeface="Times New Roman" panose="02020603050405020304" pitchFamily="18" charset="0"/>
                        </a:rPr>
                        <a:t>Giám sát chặt chẽ việc bố trí nguồn vốn đầu tư cho từng dự án đầu tư. Các cơ quan kế hoạch và các cơ quan tham mưu khác của tỉnh </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TP </a:t>
                      </a:r>
                      <a:r>
                        <a:rPr lang="vi-VN" sz="1800" b="0" dirty="0">
                          <a:effectLst/>
                          <a:latin typeface="Times New Roman" panose="02020603050405020304" pitchFamily="18" charset="0"/>
                          <a:ea typeface="Times New Roman" panose="02020603050405020304" pitchFamily="18" charset="0"/>
                          <a:cs typeface="Times New Roman" panose="02020603050405020304" pitchFamily="18" charset="0"/>
                        </a:rPr>
                        <a:t>phải thuyết minh rõ ràng các căn cứ bố trí nguồn vốn cho từng dự án</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hangingPunct="0">
                        <a:spcBef>
                          <a:spcPts val="0"/>
                        </a:spcBef>
                        <a:spcAft>
                          <a:spcPts val="0"/>
                        </a:spcAft>
                      </a:pP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vi-VN" sz="1800" b="0" dirty="0">
                          <a:effectLst/>
                          <a:latin typeface="Times New Roman" panose="02020603050405020304" pitchFamily="18" charset="0"/>
                          <a:ea typeface="Times New Roman" panose="02020603050405020304" pitchFamily="18" charset="0"/>
                          <a:cs typeface="Times New Roman" panose="02020603050405020304" pitchFamily="18" charset="0"/>
                        </a:rPr>
                        <a:t>Giám sát chặt chẽ việc thực hiện thủ tục đầu tư và các cơ chế quản lý đầu tư. Cương quyết đưa lĩnh vực đầu tư từ nguồn vốn NSNN vào nề nếp</a:t>
                      </a:r>
                      <a:r>
                        <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44993"/>
                  </a:ext>
                </a:extLst>
              </a:tr>
            </a:tbl>
          </a:graphicData>
        </a:graphic>
      </p:graphicFrame>
    </p:spTree>
    <p:extLst>
      <p:ext uri="{BB962C8B-B14F-4D97-AF65-F5344CB8AC3E}">
        <p14:creationId xmlns:p14="http://schemas.microsoft.com/office/powerpoint/2010/main" val="3596130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0" y="1028700"/>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8</a:t>
            </a:r>
            <a:r>
              <a:rPr lang="en-US" sz="24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MỘT SỐ SAI SÓT THƯỜNG GẶP</a:t>
            </a: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405689"/>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a:solidFill>
                  <a:srgbClr val="C00000"/>
                </a:solidFill>
                <a:latin typeface="Times New Roman" panose="02020603050405020304" pitchFamily="18" charset="0"/>
                <a:cs typeface="Times New Roman" panose="02020603050405020304" pitchFamily="18" charset="0"/>
              </a:rPr>
              <a:t>II</a:t>
            </a:r>
            <a:r>
              <a:rPr lang="en-US" sz="2800">
                <a:solidFill>
                  <a:srgbClr val="C00000"/>
                </a:solidFill>
                <a:latin typeface="Times New Roman" panose="02020603050405020304" pitchFamily="18" charset="0"/>
                <a:cs typeface="Times New Roman" panose="02020603050405020304" pitchFamily="18" charset="0"/>
              </a:rPr>
              <a:t>I</a:t>
            </a:r>
            <a:r>
              <a:rPr lang="vi-VN" sz="2800">
                <a:solidFill>
                  <a:srgbClr val="C00000"/>
                </a:solidFill>
                <a:latin typeface="Times New Roman" panose="02020603050405020304" pitchFamily="18" charset="0"/>
                <a:cs typeface="Times New Roman" panose="02020603050405020304" pitchFamily="18" charset="0"/>
              </a:rPr>
              <a:t>. </a:t>
            </a:r>
            <a:r>
              <a:rPr lang="en-US" sz="2800">
                <a:solidFill>
                  <a:srgbClr val="C00000"/>
                </a:solidFill>
                <a:latin typeface="Times New Roman" panose="02020603050405020304" pitchFamily="18" charset="0"/>
                <a:cs typeface="Times New Roman" panose="02020603050405020304" pitchFamily="18" charset="0"/>
              </a:rPr>
              <a:t>GIÁM SÁT HOẠT ĐỘNG </a:t>
            </a:r>
            <a:r>
              <a:rPr lang="vi-VN" sz="2800">
                <a:solidFill>
                  <a:srgbClr val="C00000"/>
                </a:solidFill>
                <a:latin typeface="Times New Roman" panose="02020603050405020304" pitchFamily="18" charset="0"/>
                <a:ea typeface="Times New Roman" panose="02020603050405020304" pitchFamily="18" charset="0"/>
              </a:rPr>
              <a:t>ĐẦU TƯ CÔNG</a:t>
            </a:r>
            <a:r>
              <a:rPr lang="vi-VN" sz="3200">
                <a:solidFill>
                  <a:srgbClr val="C00000"/>
                </a:solidFill>
              </a:rPr>
              <a:t/>
            </a:r>
            <a:br>
              <a:rPr lang="vi-VN" sz="3200">
                <a:solidFill>
                  <a:srgbClr val="C00000"/>
                </a:solidFill>
              </a:rPr>
            </a:br>
            <a:r>
              <a:rPr lang="vi-VN" sz="320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63DF90CA-4D41-D7E0-77C2-6A553C046D63}"/>
              </a:ext>
            </a:extLst>
          </p:cNvPr>
          <p:cNvGraphicFramePr>
            <a:graphicFrameLocks noGrp="1"/>
          </p:cNvGraphicFramePr>
          <p:nvPr>
            <p:extLst>
              <p:ext uri="{D42A27DB-BD31-4B8C-83A1-F6EECF244321}">
                <p14:modId xmlns:p14="http://schemas.microsoft.com/office/powerpoint/2010/main" val="1313800206"/>
              </p:ext>
            </p:extLst>
          </p:nvPr>
        </p:nvGraphicFramePr>
        <p:xfrm>
          <a:off x="432370" y="1744909"/>
          <a:ext cx="9041259" cy="4755511"/>
        </p:xfrm>
        <a:graphic>
          <a:graphicData uri="http://schemas.openxmlformats.org/drawingml/2006/table">
            <a:tbl>
              <a:tblPr firstRow="1" firstCol="1" lastRow="1" lastCol="1" bandRow="1" bandCol="1">
                <a:tableStyleId>{B301B821-A1FF-4177-AEE7-76D212191A09}</a:tableStyleId>
              </a:tblPr>
              <a:tblGrid>
                <a:gridCol w="2591968">
                  <a:extLst>
                    <a:ext uri="{9D8B030D-6E8A-4147-A177-3AD203B41FA5}">
                      <a16:colId xmlns:a16="http://schemas.microsoft.com/office/drawing/2014/main" val="3869039227"/>
                    </a:ext>
                  </a:extLst>
                </a:gridCol>
                <a:gridCol w="3713331">
                  <a:extLst>
                    <a:ext uri="{9D8B030D-6E8A-4147-A177-3AD203B41FA5}">
                      <a16:colId xmlns:a16="http://schemas.microsoft.com/office/drawing/2014/main" val="1523998679"/>
                    </a:ext>
                  </a:extLst>
                </a:gridCol>
                <a:gridCol w="2735960">
                  <a:extLst>
                    <a:ext uri="{9D8B030D-6E8A-4147-A177-3AD203B41FA5}">
                      <a16:colId xmlns:a16="http://schemas.microsoft.com/office/drawing/2014/main" val="2331341248"/>
                    </a:ext>
                  </a:extLst>
                </a:gridCol>
              </a:tblGrid>
              <a:tr h="323231">
                <a:tc>
                  <a:txBody>
                    <a:bodyPr/>
                    <a:lstStyle/>
                    <a:p>
                      <a:pPr marL="0" marR="0" algn="ctr" hangingPunct="0">
                        <a:lnSpc>
                          <a:spcPct val="120000"/>
                        </a:lnSpc>
                        <a:spcBef>
                          <a:spcPts val="0"/>
                        </a:spcBef>
                        <a:spcAft>
                          <a:spcPts val="0"/>
                        </a:spcAft>
                      </a:pPr>
                      <a:r>
                        <a:rPr lang="es-ES" sz="1800" dirty="0">
                          <a:effectLst/>
                          <a:latin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cs typeface="Times New Roman" panose="02020603050405020304" pitchFamily="18" charset="0"/>
                        </a:rPr>
                        <a:t>Các </a:t>
                      </a:r>
                      <a:r>
                        <a:rPr lang="en-US" sz="1800" dirty="0" err="1">
                          <a:effectLst/>
                          <a:latin typeface="Times New Roman" panose="02020603050405020304" pitchFamily="18" charset="0"/>
                          <a:cs typeface="Times New Roman" panose="02020603050405020304" pitchFamily="18" charset="0"/>
                        </a:rPr>
                        <a:t>sai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sót</a:t>
                      </a:r>
                      <a:r>
                        <a:rPr lang="vi-VN"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a:t>
                      </a:r>
                      <a:r>
                        <a:rPr lang="vi-VN" sz="1800" dirty="0">
                          <a:effectLst/>
                          <a:latin typeface="Times New Roman" panose="02020603050405020304" pitchFamily="18" charset="0"/>
                          <a:cs typeface="Times New Roman" panose="02020603050405020304" pitchFamily="18" charset="0"/>
                        </a:rPr>
                        <a:t>guyên nhân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Nội dung </a:t>
                      </a:r>
                      <a:r>
                        <a:rPr lang="vi-VN" sz="1800" dirty="0">
                          <a:effectLst/>
                          <a:latin typeface="Times New Roman" panose="02020603050405020304" pitchFamily="18" charset="0"/>
                          <a:cs typeface="Times New Roman" panose="02020603050405020304" pitchFamily="18" charset="0"/>
                        </a:rPr>
                        <a:t>giám sát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9803723"/>
                  </a:ext>
                </a:extLst>
              </a:tr>
              <a:tr h="4426327">
                <a:tc>
                  <a:txBody>
                    <a:bodyPr/>
                    <a:lstStyle/>
                    <a:p>
                      <a:pPr marL="0" marR="0" algn="l" hangingPunct="0">
                        <a:spcBef>
                          <a:spcPts val="0"/>
                        </a:spcBef>
                        <a:spcAft>
                          <a:spcPts val="0"/>
                        </a:spcAft>
                      </a:pPr>
                      <a:r>
                        <a:rPr lang="vi-VN" sz="1800" b="0">
                          <a:effectLst/>
                          <a:latin typeface="+mj-lt"/>
                          <a:ea typeface="Times New Roman" panose="02020603050405020304" pitchFamily="18" charset="0"/>
                          <a:cs typeface="Times New Roman" panose="02020603050405020304" pitchFamily="18" charset="0"/>
                        </a:rPr>
                        <a:t>4. Quy mô dự án đầu tư không phù hợp, thiết kế tổng dự toán đầu tư không chính xác. Chất lượng công tác tư vấn về đầu tư và xây dựng  còn nhiều khoảng thiếu tính toán có căn cư chuẩn xác;  dẫn đến nhiều tiêu cực trong việc sử dụng nguồn vốn ngân sách cho đầu  tư</a:t>
                      </a:r>
                      <a:endParaRPr lang="en-US" sz="1800" b="0">
                        <a:effectLst/>
                        <a:latin typeface="+mj-lt"/>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vi-VN" sz="1800" b="0" dirty="0">
                          <a:effectLst/>
                          <a:latin typeface="+mj-lt"/>
                          <a:ea typeface="Times New Roman" panose="02020603050405020304" pitchFamily="18" charset="0"/>
                          <a:cs typeface="Times New Roman" panose="02020603050405020304" pitchFamily="18" charset="0"/>
                        </a:rPr>
                        <a:t>Chất lượng và trình độ các tổ chức tư vấn kém. Công tác thẩm tra thẩm định các dự án đầu tư còn nhiều thiếu sót, bất cập. </a:t>
                      </a:r>
                      <a:endParaRPr lang="en-US" sz="1800" b="0" dirty="0">
                        <a:effectLst/>
                        <a:latin typeface="+mj-lt"/>
                        <a:ea typeface="Times New Roman" panose="02020603050405020304" pitchFamily="18" charset="0"/>
                        <a:cs typeface="Times New Roman" panose="02020603050405020304" pitchFamily="18" charset="0"/>
                      </a:endParaRPr>
                    </a:p>
                    <a:p>
                      <a:pPr marL="0" marR="0" algn="l" hangingPunct="0">
                        <a:spcBef>
                          <a:spcPts val="0"/>
                        </a:spcBef>
                        <a:spcAft>
                          <a:spcPts val="0"/>
                        </a:spcAft>
                      </a:pPr>
                      <a:endParaRPr lang="en-US" sz="1800" b="0" dirty="0">
                        <a:effectLst/>
                        <a:latin typeface="+mj-lt"/>
                        <a:ea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vi-VN" sz="1800" b="0" dirty="0">
                          <a:effectLst/>
                          <a:latin typeface="+mj-lt"/>
                          <a:ea typeface="Times New Roman" panose="02020603050405020304" pitchFamily="18" charset="0"/>
                          <a:cs typeface="Times New Roman" panose="02020603050405020304" pitchFamily="18" charset="0"/>
                        </a:rPr>
                        <a:t>Các cơ chế ràng buộc trách nhiệm giữa các tổ chức tư vấn đầu tư và xây dựng với các chủ đầu tư còn lỏng lẻo  </a:t>
                      </a:r>
                      <a:endParaRPr lang="en-US" sz="1800" b="0" dirty="0">
                        <a:effectLst/>
                        <a:latin typeface="+mj-lt"/>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vi-VN" sz="1800" b="0" dirty="0">
                          <a:effectLst/>
                          <a:latin typeface="+mj-lt"/>
                          <a:ea typeface="Times New Roman" panose="02020603050405020304" pitchFamily="18" charset="0"/>
                          <a:cs typeface="Times New Roman" panose="02020603050405020304" pitchFamily="18" charset="0"/>
                        </a:rPr>
                        <a:t>Giám sát việc tổ chức đấu thầu lựa chọn tư vấn, trên cơ sở xem xét năng lực của các tổ chức làm dịch vụ tư vấn, chất lượng tư vấn của các tổ chức làm dịch vụ tư vấn trong từng vấn đề cụ thể; khả năng tổ chức công việc của các tổ chức tư vấn. </a:t>
                      </a:r>
                      <a:endParaRPr lang="en-US" sz="1800" b="0" dirty="0">
                        <a:effectLst/>
                        <a:latin typeface="+mj-lt"/>
                        <a:ea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vi-VN" sz="1800" b="0" dirty="0">
                          <a:effectLst/>
                          <a:latin typeface="+mj-lt"/>
                          <a:ea typeface="Times New Roman" panose="02020603050405020304" pitchFamily="18" charset="0"/>
                          <a:cs typeface="Times New Roman" panose="02020603050405020304" pitchFamily="18" charset="0"/>
                        </a:rPr>
                        <a:t>Chống khép kín trong một bộ, một ngành trong việc chọn tổ chức tư vấn </a:t>
                      </a:r>
                      <a:endParaRPr lang="en-US" sz="1800" b="0" dirty="0">
                        <a:effectLst/>
                        <a:latin typeface="+mj-lt"/>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44993"/>
                  </a:ext>
                </a:extLst>
              </a:tr>
            </a:tbl>
          </a:graphicData>
        </a:graphic>
      </p:graphicFrame>
    </p:spTree>
    <p:extLst>
      <p:ext uri="{BB962C8B-B14F-4D97-AF65-F5344CB8AC3E}">
        <p14:creationId xmlns:p14="http://schemas.microsoft.com/office/powerpoint/2010/main" val="2624659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0" y="1028700"/>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8</a:t>
            </a:r>
            <a:r>
              <a:rPr lang="en-US" sz="24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MỘT SỐ SAI SÓT THƯỜNG GẶP</a:t>
            </a: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405689"/>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a:solidFill>
                  <a:srgbClr val="C00000"/>
                </a:solidFill>
                <a:latin typeface="Times New Roman" panose="02020603050405020304" pitchFamily="18" charset="0"/>
                <a:cs typeface="Times New Roman" panose="02020603050405020304" pitchFamily="18" charset="0"/>
              </a:rPr>
              <a:t>II</a:t>
            </a:r>
            <a:r>
              <a:rPr lang="en-US" sz="2800">
                <a:solidFill>
                  <a:srgbClr val="C00000"/>
                </a:solidFill>
                <a:latin typeface="Times New Roman" panose="02020603050405020304" pitchFamily="18" charset="0"/>
                <a:cs typeface="Times New Roman" panose="02020603050405020304" pitchFamily="18" charset="0"/>
              </a:rPr>
              <a:t>I</a:t>
            </a:r>
            <a:r>
              <a:rPr lang="vi-VN" sz="2800">
                <a:solidFill>
                  <a:srgbClr val="C00000"/>
                </a:solidFill>
                <a:latin typeface="Times New Roman" panose="02020603050405020304" pitchFamily="18" charset="0"/>
                <a:cs typeface="Times New Roman" panose="02020603050405020304" pitchFamily="18" charset="0"/>
              </a:rPr>
              <a:t>. </a:t>
            </a:r>
            <a:r>
              <a:rPr lang="en-US" sz="2800">
                <a:solidFill>
                  <a:srgbClr val="C00000"/>
                </a:solidFill>
                <a:latin typeface="Times New Roman" panose="02020603050405020304" pitchFamily="18" charset="0"/>
                <a:cs typeface="Times New Roman" panose="02020603050405020304" pitchFamily="18" charset="0"/>
              </a:rPr>
              <a:t>GIÁM SÁT HOẠT ĐỘNG </a:t>
            </a:r>
            <a:r>
              <a:rPr lang="vi-VN" sz="2800">
                <a:solidFill>
                  <a:srgbClr val="C00000"/>
                </a:solidFill>
                <a:latin typeface="Times New Roman" panose="02020603050405020304" pitchFamily="18" charset="0"/>
                <a:ea typeface="Times New Roman" panose="02020603050405020304" pitchFamily="18" charset="0"/>
              </a:rPr>
              <a:t>ĐẦU TƯ CÔNG</a:t>
            </a:r>
            <a:r>
              <a:rPr lang="vi-VN" sz="3200">
                <a:solidFill>
                  <a:srgbClr val="C00000"/>
                </a:solidFill>
              </a:rPr>
              <a:t/>
            </a:r>
            <a:br>
              <a:rPr lang="vi-VN" sz="3200">
                <a:solidFill>
                  <a:srgbClr val="C00000"/>
                </a:solidFill>
              </a:rPr>
            </a:br>
            <a:r>
              <a:rPr lang="vi-VN" sz="320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63DF90CA-4D41-D7E0-77C2-6A553C046D63}"/>
              </a:ext>
            </a:extLst>
          </p:cNvPr>
          <p:cNvGraphicFramePr>
            <a:graphicFrameLocks noGrp="1"/>
          </p:cNvGraphicFramePr>
          <p:nvPr>
            <p:extLst>
              <p:ext uri="{D42A27DB-BD31-4B8C-83A1-F6EECF244321}">
                <p14:modId xmlns:p14="http://schemas.microsoft.com/office/powerpoint/2010/main" val="1523395069"/>
              </p:ext>
            </p:extLst>
          </p:nvPr>
        </p:nvGraphicFramePr>
        <p:xfrm>
          <a:off x="432370" y="1744909"/>
          <a:ext cx="9041259" cy="4755511"/>
        </p:xfrm>
        <a:graphic>
          <a:graphicData uri="http://schemas.openxmlformats.org/drawingml/2006/table">
            <a:tbl>
              <a:tblPr firstRow="1" firstCol="1" lastRow="1" lastCol="1" bandRow="1" bandCol="1">
                <a:tableStyleId>{B301B821-A1FF-4177-AEE7-76D212191A09}</a:tableStyleId>
              </a:tblPr>
              <a:tblGrid>
                <a:gridCol w="2591968">
                  <a:extLst>
                    <a:ext uri="{9D8B030D-6E8A-4147-A177-3AD203B41FA5}">
                      <a16:colId xmlns:a16="http://schemas.microsoft.com/office/drawing/2014/main" val="3869039227"/>
                    </a:ext>
                  </a:extLst>
                </a:gridCol>
                <a:gridCol w="3713331">
                  <a:extLst>
                    <a:ext uri="{9D8B030D-6E8A-4147-A177-3AD203B41FA5}">
                      <a16:colId xmlns:a16="http://schemas.microsoft.com/office/drawing/2014/main" val="1523998679"/>
                    </a:ext>
                  </a:extLst>
                </a:gridCol>
                <a:gridCol w="2735960">
                  <a:extLst>
                    <a:ext uri="{9D8B030D-6E8A-4147-A177-3AD203B41FA5}">
                      <a16:colId xmlns:a16="http://schemas.microsoft.com/office/drawing/2014/main" val="2331341248"/>
                    </a:ext>
                  </a:extLst>
                </a:gridCol>
              </a:tblGrid>
              <a:tr h="323231">
                <a:tc>
                  <a:txBody>
                    <a:bodyPr/>
                    <a:lstStyle/>
                    <a:p>
                      <a:pPr marL="0" marR="0" algn="ctr" hangingPunct="0">
                        <a:lnSpc>
                          <a:spcPct val="120000"/>
                        </a:lnSpc>
                        <a:spcBef>
                          <a:spcPts val="0"/>
                        </a:spcBef>
                        <a:spcAft>
                          <a:spcPts val="0"/>
                        </a:spcAft>
                      </a:pPr>
                      <a:r>
                        <a:rPr lang="es-ES" sz="1800" dirty="0">
                          <a:effectLst/>
                          <a:latin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cs typeface="Times New Roman" panose="02020603050405020304" pitchFamily="18" charset="0"/>
                        </a:rPr>
                        <a:t>Các </a:t>
                      </a:r>
                      <a:r>
                        <a:rPr lang="en-US" sz="1800" dirty="0" err="1">
                          <a:effectLst/>
                          <a:latin typeface="Times New Roman" panose="02020603050405020304" pitchFamily="18" charset="0"/>
                          <a:cs typeface="Times New Roman" panose="02020603050405020304" pitchFamily="18" charset="0"/>
                        </a:rPr>
                        <a:t>sai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sót</a:t>
                      </a:r>
                      <a:r>
                        <a:rPr lang="vi-VN"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a:t>
                      </a:r>
                      <a:r>
                        <a:rPr lang="vi-VN" sz="1800" dirty="0">
                          <a:effectLst/>
                          <a:latin typeface="Times New Roman" panose="02020603050405020304" pitchFamily="18" charset="0"/>
                          <a:cs typeface="Times New Roman" panose="02020603050405020304" pitchFamily="18" charset="0"/>
                        </a:rPr>
                        <a:t>guyên nhân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Nội dung </a:t>
                      </a:r>
                      <a:r>
                        <a:rPr lang="vi-VN" sz="1800" dirty="0">
                          <a:effectLst/>
                          <a:latin typeface="Times New Roman" panose="02020603050405020304" pitchFamily="18" charset="0"/>
                          <a:cs typeface="Times New Roman" panose="02020603050405020304" pitchFamily="18" charset="0"/>
                        </a:rPr>
                        <a:t>giám sát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9803723"/>
                  </a:ext>
                </a:extLst>
              </a:tr>
              <a:tr h="4426327">
                <a:tc>
                  <a:txBody>
                    <a:bodyPr/>
                    <a:lstStyle/>
                    <a:p>
                      <a:pPr marL="0" marR="0" algn="l" hangingPunct="0">
                        <a:spcBef>
                          <a:spcPts val="0"/>
                        </a:spcBef>
                        <a:spcAft>
                          <a:spcPts val="0"/>
                        </a:spcAft>
                      </a:pPr>
                      <a:r>
                        <a:rPr lang="vi-VN" sz="1800" b="0">
                          <a:effectLst/>
                          <a:latin typeface="+mj-lt"/>
                          <a:ea typeface="Times New Roman" panose="02020603050405020304" pitchFamily="18" charset="0"/>
                          <a:cs typeface="Times New Roman" panose="02020603050405020304" pitchFamily="18" charset="0"/>
                        </a:rPr>
                        <a:t>5. Quá trình thực hiện dự án có nhiều sai sót, thông thầu, bán thầu... Chỉ định thầu sai nguyên tắc, giải phóng mặt bằng có nhiều tiêu cực, dây dưa, chi tiêu các khoản mục và hạn muc đầu tư không đúng với thiết kế, tổng dự toán, thông đồng với nhà thầu trong việc khai khống khối lượng đầu tư để thanh toán... </a:t>
                      </a:r>
                      <a:endParaRPr lang="en-US" sz="1800" b="0">
                        <a:effectLst/>
                        <a:latin typeface="+mj-lt"/>
                        <a:ea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vi-VN" sz="1800" b="0">
                          <a:effectLst/>
                          <a:latin typeface="+mj-lt"/>
                          <a:ea typeface="Times New Roman" panose="02020603050405020304" pitchFamily="18" charset="0"/>
                          <a:cs typeface="Times New Roman" panose="02020603050405020304" pitchFamily="18" charset="0"/>
                        </a:rPr>
                        <a:t> </a:t>
                      </a:r>
                      <a:endParaRPr lang="en-US" sz="1800" b="0">
                        <a:effectLst/>
                        <a:latin typeface="+mj-lt"/>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vi-VN" sz="1800" b="0" dirty="0">
                          <a:effectLst/>
                          <a:latin typeface="+mj-lt"/>
                          <a:ea typeface="Times New Roman" panose="02020603050405020304" pitchFamily="18" charset="0"/>
                          <a:cs typeface="Times New Roman" panose="02020603050405020304" pitchFamily="18" charset="0"/>
                        </a:rPr>
                        <a:t>Chấp hành không nghiêm các Luật, các Nghị định, chỉ thị các cơ chế chính sách về quản lý đầu tư và xây dựng đã ban hành.</a:t>
                      </a:r>
                      <a:endParaRPr lang="en-US" sz="1800" b="0" dirty="0">
                        <a:effectLst/>
                        <a:latin typeface="+mj-lt"/>
                        <a:ea typeface="Times New Roman" panose="02020603050405020304" pitchFamily="18" charset="0"/>
                        <a:cs typeface="Times New Roman" panose="02020603050405020304" pitchFamily="18" charset="0"/>
                      </a:endParaRPr>
                    </a:p>
                    <a:p>
                      <a:pPr marL="0" marR="0" algn="l" hangingPunct="0">
                        <a:spcBef>
                          <a:spcPts val="0"/>
                        </a:spcBef>
                        <a:spcAft>
                          <a:spcPts val="0"/>
                        </a:spcAft>
                      </a:pPr>
                      <a:endParaRPr lang="en-US" sz="1800" b="0" dirty="0">
                        <a:effectLst/>
                        <a:latin typeface="+mj-lt"/>
                        <a:ea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vi-VN" sz="1800" b="0" dirty="0">
                          <a:effectLst/>
                          <a:latin typeface="+mj-lt"/>
                          <a:ea typeface="Times New Roman" panose="02020603050405020304" pitchFamily="18" charset="0"/>
                          <a:cs typeface="Times New Roman" panose="02020603050405020304" pitchFamily="18" charset="0"/>
                        </a:rPr>
                        <a:t>Tính khép kín của một bộ, một ngành trong chu trình hoạt động đầu tư của một dự án; từ khâu tư vấn đầu tư, tổ chức đấu thầu, chọn thầu, đơn vị thi công được tham gia đấu thầu và trúng thầu, hệ thống theo dõi, giám sát kỹ thuật quá trình thi công, tổ chức nghiệm thu công trình...  </a:t>
                      </a:r>
                      <a:endParaRPr lang="en-US" sz="1800" b="0" dirty="0">
                        <a:effectLst/>
                        <a:latin typeface="+mj-lt"/>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vi-VN" sz="1800" b="0" dirty="0">
                          <a:effectLst/>
                          <a:latin typeface="+mj-lt"/>
                          <a:ea typeface="Times New Roman" panose="02020603050405020304" pitchFamily="18" charset="0"/>
                          <a:cs typeface="Times New Roman" panose="02020603050405020304" pitchFamily="18" charset="0"/>
                        </a:rPr>
                        <a:t>Tổ chức giám sát chặt chẽ việc thực hiện các cơ chế chính sách luật pháp về đầu tư xây dựng; nhất là việc đấu thầu xét thầu và quyết định trúng thầu. Giám sát việc chi tiêu ngân sách trong các hạng mục công trình được duyệt. Các chủ đầu tư, các Ban QLDA phải giải tình đầy đủ những vụ việc trong thi công làm giảm hoặc vượt nguồn vốn đầu tư... </a:t>
                      </a:r>
                      <a:endParaRPr lang="en-US" sz="1800" b="0" dirty="0">
                        <a:effectLst/>
                        <a:latin typeface="+mj-lt"/>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44993"/>
                  </a:ext>
                </a:extLst>
              </a:tr>
            </a:tbl>
          </a:graphicData>
        </a:graphic>
      </p:graphicFrame>
    </p:spTree>
    <p:extLst>
      <p:ext uri="{BB962C8B-B14F-4D97-AF65-F5344CB8AC3E}">
        <p14:creationId xmlns:p14="http://schemas.microsoft.com/office/powerpoint/2010/main" val="4203325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39556" y="699680"/>
            <a:ext cx="9906000" cy="5829300"/>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8</a:t>
            </a:r>
            <a:r>
              <a:rPr lang="en-US" sz="24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MỘT SỐ SAI SÓT THƯỜNG GẶP</a:t>
            </a:r>
          </a:p>
          <a:p>
            <a:pPr marL="0" indent="0" algn="just" hangingPunct="0">
              <a:spcBef>
                <a:spcPts val="0"/>
              </a:spcBef>
              <a:buNone/>
            </a:pPr>
            <a:endParaRPr lang="en-US" sz="2000"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236149"/>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vi-VN" sz="2800">
                <a:solidFill>
                  <a:srgbClr val="C00000"/>
                </a:solidFill>
                <a:latin typeface="Times New Roman" panose="02020603050405020304" pitchFamily="18" charset="0"/>
                <a:cs typeface="Times New Roman" panose="02020603050405020304" pitchFamily="18" charset="0"/>
              </a:rPr>
              <a:t>II</a:t>
            </a:r>
            <a:r>
              <a:rPr lang="en-US" sz="2800">
                <a:solidFill>
                  <a:srgbClr val="C00000"/>
                </a:solidFill>
                <a:latin typeface="Times New Roman" panose="02020603050405020304" pitchFamily="18" charset="0"/>
                <a:cs typeface="Times New Roman" panose="02020603050405020304" pitchFamily="18" charset="0"/>
              </a:rPr>
              <a:t>I</a:t>
            </a:r>
            <a:r>
              <a:rPr lang="vi-VN" sz="2800">
                <a:solidFill>
                  <a:srgbClr val="C00000"/>
                </a:solidFill>
                <a:latin typeface="Times New Roman" panose="02020603050405020304" pitchFamily="18" charset="0"/>
                <a:cs typeface="Times New Roman" panose="02020603050405020304" pitchFamily="18" charset="0"/>
              </a:rPr>
              <a:t>. </a:t>
            </a:r>
            <a:r>
              <a:rPr lang="en-US" sz="2800">
                <a:solidFill>
                  <a:srgbClr val="C00000"/>
                </a:solidFill>
                <a:latin typeface="Times New Roman" panose="02020603050405020304" pitchFamily="18" charset="0"/>
                <a:cs typeface="Times New Roman" panose="02020603050405020304" pitchFamily="18" charset="0"/>
              </a:rPr>
              <a:t>GIÁM SÁT HOẠT ĐỘNG </a:t>
            </a:r>
            <a:r>
              <a:rPr lang="vi-VN" sz="2800">
                <a:solidFill>
                  <a:srgbClr val="C00000"/>
                </a:solidFill>
                <a:latin typeface="Times New Roman" panose="02020603050405020304" pitchFamily="18" charset="0"/>
                <a:ea typeface="Times New Roman" panose="02020603050405020304" pitchFamily="18" charset="0"/>
              </a:rPr>
              <a:t>ĐẦU TƯ CÔNG</a:t>
            </a:r>
            <a:r>
              <a:rPr lang="vi-VN" sz="3200">
                <a:solidFill>
                  <a:srgbClr val="C00000"/>
                </a:solidFill>
              </a:rPr>
              <a:t/>
            </a:r>
            <a:br>
              <a:rPr lang="vi-VN" sz="3200">
                <a:solidFill>
                  <a:srgbClr val="C00000"/>
                </a:solidFill>
              </a:rPr>
            </a:br>
            <a:r>
              <a:rPr lang="vi-VN" sz="320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63DF90CA-4D41-D7E0-77C2-6A553C046D63}"/>
              </a:ext>
            </a:extLst>
          </p:cNvPr>
          <p:cNvGraphicFramePr>
            <a:graphicFrameLocks noGrp="1"/>
          </p:cNvGraphicFramePr>
          <p:nvPr>
            <p:extLst>
              <p:ext uri="{D42A27DB-BD31-4B8C-83A1-F6EECF244321}">
                <p14:modId xmlns:p14="http://schemas.microsoft.com/office/powerpoint/2010/main" val="496878672"/>
              </p:ext>
            </p:extLst>
          </p:nvPr>
        </p:nvGraphicFramePr>
        <p:xfrm>
          <a:off x="392814" y="1349101"/>
          <a:ext cx="9041259" cy="4755511"/>
        </p:xfrm>
        <a:graphic>
          <a:graphicData uri="http://schemas.openxmlformats.org/drawingml/2006/table">
            <a:tbl>
              <a:tblPr firstRow="1" firstCol="1" lastRow="1" lastCol="1" bandRow="1" bandCol="1">
                <a:tableStyleId>{B301B821-A1FF-4177-AEE7-76D212191A09}</a:tableStyleId>
              </a:tblPr>
              <a:tblGrid>
                <a:gridCol w="2591968">
                  <a:extLst>
                    <a:ext uri="{9D8B030D-6E8A-4147-A177-3AD203B41FA5}">
                      <a16:colId xmlns:a16="http://schemas.microsoft.com/office/drawing/2014/main" val="3869039227"/>
                    </a:ext>
                  </a:extLst>
                </a:gridCol>
                <a:gridCol w="3713331">
                  <a:extLst>
                    <a:ext uri="{9D8B030D-6E8A-4147-A177-3AD203B41FA5}">
                      <a16:colId xmlns:a16="http://schemas.microsoft.com/office/drawing/2014/main" val="1523998679"/>
                    </a:ext>
                  </a:extLst>
                </a:gridCol>
                <a:gridCol w="2735960">
                  <a:extLst>
                    <a:ext uri="{9D8B030D-6E8A-4147-A177-3AD203B41FA5}">
                      <a16:colId xmlns:a16="http://schemas.microsoft.com/office/drawing/2014/main" val="2331341248"/>
                    </a:ext>
                  </a:extLst>
                </a:gridCol>
              </a:tblGrid>
              <a:tr h="323231">
                <a:tc>
                  <a:txBody>
                    <a:bodyPr/>
                    <a:lstStyle/>
                    <a:p>
                      <a:pPr marL="0" marR="0" algn="ctr" hangingPunct="0">
                        <a:lnSpc>
                          <a:spcPct val="120000"/>
                        </a:lnSpc>
                        <a:spcBef>
                          <a:spcPts val="0"/>
                        </a:spcBef>
                        <a:spcAft>
                          <a:spcPts val="0"/>
                        </a:spcAft>
                      </a:pPr>
                      <a:r>
                        <a:rPr lang="es-ES" sz="1800" dirty="0">
                          <a:effectLst/>
                          <a:latin typeface="Times New Roman" panose="02020603050405020304" pitchFamily="18" charset="0"/>
                          <a:cs typeface="Times New Roman" panose="02020603050405020304" pitchFamily="18" charset="0"/>
                        </a:rPr>
                        <a:t>   </a:t>
                      </a:r>
                      <a:r>
                        <a:rPr lang="vi-VN" sz="1800" dirty="0">
                          <a:effectLst/>
                          <a:latin typeface="Times New Roman" panose="02020603050405020304" pitchFamily="18" charset="0"/>
                          <a:cs typeface="Times New Roman" panose="02020603050405020304" pitchFamily="18" charset="0"/>
                        </a:rPr>
                        <a:t>Các </a:t>
                      </a:r>
                      <a:r>
                        <a:rPr lang="en-US" sz="1800" dirty="0" err="1">
                          <a:effectLst/>
                          <a:latin typeface="Times New Roman" panose="02020603050405020304" pitchFamily="18" charset="0"/>
                          <a:cs typeface="Times New Roman" panose="02020603050405020304" pitchFamily="18" charset="0"/>
                        </a:rPr>
                        <a:t>sai</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sót</a:t>
                      </a:r>
                      <a:r>
                        <a:rPr lang="vi-VN" sz="1800" dirty="0">
                          <a:effectLst/>
                          <a:latin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a:t>
                      </a:r>
                      <a:r>
                        <a:rPr lang="vi-VN" sz="1800" dirty="0">
                          <a:effectLst/>
                          <a:latin typeface="Times New Roman" panose="02020603050405020304" pitchFamily="18" charset="0"/>
                          <a:cs typeface="Times New Roman" panose="02020603050405020304" pitchFamily="18" charset="0"/>
                        </a:rPr>
                        <a:t>guyên nhân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ctr" hangingPunct="0">
                        <a:lnSpc>
                          <a:spcPct val="120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Nội dung </a:t>
                      </a:r>
                      <a:r>
                        <a:rPr lang="vi-VN" sz="1800" dirty="0">
                          <a:effectLst/>
                          <a:latin typeface="Times New Roman" panose="02020603050405020304" pitchFamily="18" charset="0"/>
                          <a:cs typeface="Times New Roman" panose="02020603050405020304" pitchFamily="18" charset="0"/>
                        </a:rPr>
                        <a:t>giám sát </a:t>
                      </a: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4555" marR="14555"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9803723"/>
                  </a:ext>
                </a:extLst>
              </a:tr>
              <a:tr h="4426327">
                <a:tc>
                  <a:txBody>
                    <a:bodyPr/>
                    <a:lstStyle/>
                    <a:p>
                      <a:pPr marL="0" marR="0" algn="l" hangingPunct="0">
                        <a:spcBef>
                          <a:spcPts val="0"/>
                        </a:spcBef>
                        <a:spcAft>
                          <a:spcPts val="0"/>
                        </a:spcAft>
                      </a:pPr>
                      <a:r>
                        <a:rPr lang="vi-VN" sz="1800" b="0" dirty="0">
                          <a:effectLst/>
                          <a:latin typeface="Times New Roman" panose="02020603050405020304" pitchFamily="18" charset="0"/>
                          <a:ea typeface="Times New Roman" panose="02020603050405020304" pitchFamily="18" charset="0"/>
                          <a:cs typeface="Times New Roman" panose="02020603050405020304" pitchFamily="18" charset="0"/>
                        </a:rPr>
                        <a:t>6. Khâu quyết toán công trình có nhiều sai sót. Tài liêu kế toán công trình, biên bản nghiệm thu, khối lượng đầu tư từng hạn mục không rõ ràng. Việc thực hiện hợp đồng giữa nhà thầu và chủ đầu tư còn nhiều sai sót, vi phạm... Kết quả đầu ra của dự án không đúng với dự kiến ban đầu, dự án kém hiệu quả, thậm chí không hoạt động,  chất lượng công trình thấp. </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pt-BR" sz="1800" b="0" dirty="0">
                          <a:effectLst/>
                          <a:latin typeface="Times New Roman" panose="02020603050405020304" pitchFamily="18" charset="0"/>
                          <a:ea typeface="Times New Roman" panose="02020603050405020304" pitchFamily="18" charset="0"/>
                          <a:cs typeface="Times New Roman" panose="02020603050405020304" pitchFamily="18" charset="0"/>
                        </a:rPr>
                        <a:t>Thiếu sự kiểm tra giám sát của các chủ đầu tư và các cơ quan chức năng khác trong hệ thống thanh tra giám sát của Chính phủ và giám sát cộng đồng.</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pt-BR" sz="1800" b="0" dirty="0">
                          <a:effectLst/>
                          <a:latin typeface="Times New Roman" panose="02020603050405020304" pitchFamily="18" charset="0"/>
                          <a:ea typeface="Times New Roman" panose="02020603050405020304" pitchFamily="18" charset="0"/>
                          <a:cs typeface="Times New Roman" panose="02020603050405020304" pitchFamily="18" charset="0"/>
                        </a:rPr>
                        <a:t>Buông lỏng công tác quản lý của các chủ đầu tư và các Ban quản lý Dự án đối với các nhà thầu. </a:t>
                      </a:r>
                    </a:p>
                    <a:p>
                      <a:pPr marL="0" marR="0" algn="l" hangingPunct="0">
                        <a:spcBef>
                          <a:spcPts val="0"/>
                        </a:spcBef>
                        <a:spcAft>
                          <a:spcPts val="0"/>
                        </a:spcAft>
                      </a:pP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pt-BR" sz="1800" b="0" dirty="0">
                          <a:effectLst/>
                          <a:latin typeface="Times New Roman" panose="02020603050405020304" pitchFamily="18" charset="0"/>
                          <a:ea typeface="Times New Roman" panose="02020603050405020304" pitchFamily="18" charset="0"/>
                          <a:cs typeface="Times New Roman" panose="02020603050405020304" pitchFamily="18" charset="0"/>
                        </a:rPr>
                        <a:t>Thiếu trách nhiệm chỉ đạo điều hành đầu tư xây dựng cơ bản, trong việc nghiệm thu công trình</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algn="l" hangingPunct="0">
                        <a:spcBef>
                          <a:spcPts val="0"/>
                        </a:spcBef>
                        <a:spcAft>
                          <a:spcPts val="0"/>
                        </a:spcAft>
                      </a:pPr>
                      <a:r>
                        <a:rPr lang="pt-BR" sz="1800" b="0" dirty="0">
                          <a:effectLst/>
                          <a:latin typeface="Times New Roman" panose="02020603050405020304" pitchFamily="18" charset="0"/>
                          <a:ea typeface="Times New Roman" panose="02020603050405020304" pitchFamily="18" charset="0"/>
                          <a:cs typeface="Times New Roman" panose="02020603050405020304" pitchFamily="18" charset="0"/>
                        </a:rPr>
                        <a:t>Giám sát chặt khâu quyết toán công trình, phát hiện những sai sót trong từng giai đoạn, từng khâu thanh toán khối lượng công trình. Các chủ đầu tư, các Ban quản lý dự án, các nhà thầu lần lược trình bay những vụ việc xẩy ra cho cơ quan giám sát viẹc thực hiện toàn bộ quá trình đầu tư của dự án.</a:t>
                      </a:r>
                      <a:endParaRPr lang="en-US" sz="18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744993"/>
                  </a:ext>
                </a:extLst>
              </a:tr>
            </a:tbl>
          </a:graphicData>
        </a:graphic>
      </p:graphicFrame>
    </p:spTree>
    <p:extLst>
      <p:ext uri="{BB962C8B-B14F-4D97-AF65-F5344CB8AC3E}">
        <p14:creationId xmlns:p14="http://schemas.microsoft.com/office/powerpoint/2010/main" val="209699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p:txBody>
          <a:bodyPr>
            <a:normAutofit fontScale="90000"/>
          </a:bodyPr>
          <a:lstStyle/>
          <a:p>
            <a:r>
              <a:rPr lang="vi-VN" dirty="0"/>
              <a:t> </a:t>
            </a:r>
          </a:p>
        </p:txBody>
      </p:sp>
      <p:sp>
        <p:nvSpPr>
          <p:cNvPr id="227" name="Google Shape;227;p3"/>
          <p:cNvSpPr txBox="1">
            <a:spLocks noGrp="1"/>
          </p:cNvSpPr>
          <p:nvPr>
            <p:ph type="body" idx="4294967295"/>
          </p:nvPr>
        </p:nvSpPr>
        <p:spPr>
          <a:xfrm>
            <a:off x="388306" y="609602"/>
            <a:ext cx="9194105" cy="4899454"/>
          </a:xfrm>
          <a:prstGeom prst="rect">
            <a:avLst/>
          </a:prstGeom>
          <a:solidFill>
            <a:schemeClr val="accent1">
              <a:lumMod val="20000"/>
              <a:lumOff val="80000"/>
            </a:schemeClr>
          </a:solidFill>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just" hangingPunct="0">
              <a:buNone/>
            </a:pPr>
            <a:endParaRPr lang="en-US" sz="2800" dirty="0">
              <a:latin typeface="Times New Roman" panose="02020603050405020304" pitchFamily="18" charset="0"/>
              <a:cs typeface="Times New Roman" panose="02020603050405020304" pitchFamily="18" charset="0"/>
            </a:endParaRPr>
          </a:p>
          <a:p>
            <a:pPr marL="0" indent="0" algn="just" hangingPunct="0">
              <a:buNone/>
            </a:pPr>
            <a:r>
              <a:rPr lang="pt-BR" sz="2800" dirty="0">
                <a:latin typeface="Times New Roman" panose="02020603050405020304" pitchFamily="18" charset="0"/>
                <a:cs typeface="Times New Roman" panose="02020603050405020304" pitchFamily="18" charset="0"/>
              </a:rPr>
              <a:t>1. Nguyên nhân lý do mà hầu hết các địa phương bộ, ngành đều bố trí vốn cho các dự án đầu tư chưa theo đúng quy định tại Điều 52 Luật ĐTC. Đề xuất giải pháp khắc phục.</a:t>
            </a:r>
            <a:endParaRPr lang="en-US" sz="2800" dirty="0">
              <a:latin typeface="Times New Roman" panose="02020603050405020304" pitchFamily="18" charset="0"/>
              <a:cs typeface="Times New Roman" panose="02020603050405020304" pitchFamily="18" charset="0"/>
            </a:endParaRPr>
          </a:p>
          <a:p>
            <a:pPr marL="0" indent="0" algn="just" hangingPunct="0">
              <a:buNone/>
            </a:pPr>
            <a:r>
              <a:rPr lang="pt-BR" sz="2800" dirty="0">
                <a:latin typeface="Times New Roman" panose="02020603050405020304" pitchFamily="18" charset="0"/>
                <a:cs typeface="Times New Roman" panose="02020603050405020304" pitchFamily="18" charset="0"/>
              </a:rPr>
              <a:t>2. Thẩm quyền quyết định điều chỉnh chủ trương đầu tư chương trình, dự án.</a:t>
            </a:r>
            <a:endParaRPr lang="en-US" sz="2800" dirty="0">
              <a:latin typeface="Times New Roman" panose="02020603050405020304" pitchFamily="18" charset="0"/>
              <a:cs typeface="Times New Roman" panose="02020603050405020304" pitchFamily="18" charset="0"/>
            </a:endParaRPr>
          </a:p>
          <a:p>
            <a:pPr marL="0" indent="0" algn="just" hangingPunct="0">
              <a:buNone/>
            </a:pPr>
            <a:r>
              <a:rPr lang="pt-BR" sz="2800" dirty="0">
                <a:latin typeface="Times New Roman" panose="02020603050405020304" pitchFamily="18" charset="0"/>
                <a:cs typeface="Times New Roman" panose="02020603050405020304" pitchFamily="18" charset="0"/>
              </a:rPr>
              <a:t>3. Theo quy định của Luật ĐTC thì thẩm quyền quyết định chủ trương đầu tư thuộc về HĐND các cấp. Khi nào HĐND quyết định việc giao cho UBND quyết định chủ trương đầu tư. </a:t>
            </a:r>
            <a:endParaRPr lang="en-US" sz="2800" dirty="0">
              <a:latin typeface="Times New Roman" panose="02020603050405020304" pitchFamily="18" charset="0"/>
              <a:cs typeface="Times New Roman" panose="02020603050405020304" pitchFamily="18" charset="0"/>
            </a:endParaRPr>
          </a:p>
          <a:p>
            <a:pPr marL="342900" marR="0" lvl="0" indent="-165100" algn="just" rtl="0">
              <a:spcBef>
                <a:spcPts val="560"/>
              </a:spcBef>
              <a:spcAft>
                <a:spcPts val="0"/>
              </a:spcAft>
              <a:buClr>
                <a:schemeClr val="dk2"/>
              </a:buClr>
              <a:buSzPts val="2800"/>
              <a:buFont typeface="Noto Sans Symbols"/>
              <a:buNone/>
            </a:pPr>
            <a:endParaRPr sz="2800" i="0" u="none" dirty="0">
              <a:solidFill>
                <a:schemeClr val="dk1"/>
              </a:solidFill>
              <a:latin typeface="Times New Roman" panose="02020603050405020304" pitchFamily="18" charset="0"/>
              <a:ea typeface="Arial"/>
              <a:cs typeface="Times New Roman" panose="02020603050405020304" pitchFamily="18" charset="0"/>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6363761C-C977-3CD4-E87F-85B1DA944CD6}"/>
              </a:ext>
            </a:extLst>
          </p:cNvPr>
          <p:cNvGraphicFramePr/>
          <p:nvPr/>
        </p:nvGraphicFramePr>
        <p:xfrm>
          <a:off x="-3119777" y="4141722"/>
          <a:ext cx="6239553" cy="33751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Google Shape;226;p3">
            <a:extLst>
              <a:ext uri="{FF2B5EF4-FFF2-40B4-BE49-F238E27FC236}">
                <a16:creationId xmlns:a16="http://schemas.microsoft.com/office/drawing/2014/main" id="{47495A17-5A81-4866-B728-3BFB5C575327}"/>
              </a:ext>
            </a:extLst>
          </p:cNvPr>
          <p:cNvSpPr txBox="1">
            <a:spLocks/>
          </p:cNvSpPr>
          <p:nvPr/>
        </p:nvSpPr>
        <p:spPr>
          <a:xfrm>
            <a:off x="577850" y="0"/>
            <a:ext cx="9124950" cy="774700"/>
          </a:xfrm>
          <a:prstGeom prst="rect">
            <a:avLst/>
          </a:prstGeom>
          <a:noFill/>
          <a:ln>
            <a:noFill/>
          </a:ln>
        </p:spPr>
        <p:txBody>
          <a:bodyPr spcFirstLastPara="1" vert="horz" wrap="square" lIns="91425" tIns="45700" rIns="91425" bIns="45700" rtlCol="0" anchor="ctr" anchorCtr="0">
            <a:noAutofit/>
          </a:bodyPr>
          <a:lstStyle>
            <a:lvl1pPr lvl="0" algn="r" defTabSz="742950" rtl="0" eaLnBrk="1" latinLnBrk="0" hangingPunct="1">
              <a:lnSpc>
                <a:spcPct val="90000"/>
              </a:lnSpc>
              <a:spcBef>
                <a:spcPts val="0"/>
              </a:spcBef>
              <a:spcAft>
                <a:spcPts val="0"/>
              </a:spcAft>
              <a:buSzPts val="1400"/>
              <a:buNone/>
              <a:defRPr sz="3575" kern="1200">
                <a:solidFill>
                  <a:schemeClr val="tx1"/>
                </a:solidFill>
                <a:latin typeface="+mj-lt"/>
                <a:ea typeface="+mj-ea"/>
                <a:cs typeface="+mj-cs"/>
              </a:defRPr>
            </a:lvl1pPr>
            <a:lvl2pPr lvl="1" algn="r">
              <a:spcBef>
                <a:spcPts val="0"/>
              </a:spcBef>
              <a:spcAft>
                <a:spcPts val="0"/>
              </a:spcAft>
              <a:buSzPts val="1400"/>
              <a:buNone/>
              <a:defRPr/>
            </a:lvl2pPr>
            <a:lvl3pPr lvl="2" algn="r">
              <a:spcBef>
                <a:spcPts val="0"/>
              </a:spcBef>
              <a:spcAft>
                <a:spcPts val="0"/>
              </a:spcAft>
              <a:buSzPts val="1400"/>
              <a:buNone/>
              <a:defRPr/>
            </a:lvl3pPr>
            <a:lvl4pPr lvl="3" algn="r">
              <a:spcBef>
                <a:spcPts val="0"/>
              </a:spcBef>
              <a:spcAft>
                <a:spcPts val="0"/>
              </a:spcAft>
              <a:buSzPts val="1400"/>
              <a:buNone/>
              <a:defRPr/>
            </a:lvl4pPr>
            <a:lvl5pPr lvl="4" algn="r">
              <a:spcBef>
                <a:spcPts val="0"/>
              </a:spcBef>
              <a:spcAft>
                <a:spcPts val="0"/>
              </a:spcAft>
              <a:buSzPts val="1400"/>
              <a:buNone/>
              <a:defRPr/>
            </a:lvl5pPr>
            <a:lvl6pPr lvl="5" algn="r">
              <a:spcBef>
                <a:spcPts val="0"/>
              </a:spcBef>
              <a:spcAft>
                <a:spcPts val="0"/>
              </a:spcAft>
              <a:buSzPts val="1400"/>
              <a:buNone/>
              <a:defRPr/>
            </a:lvl6pPr>
            <a:lvl7pPr lvl="6" algn="r">
              <a:spcBef>
                <a:spcPts val="0"/>
              </a:spcBef>
              <a:spcAft>
                <a:spcPts val="0"/>
              </a:spcAft>
              <a:buSzPts val="1400"/>
              <a:buNone/>
              <a:defRPr/>
            </a:lvl7pPr>
            <a:lvl8pPr lvl="7" algn="r">
              <a:spcBef>
                <a:spcPts val="0"/>
              </a:spcBef>
              <a:spcAft>
                <a:spcPts val="0"/>
              </a:spcAft>
              <a:buSzPts val="1400"/>
              <a:buNone/>
              <a:defRPr/>
            </a:lvl8pPr>
            <a:lvl9pPr lvl="8" algn="r">
              <a:spcBef>
                <a:spcPts val="0"/>
              </a:spcBef>
              <a:spcAft>
                <a:spcPts val="0"/>
              </a:spcAft>
              <a:buSzPts val="1400"/>
              <a:buNone/>
              <a:defRPr/>
            </a:lvl9pPr>
          </a:lstStyle>
          <a:p>
            <a:pPr algn="ctr">
              <a:buClr>
                <a:schemeClr val="dk2"/>
              </a:buClr>
              <a:buSzPts val="3200"/>
            </a:pPr>
            <a:r>
              <a:rPr lang="en-US" sz="2800" dirty="0" smtClean="0">
                <a:solidFill>
                  <a:srgbClr val="C00000"/>
                </a:solidFill>
                <a:latin typeface="Times New Roman" panose="02020603050405020304" pitchFamily="18" charset="0"/>
                <a:cs typeface="Times New Roman" panose="02020603050405020304" pitchFamily="18" charset="0"/>
              </a:rPr>
              <a:t>IV. CÂU HỎI THẢO LUẬN</a:t>
            </a:r>
            <a:r>
              <a:rPr lang="vi-VN" sz="3200" dirty="0" smtClean="0">
                <a:solidFill>
                  <a:srgbClr val="C00000"/>
                </a:solidFill>
                <a:latin typeface="Times New Roman" panose="02020603050405020304" pitchFamily="18" charset="0"/>
                <a:cs typeface="Times New Roman" panose="02020603050405020304" pitchFamily="18" charset="0"/>
              </a:rPr>
              <a:t> </a:t>
            </a:r>
            <a:endParaRPr lang="vi-VN" sz="3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1489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1" name="Picture 2" descr="850877997_flowers_4.jpg"/>
          <p:cNvPicPr>
            <a:picLocks noChangeAspect="1"/>
          </p:cNvPicPr>
          <p:nvPr/>
        </p:nvPicPr>
        <p:blipFill>
          <a:blip r:embed="rId2"/>
          <a:srcRect/>
          <a:stretch>
            <a:fillRect/>
          </a:stretch>
        </p:blipFill>
        <p:spPr bwMode="auto">
          <a:xfrm>
            <a:off x="0" y="-1"/>
            <a:ext cx="9906000" cy="7017249"/>
          </a:xfrm>
          <a:prstGeom prst="rect">
            <a:avLst/>
          </a:prstGeom>
          <a:noFill/>
          <a:ln w="9525">
            <a:noFill/>
            <a:miter lim="800000"/>
            <a:headEnd/>
            <a:tailEnd/>
          </a:ln>
        </p:spPr>
      </p:pic>
      <p:sp>
        <p:nvSpPr>
          <p:cNvPr id="2" name="Rectangle 1"/>
          <p:cNvSpPr/>
          <p:nvPr/>
        </p:nvSpPr>
        <p:spPr>
          <a:xfrm>
            <a:off x="557213" y="1371600"/>
            <a:ext cx="6947714" cy="923318"/>
          </a:xfrm>
          <a:prstGeom prst="rect">
            <a:avLst/>
          </a:prstGeom>
          <a:noFill/>
        </p:spPr>
        <p:txBody>
          <a:bodyPr wrap="none" lIns="91429" tIns="45714" rIns="91429" bIns="45714">
            <a:spAutoFit/>
            <a:scene3d>
              <a:camera prst="orthographicFront"/>
              <a:lightRig rig="glow" dir="tl">
                <a:rot lat="0" lon="0" rev="5400000"/>
              </a:lightRig>
            </a:scene3d>
            <a:sp3d contourW="12700">
              <a:bevelT w="25400" h="25400"/>
              <a:contourClr>
                <a:schemeClr val="accent6">
                  <a:shade val="73000"/>
                </a:schemeClr>
              </a:contourClr>
            </a:sp3d>
          </a:bodyPr>
          <a:lstStyle/>
          <a:p>
            <a:pPr algn="ctr" defTabSz="914293" fontAlgn="auto">
              <a:spcBef>
                <a:spcPts val="0"/>
              </a:spcBef>
              <a:spcAft>
                <a:spcPts val="0"/>
              </a:spcAft>
              <a:defRPr/>
            </a:pPr>
            <a:r>
              <a:rPr lang="en-US" sz="5400" b="1" dirty="0" err="1">
                <a:ln w="11430"/>
                <a:solidFill>
                  <a:srgbClr val="000099"/>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Trân</a:t>
            </a:r>
            <a:r>
              <a:rPr lang="en-US" sz="5400" b="1" dirty="0">
                <a:ln w="11430"/>
                <a:solidFill>
                  <a:srgbClr val="000099"/>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 trọng </a:t>
            </a:r>
            <a:r>
              <a:rPr lang="en-US" sz="5400" b="1" dirty="0" err="1">
                <a:ln w="11430"/>
                <a:solidFill>
                  <a:srgbClr val="000099"/>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cảm</a:t>
            </a:r>
            <a:r>
              <a:rPr lang="en-US" sz="5400" b="1" dirty="0">
                <a:ln w="11430"/>
                <a:solidFill>
                  <a:srgbClr val="000099"/>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 </a:t>
            </a:r>
            <a:r>
              <a:rPr lang="en-US" sz="5400" b="1" dirty="0" err="1">
                <a:ln w="11430"/>
                <a:solidFill>
                  <a:srgbClr val="000099"/>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ơn</a:t>
            </a:r>
            <a:r>
              <a:rPr lang="en-US" sz="5400" b="1" dirty="0">
                <a:ln w="11430"/>
                <a:solidFill>
                  <a:srgbClr val="000099"/>
                </a:solidFill>
                <a:effectLst>
                  <a:outerShdw blurRad="80000" dist="40000" dir="5040000" algn="tl">
                    <a:srgbClr val="000000">
                      <a:alpha val="30000"/>
                    </a:srgbClr>
                  </a:outerShdw>
                </a:effectLst>
                <a:latin typeface="Arial" panose="020B0604020202020204" pitchFamily="34" charset="0"/>
                <a:cs typeface="Arial" panose="020B0604020202020204" pitchFamily="34" charset="0"/>
              </a:rPr>
              <a:t>! </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241301"/>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en-US" sz="3000" dirty="0">
                <a:solidFill>
                  <a:srgbClr val="C00000"/>
                </a:solidFill>
                <a:latin typeface="Times New Roman" panose="02020603050405020304" pitchFamily="18" charset="0"/>
                <a:cs typeface="Times New Roman" panose="02020603050405020304" pitchFamily="18" charset="0"/>
              </a:rPr>
              <a:t>I. </a:t>
            </a:r>
            <a:r>
              <a:rPr lang="fr-FR" sz="3000" dirty="0">
                <a:solidFill>
                  <a:srgbClr val="C00000"/>
                </a:solidFill>
                <a:latin typeface="Times New Roman" panose="02020603050405020304" pitchFamily="18" charset="0"/>
                <a:cs typeface="Times New Roman" panose="02020603050405020304" pitchFamily="18" charset="0"/>
              </a:rPr>
              <a:t>KHÁI QUÁT VỀ ĐẦU TƯ CÔNG </a:t>
            </a:r>
            <a:r>
              <a:rPr lang="en-US" sz="3000" dirty="0"/>
              <a:t/>
            </a:r>
            <a:br>
              <a:rPr lang="en-US" sz="3000" dirty="0"/>
            </a:br>
            <a:r>
              <a:rPr lang="en-US" sz="3000" dirty="0">
                <a:solidFill>
                  <a:srgbClr val="FF0000"/>
                </a:solidFill>
                <a:latin typeface="Times New Roman" panose="02020603050405020304" pitchFamily="18" charset="0"/>
                <a:cs typeface="Times New Roman" panose="02020603050405020304" pitchFamily="18" charset="0"/>
              </a:rPr>
              <a:t> </a:t>
            </a:r>
            <a:endParaRPr sz="3000" dirty="0">
              <a:solidFill>
                <a:srgbClr val="FF0000"/>
              </a:solidFill>
              <a:latin typeface="Times New Roman" panose="02020603050405020304" pitchFamily="18" charset="0"/>
              <a:cs typeface="Times New Roman" pitchFamily="18" charset="0"/>
            </a:endParaRPr>
          </a:p>
        </p:txBody>
      </p:sp>
      <p:sp>
        <p:nvSpPr>
          <p:cNvPr id="227" name="Google Shape;227;p3"/>
          <p:cNvSpPr txBox="1">
            <a:spLocks noGrp="1"/>
          </p:cNvSpPr>
          <p:nvPr>
            <p:ph type="body" idx="4294967295"/>
          </p:nvPr>
        </p:nvSpPr>
        <p:spPr>
          <a:xfrm>
            <a:off x="-39556" y="715966"/>
            <a:ext cx="9906000" cy="5829299"/>
          </a:xfrm>
          <a:prstGeom prst="rect">
            <a:avLst/>
          </a:prstGeom>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vi-VN"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 MỘT SỐ KHÁI NIỆM</a:t>
            </a:r>
            <a:r>
              <a:rPr lang="vi-VN" sz="1200" dirty="0">
                <a:effectLst/>
                <a:latin typeface=".VnTime"/>
                <a:ea typeface="Times New Roman" panose="02020603050405020304" pitchFamily="18" charset="0"/>
                <a:cs typeface="Times New Roman" panose="02020603050405020304" pitchFamily="18" charset="0"/>
              </a:rPr>
              <a:t/>
            </a:r>
            <a:br>
              <a:rPr lang="vi-VN" sz="1200" dirty="0">
                <a:effectLst/>
                <a:latin typeface=".VnTime"/>
                <a:ea typeface="Times New Roman" panose="02020603050405020304" pitchFamily="18" charset="0"/>
                <a:cs typeface="Times New Roman" panose="02020603050405020304" pitchFamily="18" charset="0"/>
              </a:rPr>
            </a:br>
            <a:endParaRPr lang="vi-VN" sz="2400" dirty="0">
              <a:latin typeface="Times New Roman" panose="02020603050405020304" pitchFamily="18" charset="0"/>
              <a:cs typeface="Times New Roman" panose="02020603050405020304" pitchFamily="18" charset="0"/>
            </a:endParaRPr>
          </a:p>
          <a:p>
            <a:pPr marL="342900" marR="0" lvl="0" indent="-165100" algn="l" rtl="0">
              <a:spcBef>
                <a:spcPts val="560"/>
              </a:spcBef>
              <a:spcAft>
                <a:spcPts val="0"/>
              </a:spcAft>
              <a:buClr>
                <a:schemeClr val="dk2"/>
              </a:buClr>
              <a:buSzPts val="2800"/>
              <a:buFont typeface="Noto Sans Symbols"/>
              <a:buNone/>
            </a:pPr>
            <a:endParaRPr lang="vi-VN"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sp>
        <p:nvSpPr>
          <p:cNvPr id="2" name="TextBox 1">
            <a:extLst>
              <a:ext uri="{FF2B5EF4-FFF2-40B4-BE49-F238E27FC236}">
                <a16:creationId xmlns:a16="http://schemas.microsoft.com/office/drawing/2014/main" id="{87A6C015-C237-2A8A-FAB9-264D1DCB63D4}"/>
              </a:ext>
            </a:extLst>
          </p:cNvPr>
          <p:cNvSpPr txBox="1"/>
          <p:nvPr/>
        </p:nvSpPr>
        <p:spPr>
          <a:xfrm>
            <a:off x="350968" y="1380154"/>
            <a:ext cx="9351831" cy="5078313"/>
          </a:xfrm>
          <a:prstGeom prst="rect">
            <a:avLst/>
          </a:prstGeom>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just" hangingPunct="0">
              <a:lnSpc>
                <a:spcPct val="150000"/>
              </a:lnSpc>
            </a:pPr>
            <a:r>
              <a:rPr lang="vi-VN" sz="2400" b="1"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1.3</a:t>
            </a:r>
            <a:r>
              <a:rPr lang="vi-VN"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Báo cáo nghiên cứu khả </a:t>
            </a:r>
            <a:r>
              <a:rPr lang="vi-VN" sz="2400" b="1" i="1"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th</a:t>
            </a:r>
            <a:r>
              <a:rPr lang="vi-VN" sz="24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24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latin typeface="+mj-lt"/>
              </a:rPr>
              <a:t>là tài liệu trình bày các nội dung nghiên cứu về sự cần thiết, mức độ khả thi, hiệu quả, nguồn vốn và mức vốn của chương trình, dự án đầu tư công làm cơ sở để cấp có thẩm quyền quyết định đầu tư</a:t>
            </a:r>
            <a:r>
              <a:rPr lang="vi-VN" sz="2400" dirty="0" smtClean="0">
                <a:latin typeface="+mj-lt"/>
              </a:rPr>
              <a:t>.</a:t>
            </a:r>
            <a:endParaRPr lang="en-US" sz="2400" dirty="0" smtClean="0">
              <a:latin typeface="+mj-lt"/>
            </a:endParaRPr>
          </a:p>
          <a:p>
            <a:pPr algn="just" hangingPunct="0">
              <a:lnSpc>
                <a:spcPct val="150000"/>
              </a:lnSpc>
            </a:pPr>
            <a:r>
              <a:rPr lang="en-US" sz="24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1.4</a:t>
            </a:r>
            <a:r>
              <a:rPr lang="vi-VN" sz="24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Chủ trương đầu tư</a:t>
            </a:r>
            <a:r>
              <a:rPr lang="vi-VN" sz="24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smtClean="0">
                <a:latin typeface="+mj-lt"/>
              </a:rPr>
              <a:t>là quyết định của cấp có thẩm quyền về những nội dung chủ yếu của chương trình, dự án đầu tư, làm căn cứ để lập, trình và phê duyệt quyết định đầu tư chương trình, dự án đầu tư, quyết định phê duyệt báo cáo nghiên cứu khả thi dự án</a:t>
            </a:r>
            <a:r>
              <a:rPr lang="en-US" sz="2400" dirty="0" smtClean="0">
                <a:latin typeface="+mj-lt"/>
              </a:rPr>
              <a:t> </a:t>
            </a:r>
            <a:r>
              <a:rPr lang="en-US" sz="2400" dirty="0" smtClean="0">
                <a:latin typeface="Times New Roman" panose="02020603050405020304" pitchFamily="18" charset="0"/>
                <a:cs typeface="Times New Roman" panose="02020603050405020304" pitchFamily="18" charset="0"/>
              </a:rPr>
              <a:t>ĐTC</a:t>
            </a:r>
            <a:r>
              <a:rPr lang="vi-VN"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algn="just" hangingPunct="0">
              <a:lnSpc>
                <a:spcPct val="150000"/>
              </a:lnSpc>
            </a:pPr>
            <a:r>
              <a:rPr lang="en-US" sz="24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1.5</a:t>
            </a:r>
            <a:r>
              <a:rPr lang="vi-VN" sz="24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Dự án</a:t>
            </a:r>
            <a:r>
              <a:rPr lang="en-US" sz="2400" b="1"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ĐTC</a:t>
            </a:r>
            <a:r>
              <a:rPr lang="vi-VN" sz="24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t>là </a:t>
            </a:r>
            <a:r>
              <a:rPr lang="en-US" sz="2400" dirty="0">
                <a:latin typeface="Times New Roman" panose="02020603050405020304" pitchFamily="18" charset="0"/>
                <a:cs typeface="Times New Roman" panose="02020603050405020304" pitchFamily="18" charset="0"/>
              </a:rPr>
              <a:t>DA</a:t>
            </a:r>
            <a:r>
              <a:rPr lang="vi-VN" sz="2400" dirty="0"/>
              <a:t> sử dụng toàn bộ hoặc một phần vốn </a:t>
            </a:r>
            <a:r>
              <a:rPr lang="en-US" sz="2400" dirty="0">
                <a:latin typeface="Times New Roman" panose="02020603050405020304" pitchFamily="18" charset="0"/>
                <a:cs typeface="Times New Roman" panose="02020603050405020304" pitchFamily="18" charset="0"/>
              </a:rPr>
              <a:t>ĐTC</a:t>
            </a:r>
            <a:r>
              <a:rPr lang="vi-VN"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2138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49417"/>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en-US" sz="3000" dirty="0">
                <a:solidFill>
                  <a:srgbClr val="C00000"/>
                </a:solidFill>
                <a:latin typeface="Times New Roman" panose="02020603050405020304" pitchFamily="18" charset="0"/>
                <a:cs typeface="Times New Roman" panose="02020603050405020304" pitchFamily="18" charset="0"/>
              </a:rPr>
              <a:t>I. </a:t>
            </a:r>
            <a:r>
              <a:rPr lang="fr-FR" sz="3000" dirty="0">
                <a:solidFill>
                  <a:srgbClr val="C00000"/>
                </a:solidFill>
                <a:latin typeface="Times New Roman" panose="02020603050405020304" pitchFamily="18" charset="0"/>
                <a:cs typeface="Times New Roman" panose="02020603050405020304" pitchFamily="18" charset="0"/>
              </a:rPr>
              <a:t>KHÁI QUÁT VỀ ĐẦU TƯ CÔNG </a:t>
            </a:r>
            <a:r>
              <a:rPr lang="en-US" sz="1600" dirty="0"/>
              <a:t/>
            </a:r>
            <a:br>
              <a:rPr lang="en-US" sz="1600" dirty="0"/>
            </a:br>
            <a:r>
              <a:rPr lang="en-US" sz="3200" dirty="0">
                <a:solidFill>
                  <a:srgbClr val="FF0000"/>
                </a:solidFill>
                <a:latin typeface="Times New Roman" panose="02020603050405020304" pitchFamily="18" charset="0"/>
                <a:cs typeface="Times New Roman" panose="02020603050405020304" pitchFamily="18" charset="0"/>
              </a:rPr>
              <a:t> </a:t>
            </a:r>
            <a:endParaRPr sz="3200" dirty="0">
              <a:solidFill>
                <a:srgbClr val="FF0000"/>
              </a:solidFill>
              <a:latin typeface="Times New Roman" panose="02020603050405020304" pitchFamily="18" charset="0"/>
              <a:cs typeface="Times New Roman" pitchFamily="18" charset="0"/>
            </a:endParaRPr>
          </a:p>
        </p:txBody>
      </p:sp>
      <p:sp>
        <p:nvSpPr>
          <p:cNvPr id="227" name="Google Shape;227;p3"/>
          <p:cNvSpPr txBox="1">
            <a:spLocks noGrp="1"/>
          </p:cNvSpPr>
          <p:nvPr>
            <p:ph type="body" idx="4294967295"/>
          </p:nvPr>
        </p:nvSpPr>
        <p:spPr>
          <a:xfrm>
            <a:off x="0" y="436767"/>
            <a:ext cx="9906000" cy="5808847"/>
          </a:xfrm>
          <a:prstGeom prst="rect">
            <a:avLst/>
          </a:prstGeom>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vi-VN"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1. MỘT SỐ KHÁI NIỆM</a:t>
            </a:r>
            <a:r>
              <a:rPr lang="vi-VN" sz="1200" dirty="0">
                <a:effectLst/>
                <a:latin typeface=".VnTime"/>
                <a:ea typeface="Times New Roman" panose="02020603050405020304" pitchFamily="18" charset="0"/>
                <a:cs typeface="Times New Roman" panose="02020603050405020304" pitchFamily="18" charset="0"/>
              </a:rPr>
              <a:t/>
            </a:r>
            <a:br>
              <a:rPr lang="vi-VN" sz="1200" dirty="0">
                <a:effectLst/>
                <a:latin typeface=".VnTime"/>
                <a:ea typeface="Times New Roman" panose="02020603050405020304" pitchFamily="18" charset="0"/>
                <a:cs typeface="Times New Roman" panose="02020603050405020304" pitchFamily="18" charset="0"/>
              </a:rPr>
            </a:br>
            <a:endParaRPr lang="vi-VN" sz="2400" dirty="0">
              <a:latin typeface="Times New Roman" panose="02020603050405020304" pitchFamily="18" charset="0"/>
              <a:cs typeface="Times New Roman" panose="02020603050405020304" pitchFamily="18" charset="0"/>
            </a:endParaRPr>
          </a:p>
          <a:p>
            <a:pPr marL="342900" marR="0" lvl="0" indent="-165100" algn="l" rtl="0">
              <a:spcBef>
                <a:spcPts val="560"/>
              </a:spcBef>
              <a:spcAft>
                <a:spcPts val="0"/>
              </a:spcAft>
              <a:buClr>
                <a:schemeClr val="dk2"/>
              </a:buClr>
              <a:buSzPts val="2800"/>
              <a:buFont typeface="Noto Sans Symbols"/>
              <a:buNone/>
            </a:pPr>
            <a:endParaRPr lang="vi-VN"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sp>
        <p:nvSpPr>
          <p:cNvPr id="2" name="TextBox 1">
            <a:extLst>
              <a:ext uri="{FF2B5EF4-FFF2-40B4-BE49-F238E27FC236}">
                <a16:creationId xmlns:a16="http://schemas.microsoft.com/office/drawing/2014/main" id="{87A6C015-C237-2A8A-FAB9-264D1DCB63D4}"/>
              </a:ext>
            </a:extLst>
          </p:cNvPr>
          <p:cNvSpPr txBox="1"/>
          <p:nvPr/>
        </p:nvSpPr>
        <p:spPr>
          <a:xfrm>
            <a:off x="0" y="914401"/>
            <a:ext cx="9906000" cy="6186309"/>
          </a:xfrm>
          <a:prstGeom prst="rect">
            <a:avLst/>
          </a:prstGeom>
          <a:solidFill>
            <a:schemeClr val="accent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just" hangingPunct="0">
              <a:lnSpc>
                <a:spcPct val="150000"/>
              </a:lnSpc>
            </a:pPr>
            <a:r>
              <a:rPr lang="en-US" sz="2400" b="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1.6.</a:t>
            </a:r>
            <a:r>
              <a:rPr lang="vi-VN" sz="2400" b="1"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Dự </a:t>
            </a:r>
            <a:r>
              <a:rPr lang="vi-VN" sz="2400" b="1" i="1"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án </a:t>
            </a:r>
            <a:r>
              <a:rPr lang="en-US" sz="24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ĐTC </a:t>
            </a:r>
            <a:r>
              <a:rPr lang="vi-VN" sz="2400" b="1" i="1"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khẩn </a:t>
            </a:r>
            <a:r>
              <a:rPr lang="vi-VN" sz="24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vi-VN"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latin typeface="+mj-lt"/>
              </a:rPr>
              <a:t>là dự án </a:t>
            </a:r>
            <a:r>
              <a:rPr lang="vi-VN" sz="2400" dirty="0" smtClean="0">
                <a:latin typeface="+mj-lt"/>
              </a:rPr>
              <a:t>đầu tư công nhằm </a:t>
            </a:r>
            <a:r>
              <a:rPr lang="vi-VN" sz="2400" dirty="0">
                <a:latin typeface="+mj-lt"/>
              </a:rPr>
              <a:t>kịp thời phòng, chống, khắc phục hậu quả thiên tai, thảm họa, dịch bệnh; nhiệm vụ cấp bách để bảo đảm quốc phòng, an ninh, đối ngoại theo quyết định của cấp có thẩm </a:t>
            </a:r>
            <a:r>
              <a:rPr lang="vi-VN" sz="2400" dirty="0" smtClean="0">
                <a:latin typeface="+mj-lt"/>
              </a:rPr>
              <a:t>quyền</a:t>
            </a:r>
            <a:r>
              <a:rPr lang="en-US" sz="2400" dirty="0">
                <a:latin typeface="+mj-lt"/>
              </a:rPr>
              <a:t>.</a:t>
            </a:r>
            <a:endParaRPr lang="en-US" sz="2400" dirty="0">
              <a:solidFill>
                <a:schemeClr val="bg1"/>
              </a:solidFill>
              <a:effectLst/>
              <a:latin typeface=".VnTime"/>
              <a:ea typeface="Times New Roman" panose="02020603050405020304" pitchFamily="18" charset="0"/>
              <a:cs typeface="Times New Roman" panose="02020603050405020304" pitchFamily="18" charset="0"/>
            </a:endParaRPr>
          </a:p>
          <a:p>
            <a:pPr algn="just" hangingPunct="0">
              <a:lnSpc>
                <a:spcPct val="150000"/>
              </a:lnSpc>
            </a:pPr>
            <a:r>
              <a:rPr lang="en-US" sz="2400" b="1"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4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7</a:t>
            </a:r>
            <a:r>
              <a:rPr lang="vi-VN" sz="2400" b="1"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Hoạt động </a:t>
            </a:r>
            <a:r>
              <a:rPr lang="en-US" sz="2400" b="1" i="1" dirty="0" smtClean="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ĐTC </a:t>
            </a:r>
            <a:r>
              <a:rPr lang="vi-VN" sz="2400" dirty="0" smtClean="0">
                <a:latin typeface="+mj-lt"/>
              </a:rPr>
              <a:t>bao </a:t>
            </a:r>
            <a:r>
              <a:rPr lang="vi-VN" sz="2400" dirty="0">
                <a:latin typeface="+mj-lt"/>
              </a:rPr>
              <a:t>gồm lập, thẩm định, quyết định chủ trương đầu tư; lập, thẩm định, quyết định chương trình, dự án </a:t>
            </a:r>
            <a:r>
              <a:rPr lang="en-US" sz="2400" dirty="0" smtClean="0">
                <a:latin typeface="Times New Roman" panose="02020603050405020304" pitchFamily="18" charset="0"/>
                <a:cs typeface="Times New Roman" panose="02020603050405020304" pitchFamily="18" charset="0"/>
              </a:rPr>
              <a:t>ĐTC</a:t>
            </a:r>
            <a:r>
              <a:rPr lang="vi-VN" sz="2400" dirty="0" smtClean="0">
                <a:latin typeface="+mj-lt"/>
              </a:rPr>
              <a:t>; </a:t>
            </a:r>
            <a:r>
              <a:rPr lang="vi-VN" sz="2400" dirty="0">
                <a:latin typeface="+mj-lt"/>
              </a:rPr>
              <a:t>lập, thẩm định, phê duyệt, giao, triển khai thực hiện kế hoạch, dự án đầu tư công; quản lý, sử dụng vốn đầu tư công; nghiệm thu, bàn giao chương trình, quyết toán dự án </a:t>
            </a:r>
            <a:r>
              <a:rPr lang="en-US" sz="2400" dirty="0">
                <a:latin typeface="Times New Roman" panose="02020603050405020304" pitchFamily="18" charset="0"/>
                <a:cs typeface="Times New Roman" panose="02020603050405020304" pitchFamily="18" charset="0"/>
              </a:rPr>
              <a:t>ĐTC</a:t>
            </a:r>
            <a:r>
              <a:rPr lang="vi-VN" sz="2400" dirty="0" smtClean="0">
                <a:latin typeface="+mj-lt"/>
              </a:rPr>
              <a:t>; </a:t>
            </a:r>
            <a:r>
              <a:rPr lang="vi-VN" sz="2400" dirty="0">
                <a:latin typeface="+mj-lt"/>
              </a:rPr>
              <a:t>theo dõi và đánh giá, kiểm tra, thanh </a:t>
            </a:r>
            <a:r>
              <a:rPr lang="en-GB" sz="2400" dirty="0" err="1">
                <a:latin typeface="+mj-lt"/>
              </a:rPr>
              <a:t>tr</a:t>
            </a:r>
            <a:r>
              <a:rPr lang="vi-VN" sz="2400" dirty="0">
                <a:latin typeface="+mj-lt"/>
              </a:rPr>
              <a:t>a kế hoạch, chương trình, dự án đầu tư công</a:t>
            </a:r>
            <a:r>
              <a:rPr lang="vi-VN" sz="2400" dirty="0" smtClean="0">
                <a:latin typeface="+mj-lt"/>
              </a:rPr>
              <a:t>.</a:t>
            </a:r>
            <a:endParaRPr lang="en-US"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hangingPunct="0">
              <a:lnSpc>
                <a:spcPct val="150000"/>
              </a:lnSpc>
            </a:pPr>
            <a:r>
              <a:rPr lang="en-US" sz="2400" b="1"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a:t>
            </a:r>
            <a:r>
              <a:rPr lang="en-US" sz="2400" b="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8</a:t>
            </a:r>
            <a:r>
              <a:rPr lang="vi-VN" sz="2400" b="1" dirty="0" smtClean="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Nợ đọng xây dựng cơ bản</a:t>
            </a:r>
            <a:r>
              <a:rPr lang="vi-VN"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400" dirty="0">
                <a:latin typeface="+mj-lt"/>
              </a:rPr>
              <a:t>là giá trị khối lượng thực hiện đã được nghiệm thu của dự án thuộc kế hoạch đầu tư công được cấp có thẩm quyền phê duyệt nhưng chưa có vốn bố </a:t>
            </a:r>
            <a:r>
              <a:rPr lang="en-GB" sz="2400" dirty="0" err="1">
                <a:latin typeface="+mj-lt"/>
              </a:rPr>
              <a:t>tr</a:t>
            </a:r>
            <a:r>
              <a:rPr lang="vi-VN" sz="2400" dirty="0">
                <a:latin typeface="+mj-lt"/>
              </a:rPr>
              <a:t>í cho phần khối lượng thực hiện đó.</a:t>
            </a:r>
            <a:r>
              <a:rPr lang="en-US" sz="2400" b="1" dirty="0" smtClean="0">
                <a:solidFill>
                  <a:schemeClr val="bg1"/>
                </a:solidFill>
                <a:effectLst/>
                <a:latin typeface="+mj-lt"/>
                <a:ea typeface="Times New Roman" panose="02020603050405020304" pitchFamily="18" charset="0"/>
                <a:cs typeface="Times New Roman" panose="02020603050405020304" pitchFamily="18" charset="0"/>
              </a:rPr>
              <a:t> </a:t>
            </a:r>
            <a:endParaRPr lang="en-US" sz="2400" b="1" dirty="0">
              <a:solidFill>
                <a:schemeClr val="bg1"/>
              </a:solidFill>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1238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40272" y="1393"/>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en-US" sz="3000" dirty="0">
                <a:solidFill>
                  <a:srgbClr val="C00000"/>
                </a:solidFill>
                <a:latin typeface="Times New Roman" panose="02020603050405020304" pitchFamily="18" charset="0"/>
                <a:cs typeface="Times New Roman" panose="02020603050405020304" pitchFamily="18" charset="0"/>
              </a:rPr>
              <a:t>I. </a:t>
            </a:r>
            <a:r>
              <a:rPr lang="fr-FR" sz="3000" dirty="0">
                <a:solidFill>
                  <a:srgbClr val="C00000"/>
                </a:solidFill>
                <a:latin typeface="Times New Roman" panose="02020603050405020304" pitchFamily="18" charset="0"/>
                <a:cs typeface="Times New Roman" panose="02020603050405020304" pitchFamily="18" charset="0"/>
              </a:rPr>
              <a:t>KHÁI QUÁT VỀ ĐẦU TƯ CÔNG </a:t>
            </a:r>
            <a:r>
              <a:rPr lang="en-US" sz="3000" dirty="0"/>
              <a:t/>
            </a:r>
            <a:br>
              <a:rPr lang="en-US" sz="3000" dirty="0"/>
            </a:br>
            <a:r>
              <a:rPr lang="en-US" sz="3000" dirty="0">
                <a:solidFill>
                  <a:srgbClr val="FF0000"/>
                </a:solidFill>
                <a:latin typeface="Times New Roman" panose="02020603050405020304" pitchFamily="18" charset="0"/>
                <a:cs typeface="Times New Roman" panose="02020603050405020304" pitchFamily="18" charset="0"/>
              </a:rPr>
              <a:t> </a:t>
            </a:r>
            <a:endParaRPr sz="3000" dirty="0">
              <a:solidFill>
                <a:srgbClr val="FF0000"/>
              </a:solidFill>
              <a:latin typeface="Times New Roman" panose="02020603050405020304" pitchFamily="18" charset="0"/>
              <a:cs typeface="Times New Roman" pitchFamily="18" charset="0"/>
            </a:endParaRPr>
          </a:p>
        </p:txBody>
      </p:sp>
      <p:sp>
        <p:nvSpPr>
          <p:cNvPr id="227" name="Google Shape;227;p3"/>
          <p:cNvSpPr txBox="1">
            <a:spLocks noGrp="1"/>
          </p:cNvSpPr>
          <p:nvPr>
            <p:ph type="body" idx="4294967295"/>
          </p:nvPr>
        </p:nvSpPr>
        <p:spPr>
          <a:xfrm>
            <a:off x="-39556" y="388743"/>
            <a:ext cx="9906000" cy="5829299"/>
          </a:xfrm>
          <a:prstGeom prst="rect">
            <a:avLst/>
          </a:prstGeom>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lnSpc>
                <a:spcPct val="150000"/>
              </a:lnSpc>
              <a:buNone/>
            </a:pPr>
            <a:r>
              <a:rPr lang="en-US"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2. ĐỐI TƯỢNG ĐẦU TƯ CÔNG</a:t>
            </a:r>
            <a:endParaRPr lang="en-US" sz="2800" dirty="0">
              <a:latin typeface="Times New Roman" panose="02020603050405020304" pitchFamily="18" charset="0"/>
              <a:cs typeface="Times New Roman" panose="02020603050405020304" pitchFamily="18" charset="0"/>
            </a:endParaRPr>
          </a:p>
          <a:p>
            <a:pPr marL="0" marR="0" indent="0" algn="just" hangingPunct="0">
              <a:lnSpc>
                <a:spcPct val="150000"/>
              </a:lnSpc>
              <a:spcBef>
                <a:spcPts val="0"/>
              </a:spcBef>
              <a:spcAft>
                <a:spcPts val="0"/>
              </a:spcAft>
              <a:buNone/>
            </a:pP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2" name="Diagram 1">
            <a:extLst>
              <a:ext uri="{FF2B5EF4-FFF2-40B4-BE49-F238E27FC236}">
                <a16:creationId xmlns:a16="http://schemas.microsoft.com/office/drawing/2014/main" id="{91F4B055-9B5D-CFAE-9E9A-7B29DD270598}"/>
              </a:ext>
            </a:extLst>
          </p:cNvPr>
          <p:cNvGraphicFramePr/>
          <p:nvPr>
            <p:extLst>
              <p:ext uri="{D42A27DB-BD31-4B8C-83A1-F6EECF244321}">
                <p14:modId xmlns:p14="http://schemas.microsoft.com/office/powerpoint/2010/main" val="999784995"/>
              </p:ext>
            </p:extLst>
          </p:nvPr>
        </p:nvGraphicFramePr>
        <p:xfrm>
          <a:off x="125260" y="1135775"/>
          <a:ext cx="9895562" cy="52524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71901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241301"/>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en-US" sz="3000" dirty="0">
                <a:solidFill>
                  <a:srgbClr val="C00000"/>
                </a:solidFill>
                <a:latin typeface="Times New Roman" panose="02020603050405020304" pitchFamily="18" charset="0"/>
                <a:cs typeface="Times New Roman" panose="02020603050405020304" pitchFamily="18" charset="0"/>
              </a:rPr>
              <a:t>I. </a:t>
            </a:r>
            <a:r>
              <a:rPr lang="fr-FR" sz="3000" dirty="0">
                <a:solidFill>
                  <a:srgbClr val="C00000"/>
                </a:solidFill>
                <a:latin typeface="Times New Roman" panose="02020603050405020304" pitchFamily="18" charset="0"/>
                <a:cs typeface="Times New Roman" panose="02020603050405020304" pitchFamily="18" charset="0"/>
              </a:rPr>
              <a:t>KHÁI QUÁT VỀ ĐẦU TƯ CÔNG </a:t>
            </a:r>
            <a:r>
              <a:rPr lang="en-US" sz="3000" dirty="0"/>
              <a:t/>
            </a:r>
            <a:br>
              <a:rPr lang="en-US" sz="3000" dirty="0"/>
            </a:br>
            <a:r>
              <a:rPr lang="en-US" sz="3000" dirty="0">
                <a:solidFill>
                  <a:srgbClr val="FF0000"/>
                </a:solidFill>
                <a:latin typeface="Times New Roman" panose="02020603050405020304" pitchFamily="18" charset="0"/>
                <a:cs typeface="Times New Roman" panose="02020603050405020304" pitchFamily="18" charset="0"/>
              </a:rPr>
              <a:t> </a:t>
            </a:r>
            <a:endParaRPr sz="3000" dirty="0">
              <a:solidFill>
                <a:srgbClr val="FF0000"/>
              </a:solidFill>
              <a:latin typeface="Times New Roman" panose="02020603050405020304" pitchFamily="18" charset="0"/>
              <a:cs typeface="Times New Roman" pitchFamily="18" charset="0"/>
            </a:endParaRPr>
          </a:p>
        </p:txBody>
      </p:sp>
      <p:sp>
        <p:nvSpPr>
          <p:cNvPr id="227" name="Google Shape;227;p3"/>
          <p:cNvSpPr txBox="1">
            <a:spLocks noGrp="1"/>
          </p:cNvSpPr>
          <p:nvPr>
            <p:ph type="body" idx="4294967295"/>
          </p:nvPr>
        </p:nvSpPr>
        <p:spPr>
          <a:xfrm>
            <a:off x="0" y="717532"/>
            <a:ext cx="9906000" cy="5829299"/>
          </a:xfrm>
          <a:prstGeom prst="rect">
            <a:avLst/>
          </a:prstGeom>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lnSpc>
                <a:spcPct val="150000"/>
              </a:lnSpc>
              <a:buNone/>
            </a:pP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3</a:t>
            </a:r>
            <a:r>
              <a:rPr lang="en-US"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 PHÂN LOẠI DỰ ÁN ĐẦU TƯ CÔNG</a:t>
            </a:r>
            <a:endParaRPr lang="en-US" sz="2800" dirty="0">
              <a:latin typeface="Times New Roman" panose="02020603050405020304" pitchFamily="18" charset="0"/>
              <a:cs typeface="Times New Roman" panose="02020603050405020304" pitchFamily="18" charset="0"/>
            </a:endParaRPr>
          </a:p>
          <a:p>
            <a:pPr marL="0" marR="0" indent="0" algn="just" hangingPunct="0">
              <a:lnSpc>
                <a:spcPct val="150000"/>
              </a:lnSpc>
              <a:spcBef>
                <a:spcPts val="0"/>
              </a:spcBef>
              <a:spcAft>
                <a:spcPts val="0"/>
              </a:spcAft>
              <a:buNone/>
            </a:pP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4" name="Diagram 3">
            <a:extLst>
              <a:ext uri="{FF2B5EF4-FFF2-40B4-BE49-F238E27FC236}">
                <a16:creationId xmlns:a16="http://schemas.microsoft.com/office/drawing/2014/main" id="{BCE65FD3-D1FF-B440-46FC-D122052CCB7E}"/>
              </a:ext>
            </a:extLst>
          </p:cNvPr>
          <p:cNvGraphicFramePr/>
          <p:nvPr>
            <p:extLst>
              <p:ext uri="{D42A27DB-BD31-4B8C-83A1-F6EECF244321}">
                <p14:modId xmlns:p14="http://schemas.microsoft.com/office/powerpoint/2010/main" val="3388797449"/>
              </p:ext>
            </p:extLst>
          </p:nvPr>
        </p:nvGraphicFramePr>
        <p:xfrm>
          <a:off x="1047382" y="1716718"/>
          <a:ext cx="7911012" cy="3830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6272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241301"/>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vi-VN" sz="3200" dirty="0">
                <a:solidFill>
                  <a:srgbClr val="C00000"/>
                </a:solidFill>
                <a:latin typeface="Times New Roman" panose="02020603050405020304" pitchFamily="18" charset="0"/>
                <a:cs typeface="Times New Roman" panose="02020603050405020304" pitchFamily="18" charset="0"/>
              </a:rPr>
              <a:t>I. </a:t>
            </a:r>
            <a:r>
              <a:rPr lang="vi-VN" sz="3000" dirty="0">
                <a:solidFill>
                  <a:srgbClr val="C00000"/>
                </a:solidFill>
                <a:latin typeface="Times New Roman" panose="02020603050405020304" pitchFamily="18" charset="0"/>
                <a:cs typeface="Times New Roman" panose="02020603050405020304" pitchFamily="18" charset="0"/>
              </a:rPr>
              <a:t>KHÁI</a:t>
            </a:r>
            <a:r>
              <a:rPr lang="vi-VN" sz="3200" dirty="0">
                <a:solidFill>
                  <a:srgbClr val="C00000"/>
                </a:solidFill>
                <a:latin typeface="Times New Roman" panose="02020603050405020304" pitchFamily="18" charset="0"/>
                <a:cs typeface="Times New Roman" panose="02020603050405020304" pitchFamily="18" charset="0"/>
              </a:rPr>
              <a:t> QUÁT VỀ ĐẦU TƯ CÔNG </a:t>
            </a:r>
            <a:r>
              <a:rPr lang="vi-VN" sz="1600" dirty="0"/>
              <a:t/>
            </a:r>
            <a:br>
              <a:rPr lang="vi-VN" sz="1600" dirty="0"/>
            </a:br>
            <a:r>
              <a:rPr lang="vi-VN" sz="3200" dirty="0">
                <a:solidFill>
                  <a:srgbClr val="FF0000"/>
                </a:solidFill>
                <a:latin typeface="Times New Roman" panose="02020603050405020304" pitchFamily="18" charset="0"/>
                <a:cs typeface="Times New Roman" panose="02020603050405020304" pitchFamily="18" charset="0"/>
              </a:rPr>
              <a:t> </a:t>
            </a:r>
          </a:p>
        </p:txBody>
      </p:sp>
      <p:sp>
        <p:nvSpPr>
          <p:cNvPr id="227" name="Google Shape;227;p3"/>
          <p:cNvSpPr txBox="1">
            <a:spLocks noGrp="1"/>
          </p:cNvSpPr>
          <p:nvPr>
            <p:ph type="body" idx="4294967295"/>
          </p:nvPr>
        </p:nvSpPr>
        <p:spPr>
          <a:xfrm>
            <a:off x="87683" y="835974"/>
            <a:ext cx="9906000" cy="5829299"/>
          </a:xfrm>
          <a:prstGeom prst="rect">
            <a:avLst/>
          </a:prstGeom>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lnSpc>
                <a:spcPct val="150000"/>
              </a:lnSpc>
              <a:buNone/>
            </a:pPr>
            <a:r>
              <a:rPr lang="en-US"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4. TIÊU CHÍ PHÂN LOẠI DỰ ÁN </a:t>
            </a:r>
            <a:endParaRPr lang="en-US" sz="2800" dirty="0">
              <a:latin typeface="Times New Roman" panose="02020603050405020304" pitchFamily="18" charset="0"/>
              <a:cs typeface="Times New Roman" panose="02020603050405020304" pitchFamily="18" charset="0"/>
            </a:endParaRPr>
          </a:p>
          <a:p>
            <a:pPr marL="0" marR="0" indent="0" algn="just" hangingPunct="0">
              <a:lnSpc>
                <a:spcPct val="150000"/>
              </a:lnSpc>
              <a:spcBef>
                <a:spcPts val="0"/>
              </a:spcBef>
              <a:spcAft>
                <a:spcPts val="0"/>
              </a:spcAft>
              <a:buNone/>
            </a:pP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graphicFrame>
        <p:nvGraphicFramePr>
          <p:cNvPr id="3" name="Diagram 2">
            <a:extLst>
              <a:ext uri="{FF2B5EF4-FFF2-40B4-BE49-F238E27FC236}">
                <a16:creationId xmlns:a16="http://schemas.microsoft.com/office/drawing/2014/main" id="{64D90DF1-560E-69CF-F693-71C4DE45A605}"/>
              </a:ext>
            </a:extLst>
          </p:cNvPr>
          <p:cNvGraphicFramePr/>
          <p:nvPr>
            <p:extLst>
              <p:ext uri="{D42A27DB-BD31-4B8C-83A1-F6EECF244321}">
                <p14:modId xmlns:p14="http://schemas.microsoft.com/office/powerpoint/2010/main" val="291575288"/>
              </p:ext>
            </p:extLst>
          </p:nvPr>
        </p:nvGraphicFramePr>
        <p:xfrm>
          <a:off x="1588370" y="1288574"/>
          <a:ext cx="6641230" cy="4735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7100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
          <p:cNvSpPr txBox="1">
            <a:spLocks noGrp="1"/>
          </p:cNvSpPr>
          <p:nvPr>
            <p:ph type="title"/>
          </p:nvPr>
        </p:nvSpPr>
        <p:spPr>
          <a:xfrm>
            <a:off x="577850" y="241301"/>
            <a:ext cx="9124950" cy="774700"/>
          </a:xfrm>
          <a:prstGeom prst="rect">
            <a:avLst/>
          </a:prstGeom>
          <a:noFill/>
          <a:ln>
            <a:noFill/>
          </a:ln>
        </p:spPr>
        <p:txBody>
          <a:bodyPr spcFirstLastPara="1" wrap="square" lIns="91425" tIns="45700" rIns="91425" bIns="45700" anchor="ctr" anchorCtr="0">
            <a:noAutofit/>
          </a:bodyPr>
          <a:lstStyle/>
          <a:p>
            <a:pPr algn="ctr">
              <a:buClr>
                <a:schemeClr val="dk2"/>
              </a:buClr>
              <a:buSzPts val="3200"/>
            </a:pPr>
            <a:r>
              <a:rPr lang="en-US" sz="3000" dirty="0">
                <a:solidFill>
                  <a:srgbClr val="C00000"/>
                </a:solidFill>
                <a:latin typeface="Times New Roman" panose="02020603050405020304" pitchFamily="18" charset="0"/>
                <a:cs typeface="Times New Roman" panose="02020603050405020304" pitchFamily="18" charset="0"/>
              </a:rPr>
              <a:t>I. </a:t>
            </a:r>
            <a:r>
              <a:rPr lang="fr-FR" sz="3000" dirty="0">
                <a:solidFill>
                  <a:srgbClr val="C00000"/>
                </a:solidFill>
                <a:latin typeface="Times New Roman" panose="02020603050405020304" pitchFamily="18" charset="0"/>
                <a:cs typeface="Times New Roman" panose="02020603050405020304" pitchFamily="18" charset="0"/>
              </a:rPr>
              <a:t>KHÁI QUÁT VỀ ĐẦU TƯ CÔNG </a:t>
            </a:r>
            <a:r>
              <a:rPr lang="en-US" sz="3000" dirty="0"/>
              <a:t/>
            </a:r>
            <a:br>
              <a:rPr lang="en-US" sz="3000" dirty="0"/>
            </a:br>
            <a:r>
              <a:rPr lang="en-US" sz="3000" dirty="0">
                <a:solidFill>
                  <a:srgbClr val="FF0000"/>
                </a:solidFill>
                <a:latin typeface="Times New Roman" panose="02020603050405020304" pitchFamily="18" charset="0"/>
                <a:cs typeface="Times New Roman" panose="02020603050405020304" pitchFamily="18" charset="0"/>
              </a:rPr>
              <a:t> </a:t>
            </a:r>
            <a:endParaRPr sz="3000" dirty="0">
              <a:solidFill>
                <a:srgbClr val="FF0000"/>
              </a:solidFill>
              <a:latin typeface="Times New Roman" panose="02020603050405020304" pitchFamily="18" charset="0"/>
              <a:cs typeface="Times New Roman" pitchFamily="18" charset="0"/>
            </a:endParaRPr>
          </a:p>
        </p:txBody>
      </p:sp>
      <p:sp>
        <p:nvSpPr>
          <p:cNvPr id="227" name="Google Shape;227;p3"/>
          <p:cNvSpPr txBox="1">
            <a:spLocks noGrp="1"/>
          </p:cNvSpPr>
          <p:nvPr>
            <p:ph type="body" idx="4294967295"/>
          </p:nvPr>
        </p:nvSpPr>
        <p:spPr>
          <a:xfrm>
            <a:off x="0" y="842498"/>
            <a:ext cx="9906000" cy="5829299"/>
          </a:xfrm>
          <a:prstGeom prst="rect">
            <a:avLst/>
          </a:prstGeom>
          <a:ln>
            <a:solidFill>
              <a:srgbClr val="99FF66"/>
            </a:solidFill>
          </a:ln>
        </p:spPr>
        <p:style>
          <a:lnRef idx="0">
            <a:scrgbClr r="0" g="0" b="0"/>
          </a:lnRef>
          <a:fillRef idx="1003">
            <a:schemeClr val="lt2"/>
          </a:fillRef>
          <a:effectRef idx="0">
            <a:scrgbClr r="0" g="0" b="0"/>
          </a:effectRef>
          <a:fontRef idx="major"/>
        </p:style>
        <p:txBody>
          <a:bodyPr spcFirstLastPara="1" wrap="square" lIns="91425" tIns="45700" rIns="91425" bIns="45700" anchor="t" anchorCtr="0">
            <a:noAutofit/>
          </a:bodyPr>
          <a:lstStyle/>
          <a:p>
            <a:pPr marL="0" indent="0" algn="ctr">
              <a:buNone/>
            </a:pPr>
            <a:r>
              <a:rPr lang="en-US"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5. </a:t>
            </a:r>
            <a:r>
              <a:rPr lang="en-US" sz="24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CHI PHÍ ĐẦU TƯ VÀ KẾT QUẢ ĐẦU TƯ</a:t>
            </a:r>
            <a:endParaRPr lang="en-US" sz="24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hangingPunct="0">
              <a:spcBef>
                <a:spcPts val="0"/>
              </a:spcBef>
              <a:buNone/>
            </a:pPr>
            <a:endParaRPr lang="en-US" sz="2400" dirty="0">
              <a:solidFill>
                <a:srgbClr val="002060"/>
              </a:solidFill>
              <a:latin typeface="Times New Roman" pitchFamily="18" charset="0"/>
              <a:cs typeface="Times New Roman" pitchFamily="18" charset="0"/>
            </a:endParaRPr>
          </a:p>
          <a:p>
            <a:pPr marL="0" indent="0" hangingPunct="0">
              <a:spcBef>
                <a:spcPts val="0"/>
              </a:spcBef>
              <a:buNone/>
            </a:pPr>
            <a:endParaRPr lang="pt-BR" sz="2400" b="1" i="1" dirty="0">
              <a:effectLst/>
              <a:latin typeface="Times New Roman" panose="02020603050405020304" pitchFamily="18" charset="0"/>
              <a:ea typeface="Times New Roman" panose="02020603050405020304" pitchFamily="18" charset="0"/>
            </a:endParaRPr>
          </a:p>
          <a:p>
            <a:pPr marL="0" indent="0" hangingPunct="0">
              <a:spcBef>
                <a:spcPts val="0"/>
              </a:spcBef>
              <a:buNone/>
            </a:pPr>
            <a:endParaRPr lang="pt-BR" sz="2400" b="1" i="1" dirty="0">
              <a:latin typeface="Times New Roman" panose="02020603050405020304" pitchFamily="18" charset="0"/>
              <a:ea typeface="Times New Roman" panose="02020603050405020304" pitchFamily="18" charset="0"/>
            </a:endParaRPr>
          </a:p>
          <a:p>
            <a:pPr marL="0" indent="0" hangingPunct="0">
              <a:spcBef>
                <a:spcPts val="0"/>
              </a:spcBef>
              <a:buNone/>
            </a:pPr>
            <a:endParaRPr lang="pt-BR" sz="2400" i="1" dirty="0">
              <a:latin typeface="Times New Roman" panose="02020603050405020304" pitchFamily="18" charset="0"/>
              <a:ea typeface="Times New Roman" panose="02020603050405020304" pitchFamily="18" charset="0"/>
            </a:endParaRPr>
          </a:p>
          <a:p>
            <a:pPr marL="0" indent="0" algn="ctr" hangingPunct="0">
              <a:spcBef>
                <a:spcPts val="0"/>
              </a:spcBef>
              <a:buNone/>
            </a:pPr>
            <a:endParaRPr lang="pt-B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hangingPunct="0">
              <a:spcBef>
                <a:spcPts val="0"/>
              </a:spcBef>
              <a:buNone/>
            </a:pPr>
            <a:endParaRPr lang="pt-BR"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hangingPunct="0">
              <a:spcBef>
                <a:spcPts val="0"/>
              </a:spcBef>
              <a:buNone/>
            </a:pPr>
            <a:endParaRPr lang="pt-BR"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hangingPunct="0">
              <a:spcBef>
                <a:spcPts val="0"/>
              </a:spcBef>
              <a:buNone/>
            </a:pPr>
            <a:endParaRPr lang="pt-BR"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hangingPunct="0">
              <a:spcBef>
                <a:spcPts val="0"/>
              </a:spcBef>
              <a:buNone/>
            </a:pPr>
            <a:r>
              <a:rPr lang="pt-BR" sz="2400" b="1" dirty="0">
                <a:effectLst/>
                <a:latin typeface="Times New Roman" panose="02020603050405020304" pitchFamily="18" charset="0"/>
                <a:ea typeface="Times New Roman" panose="02020603050405020304" pitchFamily="18" charset="0"/>
                <a:cs typeface="Times New Roman" panose="02020603050405020304" pitchFamily="18" charset="0"/>
              </a:rPr>
              <a:t>Kết quả tốt sẽ được thể hiện trong 3 nội dung:</a:t>
            </a:r>
          </a:p>
          <a:p>
            <a:pPr marL="0" indent="0" algn="just" hangingPunct="0">
              <a:spcBef>
                <a:spcPts val="0"/>
              </a:spcBef>
              <a:buNone/>
            </a:pPr>
            <a:endParaRPr lang="pt-B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000" dirty="0">
              <a:effectLst/>
              <a:latin typeface=".VnTime"/>
              <a:ea typeface="Times New Roman" panose="02020603050405020304" pitchFamily="18" charset="0"/>
              <a:cs typeface="Times New Roman" panose="02020603050405020304" pitchFamily="18" charset="0"/>
            </a:endParaRPr>
          </a:p>
          <a:p>
            <a:pPr marL="0" indent="0" algn="just" hangingPunct="0">
              <a:spcBef>
                <a:spcPts val="0"/>
              </a:spcBef>
              <a:buNone/>
            </a:pPr>
            <a:endParaRPr lang="pt-BR" sz="2400" i="1" dirty="0">
              <a:solidFill>
                <a:srgbClr val="002060"/>
              </a:solidFill>
              <a:latin typeface="Times New Roman" panose="02020603050405020304" pitchFamily="18" charset="0"/>
              <a:cs typeface="Times New Roman" pitchFamily="18" charset="0"/>
            </a:endParaRPr>
          </a:p>
          <a:p>
            <a:pPr marL="0" indent="0" algn="just" hangingPunct="0">
              <a:spcBef>
                <a:spcPts val="0"/>
              </a:spcBef>
              <a:buNone/>
            </a:pPr>
            <a:endParaRPr lang="en-US" sz="2400" dirty="0">
              <a:effectLst/>
              <a:latin typeface=".VnTime"/>
              <a:ea typeface="Times New Roman" panose="02020603050405020304" pitchFamily="18" charset="0"/>
              <a:cs typeface="Times New Roman" panose="02020603050405020304" pitchFamily="18" charset="0"/>
            </a:endParaRPr>
          </a:p>
          <a:p>
            <a:pPr marL="0" indent="0" algn="just" hangingPunct="0">
              <a:spcBef>
                <a:spcPts val="0"/>
              </a:spcBef>
              <a:buNone/>
            </a:pPr>
            <a:endParaRPr lang="en-US" sz="2800" i="1" dirty="0">
              <a:solidFill>
                <a:srgbClr val="002060"/>
              </a:solidFill>
              <a:latin typeface="Times New Roman" pitchFamily="18" charset="0"/>
              <a:cs typeface="Times New Roman" pitchFamily="18" charset="0"/>
            </a:endParaRPr>
          </a:p>
          <a:p>
            <a:pPr marL="342900" marR="0" lvl="0" indent="-165100" algn="l" rtl="0">
              <a:spcBef>
                <a:spcPts val="560"/>
              </a:spcBef>
              <a:spcAft>
                <a:spcPts val="0"/>
              </a:spcAft>
              <a:buClr>
                <a:schemeClr val="dk2"/>
              </a:buClr>
              <a:buSzPts val="2800"/>
              <a:buFont typeface="Noto Sans Symbols"/>
              <a:buNone/>
            </a:pPr>
            <a:endParaRPr sz="2800" i="0" u="none" dirty="0">
              <a:solidFill>
                <a:schemeClr val="dk1"/>
              </a:solidFill>
              <a:latin typeface="Arial"/>
              <a:ea typeface="Arial"/>
              <a:cs typeface="Arial"/>
              <a:sym typeface="Arial"/>
            </a:endParaRPr>
          </a:p>
        </p:txBody>
      </p:sp>
      <p:graphicFrame>
        <p:nvGraphicFramePr>
          <p:cNvPr id="2" name="Diagram 1">
            <a:extLst>
              <a:ext uri="{FF2B5EF4-FFF2-40B4-BE49-F238E27FC236}">
                <a16:creationId xmlns:a16="http://schemas.microsoft.com/office/drawing/2014/main" id="{7A6BB8E8-3056-1636-1EC9-CA5F1C12F7B8}"/>
              </a:ext>
            </a:extLst>
          </p:cNvPr>
          <p:cNvGraphicFramePr/>
          <p:nvPr>
            <p:extLst>
              <p:ext uri="{D42A27DB-BD31-4B8C-83A1-F6EECF244321}">
                <p14:modId xmlns:p14="http://schemas.microsoft.com/office/powerpoint/2010/main" val="2435444299"/>
              </p:ext>
            </p:extLst>
          </p:nvPr>
        </p:nvGraphicFramePr>
        <p:xfrm>
          <a:off x="708202" y="3365504"/>
          <a:ext cx="8489593" cy="34416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28" name="Google Shape;228;p3"/>
          <p:cNvSpPr txBox="1"/>
          <p:nvPr/>
        </p:nvSpPr>
        <p:spPr>
          <a:xfrm>
            <a:off x="8958394" y="6545265"/>
            <a:ext cx="908050" cy="26193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600"/>
              <a:buFont typeface="Arial"/>
              <a:buNone/>
            </a:pPr>
            <a:endParaRPr/>
          </a:p>
        </p:txBody>
      </p:sp>
      <p:sp>
        <p:nvSpPr>
          <p:cNvPr id="6" name="TextBox 5">
            <a:extLst>
              <a:ext uri="{FF2B5EF4-FFF2-40B4-BE49-F238E27FC236}">
                <a16:creationId xmlns:a16="http://schemas.microsoft.com/office/drawing/2014/main" id="{7315F9AA-F6F1-BF96-8AE5-95DF1B6B2178}"/>
              </a:ext>
            </a:extLst>
          </p:cNvPr>
          <p:cNvSpPr txBox="1"/>
          <p:nvPr/>
        </p:nvSpPr>
        <p:spPr>
          <a:xfrm>
            <a:off x="708203" y="1617198"/>
            <a:ext cx="8489593" cy="1200329"/>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pt-BR" sz="2400" b="1"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Kết quả đầu tư </a:t>
            </a:r>
            <a:r>
              <a:rPr lang="pt-BR" sz="2400"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biểu hiện sự đạt được các dự tính ban đầu của dự án đầu tư, bao gồm mục tiêu, nhiệm vụ của dự án dưới dạng các lợi ích cụ thể. </a:t>
            </a:r>
            <a:endParaRPr lang="en-US" sz="2400" i="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7418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3229</TotalTime>
  <Words>6525</Words>
  <Application>Microsoft Office PowerPoint</Application>
  <PresentationFormat>A4 Paper (210x297 mm)</PresentationFormat>
  <Paragraphs>440</Paragraphs>
  <Slides>38</Slides>
  <Notes>35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.VnTime</vt:lpstr>
      <vt:lpstr>Arial</vt:lpstr>
      <vt:lpstr>Calibri</vt:lpstr>
      <vt:lpstr>Calibri Light</vt:lpstr>
      <vt:lpstr>Noto Sans Symbols</vt:lpstr>
      <vt:lpstr>Times New Roman</vt:lpstr>
      <vt:lpstr>Times New Roman </vt:lpstr>
      <vt:lpstr>Wingdings</vt:lpstr>
      <vt:lpstr>Office Theme</vt:lpstr>
      <vt:lpstr>PowerPoint Presentation</vt:lpstr>
      <vt:lpstr>NỘI DUNG TRÌNH BÀY  </vt:lpstr>
      <vt:lpstr>I. KHÁI QUÁT VỀ ĐẦU TƯ CÔNG   </vt:lpstr>
      <vt:lpstr>I. KHÁI QUÁT VỀ ĐẦU TƯ CÔNG   </vt:lpstr>
      <vt:lpstr>I. KHÁI QUÁT VỀ ĐẦU TƯ CÔNG   </vt:lpstr>
      <vt:lpstr>I. KHÁI QUÁT VỀ ĐẦU TƯ CÔNG   </vt:lpstr>
      <vt:lpstr>I. KHÁI QUÁT VỀ ĐẦU TƯ CÔNG   </vt:lpstr>
      <vt:lpstr>I. KHÁI QUÁT VỀ ĐẦU TƯ CÔNG   </vt:lpstr>
      <vt:lpstr>I. KHÁI QUÁT VỀ ĐẦU TƯ CÔNG   </vt:lpstr>
      <vt:lpstr>I. KHÁI QUÁT VỀ ĐẦU TƯ CÔNG   </vt:lpstr>
      <vt:lpstr>I. KHÁI QUÁT VỀ ĐẦU TƯ CÔNG   </vt:lpstr>
      <vt:lpstr> II. QUY TRÌNH PHÂN BỔ VÀ TỔNG HỢP  KẾ HOẠCH ĐẦU TƯ CÔNG  </vt:lpstr>
      <vt:lpstr>II. QUY TRÌNH PHÂN BỔ VÀ TỔNG HỢP  KẾ HOẠCH ĐẦU TƯ CÔNG  </vt:lpstr>
      <vt:lpstr>II. QUY TRÌNH PHÂN BỔ VÀ TỔNG HỢP  KẾ HOẠCH ĐẦU TƯ CÔNG  </vt:lpstr>
      <vt:lpstr>II. QUY TRÌNH PHÂN BỔ VÀ TỔNG HỢP  KẾ HOẠCH ĐẦU TƯ CÔNG  </vt:lpstr>
      <vt:lpstr>II. QUY TRÌNH PHÂN BỔ VÀ TỔNG HỢP  KẾ HOẠCH ĐẦU TƯ CÔNG  </vt:lpstr>
      <vt:lpstr>II. QUY TRÌNH PHÂN BỔ VÀ TỔNG HỢP  KẾ HOẠCH ĐẦU TƯ CÔNG  </vt:lpstr>
      <vt:lpstr>III. GIÁM SÁT HOẠT ĐỘNG ĐẦU TƯ CÔNG  </vt:lpstr>
      <vt:lpstr>III. GIÁM SÁT HOẠT ĐỘNG ĐẦU TƯ CÔNG  </vt:lpstr>
      <vt:lpstr>III. GIÁM SÁT HOẠT ĐỘNG ĐẦU TƯ CÔNG  </vt:lpstr>
      <vt:lpstr>III. GIÁM SÁT HOẠT ĐỘNG ĐẦU TƯ CÔNG  </vt:lpstr>
      <vt:lpstr> </vt:lpstr>
      <vt:lpstr> </vt:lpstr>
      <vt:lpstr> </vt:lpstr>
      <vt:lpstr> </vt:lpstr>
      <vt:lpstr> </vt:lpstr>
      <vt:lpstr> </vt:lpstr>
      <vt:lpstr> </vt:lpstr>
      <vt:lpstr> </vt:lpstr>
      <vt:lpstr> </vt:lpstr>
      <vt:lpstr> </vt:lpstr>
      <vt:lpstr> </vt:lpstr>
      <vt:lpstr> </vt:lpstr>
      <vt:lpstr> </vt:lpstr>
      <vt:lpstr> </vt:lpstr>
      <vt:lpstr> </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HOẠT ĐỘNG KIỂM TOÁN DỰ TOÁN NGÂN SÁCH NHÀ NƯỚC TẠI KIỂM TOÁN NHÀ NƯỚC VIỆT NAM VÀ NHỮNG VẤN ĐỀ ĐẶT RA</dc:title>
  <dc:creator>User</dc:creator>
  <cp:lastModifiedBy>Huong Giang</cp:lastModifiedBy>
  <cp:revision>337</cp:revision>
  <dcterms:created xsi:type="dcterms:W3CDTF">2010-04-25T12:36:21Z</dcterms:created>
  <dcterms:modified xsi:type="dcterms:W3CDTF">2024-08-11T17:33:06Z</dcterms:modified>
</cp:coreProperties>
</file>